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0" r:id="rId1"/>
  </p:sldMasterIdLst>
  <p:notesMasterIdLst>
    <p:notesMasterId r:id="rId4"/>
  </p:notesMasterIdLst>
  <p:sldIdLst>
    <p:sldId id="256" r:id="rId2"/>
    <p:sldId id="258" r:id="rId3"/>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72746-A4F3-4ED5-AB2D-E8E4AE285D4C}" v="5" dt="2023-07-13T01:16:33.4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7" d="100"/>
          <a:sy n="47" d="100"/>
        </p:scale>
        <p:origin x="20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702B23B-15AD-4A0C-A5C2-B832F5FA8E89}" type="datetimeFigureOut">
              <a:rPr kumimoji="1" lang="ja-JP" altLang="en-US" smtClean="0"/>
              <a:t>2023/8/25</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9157CD6-81A4-4676-A6CC-3033930C89EF}" type="slidenum">
              <a:rPr kumimoji="1" lang="ja-JP" altLang="en-US" smtClean="0"/>
              <a:t>‹#›</a:t>
            </a:fld>
            <a:endParaRPr kumimoji="1" lang="ja-JP" altLang="en-US"/>
          </a:p>
        </p:txBody>
      </p:sp>
    </p:spTree>
    <p:extLst>
      <p:ext uri="{BB962C8B-B14F-4D97-AF65-F5344CB8AC3E}">
        <p14:creationId xmlns:p14="http://schemas.microsoft.com/office/powerpoint/2010/main" val="35196368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2061125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133058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166657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94971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25115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91164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65369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162710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359208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249876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BD600D-D1BA-42E4-BF1C-6EAD2FDFA852}" type="datetimeFigureOut">
              <a:rPr kumimoji="1" lang="ja-JP" altLang="en-US" smtClean="0"/>
              <a:t>2023/8/25</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377284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0BD600D-D1BA-42E4-BF1C-6EAD2FDFA852}" type="datetimeFigureOut">
              <a:rPr kumimoji="1" lang="ja-JP" altLang="en-US" smtClean="0"/>
              <a:t>2023/8/25</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FF67169-EEBF-43D4-9AF8-5C4BBD98533D}" type="slidenum">
              <a:rPr kumimoji="1" lang="ja-JP" altLang="en-US" smtClean="0"/>
              <a:t>‹#›</a:t>
            </a:fld>
            <a:endParaRPr kumimoji="1" lang="ja-JP" altLang="en-US"/>
          </a:p>
        </p:txBody>
      </p:sp>
    </p:spTree>
    <p:extLst>
      <p:ext uri="{BB962C8B-B14F-4D97-AF65-F5344CB8AC3E}">
        <p14:creationId xmlns:p14="http://schemas.microsoft.com/office/powerpoint/2010/main" val="1736734762"/>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roudoukyoku-setsumeikai.mhlw.go.jp/" TargetMode="External"/><Relationship Id="rId7" Type="http://schemas.openxmlformats.org/officeDocument/2006/relationships/image" Target="../media/image5.png"/><Relationship Id="rId2" Type="http://schemas.openxmlformats.org/officeDocument/2006/relationships/image" Target="../media/image1.tmp"/><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90037" y="256053"/>
            <a:ext cx="2964023" cy="276999"/>
          </a:xfrm>
          <a:prstGeom prst="rect">
            <a:avLst/>
          </a:prstGeom>
          <a:solidFill>
            <a:schemeClr val="accent6">
              <a:lumMod val="40000"/>
              <a:lumOff val="60000"/>
            </a:schemeClr>
          </a:solidFill>
          <a:ln>
            <a:solidFill>
              <a:schemeClr val="accent5">
                <a:lumMod val="75000"/>
              </a:schemeClr>
            </a:solidFill>
          </a:ln>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経営者、人事・総務担当者向けセミナー</a:t>
            </a:r>
          </a:p>
        </p:txBody>
      </p:sp>
      <p:sp>
        <p:nvSpPr>
          <p:cNvPr id="6" name="テキスト ボックス 5"/>
          <p:cNvSpPr txBox="1"/>
          <p:nvPr/>
        </p:nvSpPr>
        <p:spPr>
          <a:xfrm>
            <a:off x="738126" y="594375"/>
            <a:ext cx="5720861" cy="523220"/>
          </a:xfrm>
          <a:prstGeom prst="rect">
            <a:avLst/>
          </a:prstGeom>
          <a:solidFill>
            <a:schemeClr val="bg1">
              <a:alpha val="0"/>
            </a:schemeClr>
          </a:solidFill>
        </p:spPr>
        <p:txBody>
          <a:bodyPr wrap="square" rtlCol="0">
            <a:spAutoFit/>
          </a:bodyPr>
          <a:lstStyle/>
          <a:p>
            <a:r>
              <a:rPr kumimoji="1" lang="ja-JP" altLang="en-US" sz="2800" b="1" dirty="0">
                <a:ln w="6350">
                  <a:solidFill>
                    <a:schemeClr val="tx1">
                      <a:lumMod val="95000"/>
                      <a:lumOff val="5000"/>
                    </a:schemeClr>
                  </a:solidFill>
                  <a:prstDash val="solid"/>
                </a:ln>
                <a:solidFill>
                  <a:schemeClr val="accent1">
                    <a:lumMod val="75000"/>
                  </a:schemeClr>
                </a:solidFill>
              </a:rPr>
              <a:t>労働時間制度等の説明会のご案内</a:t>
            </a:r>
          </a:p>
        </p:txBody>
      </p:sp>
      <p:sp>
        <p:nvSpPr>
          <p:cNvPr id="10" name="楕円 9"/>
          <p:cNvSpPr/>
          <p:nvPr/>
        </p:nvSpPr>
        <p:spPr>
          <a:xfrm>
            <a:off x="487719" y="45745"/>
            <a:ext cx="2028092" cy="420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丸ｺﾞｼｯｸM-PRO" panose="020F0600000000000000" pitchFamily="50" charset="-128"/>
                <a:ea typeface="HG丸ｺﾞｼｯｸM-PRO" panose="020F0600000000000000" pitchFamily="50" charset="-128"/>
              </a:rPr>
              <a:t>建設業</a:t>
            </a:r>
          </a:p>
        </p:txBody>
      </p:sp>
      <p:sp>
        <p:nvSpPr>
          <p:cNvPr id="11" name="テキスト ボックス 10"/>
          <p:cNvSpPr txBox="1"/>
          <p:nvPr/>
        </p:nvSpPr>
        <p:spPr>
          <a:xfrm>
            <a:off x="128954" y="1040450"/>
            <a:ext cx="6525106" cy="1154162"/>
          </a:xfrm>
          <a:prstGeom prst="rect">
            <a:avLst/>
          </a:prstGeom>
          <a:solidFill>
            <a:schemeClr val="bg1"/>
          </a:solidFill>
        </p:spPr>
        <p:txBody>
          <a:bodyPr wrap="square" rtlCol="0">
            <a:spAutoFit/>
          </a:bodyPr>
          <a:lstStyle/>
          <a:p>
            <a:r>
              <a:rPr kumimoji="1" lang="ja-JP" altLang="en-US" sz="1400" dirty="0"/>
              <a:t>　</a:t>
            </a:r>
            <a:r>
              <a:rPr kumimoji="1" lang="ja-JP" altLang="en-US" sz="1100" dirty="0">
                <a:latin typeface="HG丸ｺﾞｼｯｸM-PRO" panose="020F0600000000000000" pitchFamily="50" charset="-128"/>
                <a:ea typeface="HG丸ｺﾞｼｯｸM-PRO" panose="020F0600000000000000" pitchFamily="50" charset="-128"/>
              </a:rPr>
              <a:t>工作物の建設の事業</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以下、建設業</a:t>
            </a:r>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につきましては、働き方改革の取組を進める中、時間外労働の上限規制が令和６年４月</a:t>
            </a:r>
            <a:r>
              <a:rPr kumimoji="1" lang="en-US" altLang="ja-JP" sz="1100" dirty="0">
                <a:latin typeface="HG丸ｺﾞｼｯｸM-PRO" panose="020F0600000000000000" pitchFamily="50" charset="-128"/>
                <a:ea typeface="HG丸ｺﾞｼｯｸM-PRO" panose="020F0600000000000000" pitchFamily="50" charset="-128"/>
              </a:rPr>
              <a:t>1</a:t>
            </a:r>
            <a:r>
              <a:rPr kumimoji="1" lang="ja-JP" altLang="en-US" sz="1100" dirty="0">
                <a:latin typeface="HG丸ｺﾞｼｯｸM-PRO" panose="020F0600000000000000" pitchFamily="50" charset="-128"/>
                <a:ea typeface="HG丸ｺﾞｼｯｸM-PRO" panose="020F0600000000000000" pitchFamily="50" charset="-128"/>
              </a:rPr>
              <a:t>日から適用されることから、適用猶予期間中に長時間労働削減に関する自主的な取組が重要です。このためには、まず、「労働基準法等の改正内容」を含む労働時間に関する法制度等について、十分に理解することが重要となります。</a:t>
            </a:r>
          </a:p>
          <a:p>
            <a:r>
              <a:rPr kumimoji="1" lang="ja-JP" altLang="en-US" sz="1100" dirty="0">
                <a:latin typeface="HG丸ｺﾞｼｯｸM-PRO" panose="020F0600000000000000" pitchFamily="50" charset="-128"/>
                <a:ea typeface="HG丸ｺﾞｼｯｸM-PRO" panose="020F0600000000000000" pitchFamily="50" charset="-128"/>
              </a:rPr>
              <a:t>　ついては、労働時間に関する法制度等の周知、理解の促進に向け、建設業の経営者、人事・総務担当者等を対象として、労働時間制度等の説明会を下記のとおり開催いたします。</a:t>
            </a:r>
          </a:p>
        </p:txBody>
      </p:sp>
      <p:graphicFrame>
        <p:nvGraphicFramePr>
          <p:cNvPr id="14" name="表 13"/>
          <p:cNvGraphicFramePr>
            <a:graphicFrameLocks noGrp="1"/>
          </p:cNvGraphicFramePr>
          <p:nvPr>
            <p:extLst>
              <p:ext uri="{D42A27DB-BD31-4B8C-83A1-F6EECF244321}">
                <p14:modId xmlns:p14="http://schemas.microsoft.com/office/powerpoint/2010/main" val="4278311711"/>
              </p:ext>
            </p:extLst>
          </p:nvPr>
        </p:nvGraphicFramePr>
        <p:xfrm>
          <a:off x="156620" y="2223588"/>
          <a:ext cx="6611815" cy="2639160"/>
        </p:xfrm>
        <a:graphic>
          <a:graphicData uri="http://schemas.openxmlformats.org/drawingml/2006/table">
            <a:tbl>
              <a:tblPr firstRow="1" bandRow="1">
                <a:tableStyleId>{5C22544A-7EE6-4342-B048-85BDC9FD1C3A}</a:tableStyleId>
              </a:tblPr>
              <a:tblGrid>
                <a:gridCol w="882983">
                  <a:extLst>
                    <a:ext uri="{9D8B030D-6E8A-4147-A177-3AD203B41FA5}">
                      <a16:colId xmlns:a16="http://schemas.microsoft.com/office/drawing/2014/main" val="3172291393"/>
                    </a:ext>
                  </a:extLst>
                </a:gridCol>
                <a:gridCol w="2523744">
                  <a:extLst>
                    <a:ext uri="{9D8B030D-6E8A-4147-A177-3AD203B41FA5}">
                      <a16:colId xmlns:a16="http://schemas.microsoft.com/office/drawing/2014/main" val="1103214368"/>
                    </a:ext>
                  </a:extLst>
                </a:gridCol>
                <a:gridCol w="816864">
                  <a:extLst>
                    <a:ext uri="{9D8B030D-6E8A-4147-A177-3AD203B41FA5}">
                      <a16:colId xmlns:a16="http://schemas.microsoft.com/office/drawing/2014/main" val="907499155"/>
                    </a:ext>
                  </a:extLst>
                </a:gridCol>
                <a:gridCol w="1485547">
                  <a:extLst>
                    <a:ext uri="{9D8B030D-6E8A-4147-A177-3AD203B41FA5}">
                      <a16:colId xmlns:a16="http://schemas.microsoft.com/office/drawing/2014/main" val="1912317907"/>
                    </a:ext>
                  </a:extLst>
                </a:gridCol>
                <a:gridCol w="902677">
                  <a:extLst>
                    <a:ext uri="{9D8B030D-6E8A-4147-A177-3AD203B41FA5}">
                      <a16:colId xmlns:a16="http://schemas.microsoft.com/office/drawing/2014/main" val="1753233565"/>
                    </a:ext>
                  </a:extLst>
                </a:gridCol>
              </a:tblGrid>
              <a:tr h="291167">
                <a:tc gridSpan="2">
                  <a:txBody>
                    <a:bodyPr/>
                    <a:lstStyle/>
                    <a:p>
                      <a:pPr algn="ctr"/>
                      <a:r>
                        <a:rPr kumimoji="1" lang="ja-JP" altLang="en-US" dirty="0"/>
                        <a:t>会場</a:t>
                      </a:r>
                    </a:p>
                  </a:txBody>
                  <a:tcPr/>
                </a:tc>
                <a:tc hMerge="1">
                  <a:txBody>
                    <a:bodyPr/>
                    <a:lstStyle/>
                    <a:p>
                      <a:endParaRPr kumimoji="1" lang="ja-JP" altLang="en-US" dirty="0"/>
                    </a:p>
                  </a:txBody>
                  <a:tcPr/>
                </a:tc>
                <a:tc>
                  <a:txBody>
                    <a:bodyPr/>
                    <a:lstStyle/>
                    <a:p>
                      <a:pPr algn="ctr"/>
                      <a:r>
                        <a:rPr kumimoji="1" lang="ja-JP" altLang="en-US" dirty="0"/>
                        <a:t>人数</a:t>
                      </a:r>
                    </a:p>
                  </a:txBody>
                  <a:tcPr/>
                </a:tc>
                <a:tc>
                  <a:txBody>
                    <a:bodyPr/>
                    <a:lstStyle/>
                    <a:p>
                      <a:pPr algn="ctr"/>
                      <a:r>
                        <a:rPr kumimoji="1" lang="ja-JP" altLang="en-US" dirty="0"/>
                        <a:t>開催日</a:t>
                      </a:r>
                    </a:p>
                  </a:txBody>
                  <a:tcPr/>
                </a:tc>
                <a:tc>
                  <a:txBody>
                    <a:bodyPr/>
                    <a:lstStyle/>
                    <a:p>
                      <a:pPr algn="ctr"/>
                      <a:r>
                        <a:rPr kumimoji="1" lang="ja-JP" altLang="en-US" dirty="0"/>
                        <a:t>説明時間</a:t>
                      </a:r>
                    </a:p>
                  </a:txBody>
                  <a:tcPr/>
                </a:tc>
                <a:extLst>
                  <a:ext uri="{0D108BD9-81ED-4DB2-BD59-A6C34878D82A}">
                    <a16:rowId xmlns:a16="http://schemas.microsoft.com/office/drawing/2014/main" val="4204113043"/>
                  </a:ext>
                </a:extLst>
              </a:tr>
              <a:tr h="778326">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鳥取会場</a:t>
                      </a:r>
                      <a:endParaRPr kumimoji="1" lang="en-US" altLang="ja-JP"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とり</a:t>
                      </a:r>
                      <a:r>
                        <a:rPr kumimoji="1" lang="ja-JP" altLang="en-US" dirty="0" err="1">
                          <a:latin typeface="HG丸ｺﾞｼｯｸM-PRO" panose="020F0600000000000000" pitchFamily="50" charset="-128"/>
                          <a:ea typeface="HG丸ｺﾞｼｯｸM-PRO" panose="020F0600000000000000" pitchFamily="50" charset="-128"/>
                        </a:rPr>
                        <a:t>ぎん</a:t>
                      </a:r>
                      <a:r>
                        <a:rPr kumimoji="1" lang="ja-JP" altLang="en-US" dirty="0">
                          <a:latin typeface="HG丸ｺﾞｼｯｸM-PRO" panose="020F0600000000000000" pitchFamily="50" charset="-128"/>
                          <a:ea typeface="HG丸ｺﾞｼｯｸM-PRO" panose="020F0600000000000000" pitchFamily="50" charset="-128"/>
                        </a:rPr>
                        <a:t>文化会館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第一会議室</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所在地：</a:t>
                      </a:r>
                      <a:r>
                        <a:rPr kumimoji="1" lang="zh-TW" altLang="en-US" dirty="0">
                          <a:latin typeface="HG丸ｺﾞｼｯｸM-PRO" panose="020F0600000000000000" pitchFamily="50" charset="-128"/>
                          <a:ea typeface="HG丸ｺﾞｼｯｸM-PRO" panose="020F0600000000000000" pitchFamily="50" charset="-128"/>
                        </a:rPr>
                        <a:t>鳥取市尚徳町</a:t>
                      </a:r>
                      <a:r>
                        <a:rPr kumimoji="1" lang="en-US" altLang="zh-TW" dirty="0">
                          <a:latin typeface="HG丸ｺﾞｼｯｸM-PRO" panose="020F0600000000000000" pitchFamily="50" charset="-128"/>
                          <a:ea typeface="HG丸ｺﾞｼｯｸM-PRO" panose="020F0600000000000000" pitchFamily="50" charset="-128"/>
                        </a:rPr>
                        <a:t>101-5</a:t>
                      </a:r>
                      <a:endParaRPr kumimoji="1" lang="en-US" altLang="ja-JP"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dirty="0">
                          <a:latin typeface="HG丸ｺﾞｼｯｸM-PRO" panose="020F0600000000000000" pitchFamily="50" charset="-128"/>
                          <a:ea typeface="HG丸ｺﾞｼｯｸM-PRO" panose="020F0600000000000000" pitchFamily="50" charset="-128"/>
                        </a:rPr>
                        <a:t>199</a:t>
                      </a:r>
                      <a:r>
                        <a:rPr kumimoji="1" lang="ja-JP" altLang="en-US" dirty="0">
                          <a:latin typeface="HG丸ｺﾞｼｯｸM-PRO" panose="020F0600000000000000" pitchFamily="50" charset="-128"/>
                          <a:ea typeface="HG丸ｺﾞｼｯｸM-PRO" panose="020F0600000000000000" pitchFamily="50" charset="-128"/>
                        </a:rPr>
                        <a:t>名</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令和</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年</a:t>
                      </a:r>
                      <a:r>
                        <a:rPr kumimoji="1" lang="en-US" altLang="ja-JP" dirty="0">
                          <a:latin typeface="HG丸ｺﾞｼｯｸM-PRO" panose="020F0600000000000000" pitchFamily="50" charset="-128"/>
                          <a:ea typeface="HG丸ｺﾞｼｯｸM-PRO" panose="020F0600000000000000" pitchFamily="50" charset="-128"/>
                        </a:rPr>
                        <a:t>9</a:t>
                      </a:r>
                      <a:r>
                        <a:rPr kumimoji="1" lang="ja-JP" altLang="en-US" dirty="0">
                          <a:latin typeface="HG丸ｺﾞｼｯｸM-PRO" panose="020F0600000000000000" pitchFamily="50" charset="-128"/>
                          <a:ea typeface="HG丸ｺﾞｼｯｸM-PRO" panose="020F0600000000000000" pitchFamily="50" charset="-128"/>
                        </a:rPr>
                        <a:t>月</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日　　　（火）</a:t>
                      </a:r>
                    </a:p>
                  </a:txBody>
                  <a:tcPr anchor="ctr"/>
                </a:tc>
                <a:tc rowSpan="3">
                  <a:txBody>
                    <a:bodyPr/>
                    <a:lstStyle/>
                    <a:p>
                      <a:pPr algn="ctr"/>
                      <a:r>
                        <a:rPr kumimoji="1" lang="en-US" altLang="ja-JP" dirty="0">
                          <a:latin typeface="HG丸ｺﾞｼｯｸM-PRO" panose="020F0600000000000000" pitchFamily="50" charset="-128"/>
                          <a:ea typeface="HG丸ｺﾞｼｯｸM-PRO" panose="020F0600000000000000" pitchFamily="50" charset="-128"/>
                        </a:rPr>
                        <a:t>14</a:t>
                      </a:r>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00</a:t>
                      </a:r>
                    </a:p>
                    <a:p>
                      <a:pPr algn="ctr"/>
                      <a:r>
                        <a:rPr kumimoji="1" lang="ja-JP" altLang="en-US" dirty="0">
                          <a:latin typeface="HG丸ｺﾞｼｯｸM-PRO" panose="020F0600000000000000" pitchFamily="50" charset="-128"/>
                          <a:ea typeface="HG丸ｺﾞｼｯｸM-PRO" panose="020F0600000000000000" pitchFamily="50" charset="-128"/>
                        </a:rPr>
                        <a:t>～</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en-US" altLang="ja-JP" dirty="0">
                          <a:latin typeface="HG丸ｺﾞｼｯｸM-PRO" panose="020F0600000000000000" pitchFamily="50" charset="-128"/>
                          <a:ea typeface="HG丸ｺﾞｼｯｸM-PRO" panose="020F0600000000000000" pitchFamily="50" charset="-128"/>
                        </a:rPr>
                        <a:t>16</a:t>
                      </a:r>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00</a:t>
                      </a:r>
                      <a:endParaRPr kumimoji="1" lang="ja-JP" altLang="en-US" dirty="0">
                        <a:latin typeface="HG丸ｺﾞｼｯｸM-PRO" panose="020F0600000000000000" pitchFamily="50" charset="-128"/>
                        <a:ea typeface="HG丸ｺﾞｼｯｸM-PRO" panose="020F06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544881313"/>
                  </a:ext>
                </a:extLst>
              </a:tr>
              <a:tr h="785985">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米子会場</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米子食品会館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新館</a:t>
                      </a:r>
                      <a:r>
                        <a:rPr kumimoji="1" lang="en-US" altLang="ja-JP" dirty="0">
                          <a:latin typeface="HG丸ｺﾞｼｯｸM-PRO" panose="020F0600000000000000" pitchFamily="50" charset="-128"/>
                          <a:ea typeface="HG丸ｺﾞｼｯｸM-PRO" panose="020F0600000000000000" pitchFamily="50" charset="-128"/>
                        </a:rPr>
                        <a:t>1</a:t>
                      </a:r>
                      <a:r>
                        <a:rPr kumimoji="1" lang="ja-JP" altLang="en-US" dirty="0">
                          <a:latin typeface="HG丸ｺﾞｼｯｸM-PRO" panose="020F0600000000000000" pitchFamily="50" charset="-128"/>
                          <a:ea typeface="HG丸ｺﾞｼｯｸM-PRO" panose="020F0600000000000000" pitchFamily="50" charset="-128"/>
                        </a:rPr>
                        <a:t>階大ホール</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所在地：米子市旗ヶ崎</a:t>
                      </a:r>
                      <a:r>
                        <a:rPr kumimoji="1" lang="en-US" altLang="ja-JP" dirty="0">
                          <a:latin typeface="HG丸ｺﾞｼｯｸM-PRO" panose="020F0600000000000000" pitchFamily="50" charset="-128"/>
                          <a:ea typeface="HG丸ｺﾞｼｯｸM-PRO" panose="020F0600000000000000" pitchFamily="50" charset="-128"/>
                        </a:rPr>
                        <a:t>2030</a:t>
                      </a:r>
                      <a:endParaRPr kumimoji="1" lang="ja-JP" altLang="en-US"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dirty="0">
                          <a:latin typeface="HG丸ｺﾞｼｯｸM-PRO" panose="020F0600000000000000" pitchFamily="50" charset="-128"/>
                          <a:ea typeface="HG丸ｺﾞｼｯｸM-PRO" panose="020F0600000000000000" pitchFamily="50" charset="-128"/>
                        </a:rPr>
                        <a:t>100</a:t>
                      </a:r>
                      <a:r>
                        <a:rPr kumimoji="1" lang="ja-JP" altLang="en-US" dirty="0">
                          <a:latin typeface="HG丸ｺﾞｼｯｸM-PRO" panose="020F0600000000000000" pitchFamily="50" charset="-128"/>
                          <a:ea typeface="HG丸ｺﾞｼｯｸM-PRO" panose="020F0600000000000000" pitchFamily="50" charset="-128"/>
                        </a:rPr>
                        <a:t>名</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令和</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年</a:t>
                      </a:r>
                      <a:r>
                        <a:rPr kumimoji="1" lang="en-US" altLang="ja-JP" dirty="0">
                          <a:latin typeface="HG丸ｺﾞｼｯｸM-PRO" panose="020F0600000000000000" pitchFamily="50" charset="-128"/>
                          <a:ea typeface="HG丸ｺﾞｼｯｸM-PRO" panose="020F0600000000000000" pitchFamily="50" charset="-128"/>
                        </a:rPr>
                        <a:t>9</a:t>
                      </a:r>
                      <a:r>
                        <a:rPr kumimoji="1" lang="ja-JP" altLang="en-US" dirty="0">
                          <a:latin typeface="HG丸ｺﾞｼｯｸM-PRO" panose="020F0600000000000000" pitchFamily="50" charset="-128"/>
                          <a:ea typeface="HG丸ｺﾞｼｯｸM-PRO" panose="020F0600000000000000" pitchFamily="50" charset="-128"/>
                        </a:rPr>
                        <a:t>月８日（金）</a:t>
                      </a:r>
                    </a:p>
                  </a:txBody>
                  <a:tcPr anchor="ctr"/>
                </a:tc>
                <a:tc vMerge="1">
                  <a:txBody>
                    <a:bodyPr/>
                    <a:lstStyle/>
                    <a:p>
                      <a:endParaRPr kumimoji="1" lang="ja-JP" altLang="en-US" dirty="0"/>
                    </a:p>
                  </a:txBody>
                  <a:tcPr anchor="ctr"/>
                </a:tc>
                <a:extLst>
                  <a:ext uri="{0D108BD9-81ED-4DB2-BD59-A6C34878D82A}">
                    <a16:rowId xmlns:a16="http://schemas.microsoft.com/office/drawing/2014/main" val="3909531981"/>
                  </a:ext>
                </a:extLst>
              </a:tr>
              <a:tr h="777669">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倉吉会場</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伯耆しあわせの郷　</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大研修室</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所在地：倉吉市小田</a:t>
                      </a:r>
                      <a:r>
                        <a:rPr kumimoji="1" lang="en-US" altLang="ja-JP" dirty="0">
                          <a:latin typeface="HG丸ｺﾞｼｯｸM-PRO" panose="020F0600000000000000" pitchFamily="50" charset="-128"/>
                          <a:ea typeface="HG丸ｺﾞｼｯｸM-PRO" panose="020F0600000000000000" pitchFamily="50" charset="-128"/>
                        </a:rPr>
                        <a:t>458</a:t>
                      </a:r>
                      <a:r>
                        <a:rPr kumimoji="1" lang="ja-JP" altLang="en-US" dirty="0">
                          <a:latin typeface="HG丸ｺﾞｼｯｸM-PRO" panose="020F0600000000000000" pitchFamily="50" charset="-128"/>
                          <a:ea typeface="HG丸ｺﾞｼｯｸM-PRO" panose="020F0600000000000000" pitchFamily="50" charset="-128"/>
                        </a:rPr>
                        <a:t>番地</a:t>
                      </a:r>
                      <a:endParaRPr kumimoji="1" lang="en-US" altLang="ja-JP" dirty="0">
                        <a:latin typeface="HG丸ｺﾞｼｯｸM-PRO" panose="020F0600000000000000" pitchFamily="50" charset="-128"/>
                        <a:ea typeface="HG丸ｺﾞｼｯｸM-PRO" panose="020F0600000000000000" pitchFamily="50" charset="-128"/>
                      </a:endParaRPr>
                    </a:p>
                  </a:txBody>
                  <a:tcPr anchor="ctr"/>
                </a:tc>
                <a:tc>
                  <a:txBody>
                    <a:bodyPr/>
                    <a:lstStyle/>
                    <a:p>
                      <a:r>
                        <a:rPr kumimoji="1" lang="en-US" altLang="ja-JP" dirty="0">
                          <a:latin typeface="HG丸ｺﾞｼｯｸM-PRO" panose="020F0600000000000000" pitchFamily="50" charset="-128"/>
                          <a:ea typeface="HG丸ｺﾞｼｯｸM-PRO" panose="020F0600000000000000" pitchFamily="50" charset="-128"/>
                        </a:rPr>
                        <a:t>123</a:t>
                      </a:r>
                      <a:r>
                        <a:rPr kumimoji="1" lang="ja-JP" altLang="en-US" dirty="0">
                          <a:latin typeface="HG丸ｺﾞｼｯｸM-PRO" panose="020F0600000000000000" pitchFamily="50" charset="-128"/>
                          <a:ea typeface="HG丸ｺﾞｼｯｸM-PRO" panose="020F0600000000000000" pitchFamily="50" charset="-128"/>
                        </a:rPr>
                        <a:t>名</a:t>
                      </a:r>
                    </a:p>
                  </a:txBody>
                  <a:tcPr anchor="ctr"/>
                </a:tc>
                <a:tc>
                  <a:txBody>
                    <a:bodyPr/>
                    <a:lstStyle/>
                    <a:p>
                      <a:r>
                        <a:rPr kumimoji="1" lang="ja-JP" altLang="en-US" dirty="0">
                          <a:latin typeface="HG丸ｺﾞｼｯｸM-PRO" panose="020F0600000000000000" pitchFamily="50" charset="-128"/>
                          <a:ea typeface="HG丸ｺﾞｼｯｸM-PRO" panose="020F0600000000000000" pitchFamily="50" charset="-128"/>
                        </a:rPr>
                        <a:t>令和</a:t>
                      </a:r>
                      <a:r>
                        <a:rPr kumimoji="1" lang="en-US" altLang="ja-JP" dirty="0">
                          <a:latin typeface="HG丸ｺﾞｼｯｸM-PRO" panose="020F0600000000000000" pitchFamily="50" charset="-128"/>
                          <a:ea typeface="HG丸ｺﾞｼｯｸM-PRO" panose="020F0600000000000000" pitchFamily="50" charset="-128"/>
                        </a:rPr>
                        <a:t>5</a:t>
                      </a:r>
                      <a:r>
                        <a:rPr kumimoji="1" lang="ja-JP" altLang="en-US" dirty="0">
                          <a:latin typeface="HG丸ｺﾞｼｯｸM-PRO" panose="020F0600000000000000" pitchFamily="50" charset="-128"/>
                          <a:ea typeface="HG丸ｺﾞｼｯｸM-PRO" panose="020F0600000000000000" pitchFamily="50" charset="-128"/>
                        </a:rPr>
                        <a:t>年</a:t>
                      </a:r>
                      <a:r>
                        <a:rPr kumimoji="1" lang="en-US" altLang="ja-JP" dirty="0">
                          <a:latin typeface="HG丸ｺﾞｼｯｸM-PRO" panose="020F0600000000000000" pitchFamily="50" charset="-128"/>
                          <a:ea typeface="HG丸ｺﾞｼｯｸM-PRO" panose="020F0600000000000000" pitchFamily="50" charset="-128"/>
                        </a:rPr>
                        <a:t>8</a:t>
                      </a:r>
                      <a:r>
                        <a:rPr kumimoji="1" lang="ja-JP" altLang="en-US" dirty="0">
                          <a:latin typeface="HG丸ｺﾞｼｯｸM-PRO" panose="020F0600000000000000" pitchFamily="50" charset="-128"/>
                          <a:ea typeface="HG丸ｺﾞｼｯｸM-PRO" panose="020F0600000000000000" pitchFamily="50" charset="-128"/>
                        </a:rPr>
                        <a:t>月</a:t>
                      </a:r>
                      <a:r>
                        <a:rPr kumimoji="1" lang="en-US" altLang="ja-JP" dirty="0">
                          <a:latin typeface="HG丸ｺﾞｼｯｸM-PRO" panose="020F0600000000000000" pitchFamily="50" charset="-128"/>
                          <a:ea typeface="HG丸ｺﾞｼｯｸM-PRO" panose="020F0600000000000000" pitchFamily="50" charset="-128"/>
                        </a:rPr>
                        <a:t>30</a:t>
                      </a:r>
                      <a:r>
                        <a:rPr kumimoji="1" lang="ja-JP" altLang="en-US" dirty="0">
                          <a:latin typeface="HG丸ｺﾞｼｯｸM-PRO" panose="020F0600000000000000" pitchFamily="50" charset="-128"/>
                          <a:ea typeface="HG丸ｺﾞｼｯｸM-PRO" panose="020F0600000000000000" pitchFamily="50" charset="-128"/>
                        </a:rPr>
                        <a:t>日（水）</a:t>
                      </a:r>
                    </a:p>
                  </a:txBody>
                  <a:tcPr anchor="ctr"/>
                </a:tc>
                <a:tc vMerge="1">
                  <a:txBody>
                    <a:bodyPr/>
                    <a:lstStyle/>
                    <a:p>
                      <a:endParaRPr kumimoji="1" lang="ja-JP" altLang="en-US" dirty="0"/>
                    </a:p>
                  </a:txBody>
                  <a:tcPr anchor="ctr"/>
                </a:tc>
                <a:extLst>
                  <a:ext uri="{0D108BD9-81ED-4DB2-BD59-A6C34878D82A}">
                    <a16:rowId xmlns:a16="http://schemas.microsoft.com/office/drawing/2014/main" val="3690776550"/>
                  </a:ext>
                </a:extLst>
              </a:tr>
            </a:tbl>
          </a:graphicData>
        </a:graphic>
      </p:graphicFrame>
      <p:sp>
        <p:nvSpPr>
          <p:cNvPr id="15" name="テキスト ボックス 14"/>
          <p:cNvSpPr txBox="1"/>
          <p:nvPr/>
        </p:nvSpPr>
        <p:spPr>
          <a:xfrm>
            <a:off x="5833444" y="-1542"/>
            <a:ext cx="820616" cy="246221"/>
          </a:xfrm>
          <a:prstGeom prst="rect">
            <a:avLst/>
          </a:prstGeom>
          <a:solidFill>
            <a:schemeClr val="tx1"/>
          </a:solidFill>
          <a:ln>
            <a:solidFill>
              <a:schemeClr val="bg1"/>
            </a:solidFill>
          </a:ln>
        </p:spPr>
        <p:txBody>
          <a:bodyPr wrap="square" rtlCol="0">
            <a:spAutoFit/>
          </a:bodyPr>
          <a:lstStyle/>
          <a:p>
            <a:pPr algn="ct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参加</a:t>
            </a:r>
            <a:r>
              <a:rPr kumimoji="1" lang="ja-JP" altLang="en-US" sz="900" dirty="0">
                <a:solidFill>
                  <a:schemeClr val="bg1"/>
                </a:solidFill>
                <a:latin typeface="HG丸ｺﾞｼｯｸM-PRO" panose="020F0600000000000000" pitchFamily="50" charset="-128"/>
                <a:ea typeface="HG丸ｺﾞｼｯｸM-PRO" panose="020F0600000000000000" pitchFamily="50" charset="-128"/>
              </a:rPr>
              <a:t>無料</a:t>
            </a:r>
            <a:endParaRPr kumimoji="1" lang="ja-JP" altLang="en-US" sz="105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56620" y="5420163"/>
            <a:ext cx="3441937" cy="3231654"/>
          </a:xfrm>
          <a:prstGeom prst="rect">
            <a:avLst/>
          </a:prstGeom>
          <a:solidFill>
            <a:schemeClr val="bg1"/>
          </a:solidFill>
          <a:ln w="0">
            <a:solidFill>
              <a:srgbClr val="00B050"/>
            </a:solidFill>
          </a:ln>
        </p:spPr>
        <p:txBody>
          <a:bodyPr wrap="square" rtlCol="0">
            <a:spAutoFit/>
          </a:bodyPr>
          <a:lstStyle/>
          <a:p>
            <a:r>
              <a:rPr kumimoji="1" lang="ja-JP" altLang="en-US" sz="1200" b="1" dirty="0">
                <a:ln>
                  <a:solidFill>
                    <a:srgbClr val="00B050"/>
                  </a:solidFill>
                </a:ln>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説明内容</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☆建設の事業における時間外労働の上限規制に</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ついて</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・建設業を取り巻く現状</a:t>
            </a:r>
          </a:p>
          <a:p>
            <a:r>
              <a:rPr kumimoji="1" lang="ja-JP" altLang="en-US" sz="1200" dirty="0">
                <a:latin typeface="HG丸ｺﾞｼｯｸM-PRO" panose="020F0600000000000000" pitchFamily="50" charset="-128"/>
                <a:ea typeface="HG丸ｺﾞｼｯｸM-PRO" panose="020F0600000000000000" pitchFamily="50" charset="-128"/>
              </a:rPr>
              <a:t>　・時間外労働の上限規制</a:t>
            </a:r>
          </a:p>
          <a:p>
            <a:r>
              <a:rPr kumimoji="1" lang="ja-JP" altLang="en-US" sz="1200" dirty="0">
                <a:latin typeface="HG丸ｺﾞｼｯｸM-PRO" panose="020F0600000000000000" pitchFamily="50" charset="-128"/>
                <a:ea typeface="HG丸ｺﾞｼｯｸM-PRO" panose="020F0600000000000000" pitchFamily="50" charset="-128"/>
              </a:rPr>
              <a:t>　・労働基準法第</a:t>
            </a:r>
            <a:r>
              <a:rPr kumimoji="1" lang="en-US" altLang="ja-JP" sz="1200" dirty="0">
                <a:latin typeface="HG丸ｺﾞｼｯｸM-PRO" panose="020F0600000000000000" pitchFamily="50" charset="-128"/>
                <a:ea typeface="HG丸ｺﾞｼｯｸM-PRO" panose="020F0600000000000000" pitchFamily="50" charset="-128"/>
              </a:rPr>
              <a:t>33</a:t>
            </a:r>
            <a:r>
              <a:rPr kumimoji="1" lang="ja-JP" altLang="en-US" sz="1200" dirty="0">
                <a:latin typeface="HG丸ｺﾞｼｯｸM-PRO" panose="020F0600000000000000" pitchFamily="50" charset="-128"/>
                <a:ea typeface="HG丸ｺﾞｼｯｸM-PRO" panose="020F0600000000000000" pitchFamily="50" charset="-128"/>
              </a:rPr>
              <a:t>条の届出等</a:t>
            </a:r>
          </a:p>
          <a:p>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36</a:t>
            </a:r>
            <a:r>
              <a:rPr kumimoji="1" lang="ja-JP" altLang="en-US" sz="1200" dirty="0">
                <a:latin typeface="HG丸ｺﾞｼｯｸM-PRO" panose="020F0600000000000000" pitchFamily="50" charset="-128"/>
                <a:ea typeface="HG丸ｺﾞｼｯｸM-PRO" panose="020F0600000000000000" pitchFamily="50" charset="-128"/>
              </a:rPr>
              <a:t>協定の届出手続等</a:t>
            </a:r>
          </a:p>
          <a:p>
            <a:r>
              <a:rPr kumimoji="1" lang="ja-JP" altLang="en-US" sz="1200" dirty="0">
                <a:latin typeface="HG丸ｺﾞｼｯｸM-PRO" panose="020F0600000000000000" pitchFamily="50" charset="-128"/>
                <a:ea typeface="HG丸ｺﾞｼｯｸM-PRO" panose="020F0600000000000000" pitchFamily="50" charset="-128"/>
              </a:rPr>
              <a:t>　・上限規制の具体的な適用</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・建設業のＱ＆Ａ（抜粋）</a:t>
            </a:r>
          </a:p>
          <a:p>
            <a:r>
              <a:rPr kumimoji="1" lang="ja-JP" altLang="en-US" sz="1200" dirty="0">
                <a:latin typeface="HG丸ｺﾞｼｯｸM-PRO" panose="020F0600000000000000" pitchFamily="50" charset="-128"/>
                <a:ea typeface="HG丸ｺﾞｼｯｸM-PRO" panose="020F0600000000000000" pitchFamily="50" charset="-128"/>
              </a:rPr>
              <a:t>　・厚生労働省の取組等</a:t>
            </a:r>
          </a:p>
          <a:p>
            <a:r>
              <a:rPr kumimoji="1" lang="ja-JP" altLang="en-US" sz="1200" dirty="0">
                <a:latin typeface="HG丸ｺﾞｼｯｸM-PRO" panose="020F0600000000000000" pitchFamily="50" charset="-128"/>
                <a:ea typeface="HG丸ｺﾞｼｯｸM-PRO" panose="020F0600000000000000" pitchFamily="50" charset="-128"/>
              </a:rPr>
              <a:t>☆建設業の働き方改革の推進について（仮題）</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☆働き方改革の推進に向けた支援について</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　・「働き方改革推進支援助成金</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適用猶予</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a:solidFill>
                  <a:srgbClr val="FF0000"/>
                </a:solidFill>
                <a:latin typeface="HG丸ｺﾞｼｯｸM-PRO" panose="020F0600000000000000" pitchFamily="50" charset="-128"/>
                <a:ea typeface="HG丸ｺﾞｼｯｸM-PRO" panose="020F0600000000000000" pitchFamily="50" charset="-128"/>
              </a:rPr>
              <a:t>　　業種</a:t>
            </a:r>
            <a:r>
              <a:rPr kumimoji="1" lang="ja-JP" altLang="en-US" sz="1200" dirty="0">
                <a:solidFill>
                  <a:srgbClr val="FF0000"/>
                </a:solidFill>
                <a:latin typeface="HG丸ｺﾞｼｯｸM-PRO" panose="020F0600000000000000" pitchFamily="50" charset="-128"/>
                <a:ea typeface="HG丸ｺﾞｼｯｸM-PRO" panose="020F0600000000000000" pitchFamily="50" charset="-128"/>
              </a:rPr>
              <a:t>等対応コース（建設業）について</a:t>
            </a:r>
            <a:endParaRPr kumimoji="1"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501468" y="5423580"/>
            <a:ext cx="3266967" cy="3600986"/>
          </a:xfrm>
          <a:prstGeom prst="rect">
            <a:avLst/>
          </a:prstGeom>
          <a:solidFill>
            <a:schemeClr val="bg1"/>
          </a:solidFill>
          <a:ln w="0">
            <a:solidFill>
              <a:srgbClr val="00B050"/>
            </a:solidFill>
          </a:ln>
        </p:spPr>
        <p:txBody>
          <a:bodyPr wrap="square" rtlCol="0">
            <a:spAutoFit/>
          </a:bodyPr>
          <a:lstStyle/>
          <a:p>
            <a:r>
              <a:rPr kumimoji="1" lang="ja-JP" altLang="en-US" sz="1200" b="1" dirty="0">
                <a:ln>
                  <a:solidFill>
                    <a:srgbClr val="00B050"/>
                  </a:solidFill>
                </a:ln>
                <a:latin typeface="HG丸ｺﾞｼｯｸM-PRO" panose="020F0600000000000000" pitchFamily="50" charset="-128"/>
                <a:ea typeface="HG丸ｺﾞｼｯｸM-PRO" panose="020F0600000000000000" pitchFamily="50" charset="-128"/>
              </a:rPr>
              <a:t>♦</a:t>
            </a:r>
            <a:r>
              <a:rPr kumimoji="1" lang="ja-JP" altLang="en-US" sz="1200" b="1" dirty="0">
                <a:latin typeface="HG丸ｺﾞｼｯｸM-PRO" panose="020F0600000000000000" pitchFamily="50" charset="-128"/>
                <a:ea typeface="HG丸ｺﾞｼｯｸM-PRO" panose="020F0600000000000000" pitchFamily="50" charset="-128"/>
              </a:rPr>
              <a:t>申込み・問合せ先</a:t>
            </a:r>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①　各会場へのご来場をご希望の場合は、裏面の「説明会等受付サイトからの申込み方法」をご覧いただき、手順に沿ってお申込みください。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②　オンラインでの参加をご希望の場合はＷｅｂ会議システム「Ｚｏｏｍ」を使用します。ご利用に当たっては、アプリのインストール等、事前に準備いただく必要があります。説明会受講は無料ですが、通信費は参加者のご負担となります。また、オンライン参加は各会場</a:t>
            </a:r>
            <a:r>
              <a:rPr kumimoji="1" lang="en-US" altLang="ja-JP" sz="1200" dirty="0">
                <a:latin typeface="HG丸ｺﾞｼｯｸM-PRO" panose="020F0600000000000000" pitchFamily="50" charset="-128"/>
                <a:ea typeface="HG丸ｺﾞｼｯｸM-PRO" panose="020F0600000000000000" pitchFamily="50" charset="-128"/>
              </a:rPr>
              <a:t>100</a:t>
            </a:r>
            <a:r>
              <a:rPr kumimoji="1" lang="ja-JP" altLang="en-US" sz="1200" dirty="0">
                <a:latin typeface="HG丸ｺﾞｼｯｸM-PRO" panose="020F0600000000000000" pitchFamily="50" charset="-128"/>
                <a:ea typeface="HG丸ｺﾞｼｯｸM-PRO" panose="020F0600000000000000" pitchFamily="50" charset="-128"/>
              </a:rPr>
              <a:t>社を上限とさせていただきます。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先着順につき定員になり次第、受付を締め切らせていただきます。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次のＵＲＬ、ＱＲコードから鳥取労働局ホームページにアクセスし、手順に沿ってお申込みください。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en-US" altLang="ja-JP" sz="1200" dirty="0">
                <a:latin typeface="HG丸ｺﾞｼｯｸM-PRO" panose="020F0600000000000000" pitchFamily="50" charset="-128"/>
                <a:ea typeface="HG丸ｺﾞｼｯｸM-PRO" panose="020F0600000000000000" pitchFamily="50" charset="-128"/>
              </a:rPr>
              <a:t>http//</a:t>
            </a:r>
            <a:r>
              <a:rPr kumimoji="1" lang="ja-JP" altLang="en-US" sz="1200" dirty="0">
                <a:latin typeface="HG丸ｺﾞｼｯｸM-PRO" panose="020F0600000000000000" pitchFamily="50" charset="-128"/>
                <a:ea typeface="HG丸ｺﾞｼｯｸM-PRO" panose="020F0600000000000000" pitchFamily="50" charset="-128"/>
              </a:rPr>
              <a:t>●●●●</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申込期限：各説明会開催日の</a:t>
            </a:r>
            <a:r>
              <a:rPr kumimoji="1" lang="en-US" altLang="ja-JP" sz="1200" dirty="0">
                <a:latin typeface="HG丸ｺﾞｼｯｸM-PRO" panose="020F0600000000000000" pitchFamily="50" charset="-128"/>
                <a:ea typeface="HG丸ｺﾞｼｯｸM-PRO" panose="020F0600000000000000" pitchFamily="50" charset="-128"/>
              </a:rPr>
              <a:t>3</a:t>
            </a:r>
            <a:r>
              <a:rPr kumimoji="1" lang="ja-JP" altLang="en-US" sz="1200" dirty="0">
                <a:latin typeface="HG丸ｺﾞｼｯｸM-PRO" panose="020F0600000000000000" pitchFamily="50" charset="-128"/>
                <a:ea typeface="HG丸ｺﾞｼｯｸM-PRO" panose="020F0600000000000000" pitchFamily="50" charset="-128"/>
              </a:rPr>
              <a:t>開庁日前</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56620" y="5143164"/>
            <a:ext cx="6611816" cy="276999"/>
          </a:xfrm>
          <a:prstGeom prst="rect">
            <a:avLst/>
          </a:prstGeom>
          <a:solidFill>
            <a:schemeClr val="accent6">
              <a:lumMod val="40000"/>
              <a:lumOff val="60000"/>
            </a:schemeClr>
          </a:solidFill>
          <a:ln>
            <a:solidFill>
              <a:schemeClr val="accent5">
                <a:lumMod val="75000"/>
              </a:schemeClr>
            </a:solidFill>
          </a:ln>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全会場とも参集形式、オンライン形式（</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Zoom</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を使用）の同時開催とします！！</a:t>
            </a:r>
          </a:p>
        </p:txBody>
      </p:sp>
      <p:sp>
        <p:nvSpPr>
          <p:cNvPr id="2" name="正方形/長方形 1"/>
          <p:cNvSpPr/>
          <p:nvPr/>
        </p:nvSpPr>
        <p:spPr>
          <a:xfrm>
            <a:off x="6333743" y="8522209"/>
            <a:ext cx="472716" cy="502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t>ＱＲ</a:t>
            </a:r>
          </a:p>
        </p:txBody>
      </p:sp>
      <p:sp>
        <p:nvSpPr>
          <p:cNvPr id="17" name="テキスト ボックス 16"/>
          <p:cNvSpPr txBox="1"/>
          <p:nvPr/>
        </p:nvSpPr>
        <p:spPr>
          <a:xfrm>
            <a:off x="156620" y="4862748"/>
            <a:ext cx="6611816" cy="276999"/>
          </a:xfrm>
          <a:prstGeom prst="rect">
            <a:avLst/>
          </a:prstGeom>
          <a:solidFill>
            <a:schemeClr val="accent6">
              <a:lumMod val="40000"/>
              <a:lumOff val="60000"/>
            </a:schemeClr>
          </a:solidFill>
          <a:ln>
            <a:solidFill>
              <a:schemeClr val="accent5">
                <a:lumMod val="75000"/>
              </a:schemeClr>
            </a:solidFill>
          </a:ln>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駐車場に限りがあります。なるべく公共交通機関をご利用ください。</a:t>
            </a:r>
          </a:p>
        </p:txBody>
      </p:sp>
      <p:sp>
        <p:nvSpPr>
          <p:cNvPr id="18" name="テキスト ボックス 17"/>
          <p:cNvSpPr txBox="1"/>
          <p:nvPr/>
        </p:nvSpPr>
        <p:spPr>
          <a:xfrm>
            <a:off x="156620" y="8702484"/>
            <a:ext cx="3344847" cy="338554"/>
          </a:xfrm>
          <a:prstGeom prst="rect">
            <a:avLst/>
          </a:prstGeom>
          <a:solidFill>
            <a:schemeClr val="bg1"/>
          </a:solidFill>
        </p:spPr>
        <p:txBody>
          <a:bodyPr wrap="square" rtlCol="0">
            <a:spAutoFit/>
          </a:bodyPr>
          <a:lstStyle/>
          <a:p>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主催</a:t>
            </a:r>
            <a:r>
              <a:rPr kumimoji="1"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鳥取労働局、</a:t>
            </a:r>
            <a:r>
              <a:rPr kumimoji="1" lang="zh-TW" altLang="en-US" sz="800" dirty="0">
                <a:latin typeface="HG丸ｺﾞｼｯｸM-PRO" panose="020F0600000000000000" pitchFamily="50" charset="-128"/>
                <a:ea typeface="HG丸ｺﾞｼｯｸM-PRO" panose="020F0600000000000000" pitchFamily="50" charset="-128"/>
              </a:rPr>
              <a:t>一般社団法人鳥取県建設業協会、一般社団法人鳥取県経営者協会、国土交通省中国地方整備局、鳥取県県土整備部</a:t>
            </a:r>
          </a:p>
        </p:txBody>
      </p:sp>
    </p:spTree>
    <p:extLst>
      <p:ext uri="{BB962C8B-B14F-4D97-AF65-F5344CB8AC3E}">
        <p14:creationId xmlns:p14="http://schemas.microsoft.com/office/powerpoint/2010/main" val="332050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051BC78-2110-4F0E-AE58-38D57CD78B2D}"/>
              </a:ext>
            </a:extLst>
          </p:cNvPr>
          <p:cNvSpPr txBox="1">
            <a:spLocks/>
          </p:cNvSpPr>
          <p:nvPr/>
        </p:nvSpPr>
        <p:spPr>
          <a:xfrm>
            <a:off x="232280" y="379964"/>
            <a:ext cx="6395040" cy="441543"/>
          </a:xfrm>
          <a:prstGeom prst="rect">
            <a:avLst/>
          </a:prstGeom>
          <a:solidFill>
            <a:srgbClr val="6600CC"/>
          </a:solidFill>
        </p:spPr>
        <p:txBody>
          <a:bodyPr vert="horz" lIns="63723" tIns="94079" rIns="63723" bIns="18816"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ja-JP" sz="2090" b="1" dirty="0">
                <a:solidFill>
                  <a:schemeClr val="bg1"/>
                </a:solidFill>
                <a:latin typeface="メイリオ" panose="020B0604030504040204" pitchFamily="50" charset="-128"/>
                <a:ea typeface="メイリオ" panose="020B0604030504040204" pitchFamily="50" charset="-128"/>
              </a:rPr>
              <a:t>説明会等受付サイト</a:t>
            </a:r>
            <a:r>
              <a:rPr lang="ja-JP" altLang="en-US" sz="2090" b="1" dirty="0">
                <a:solidFill>
                  <a:schemeClr val="bg1"/>
                </a:solidFill>
                <a:latin typeface="メイリオ" panose="020B0604030504040204" pitchFamily="50" charset="-128"/>
                <a:ea typeface="メイリオ" panose="020B0604030504040204" pitchFamily="50" charset="-128"/>
              </a:rPr>
              <a:t>からの申込み方法</a:t>
            </a:r>
          </a:p>
        </p:txBody>
      </p:sp>
      <p:sp>
        <p:nvSpPr>
          <p:cNvPr id="25" name="タイトル 1">
            <a:extLst>
              <a:ext uri="{FF2B5EF4-FFF2-40B4-BE49-F238E27FC236}">
                <a16:creationId xmlns:a16="http://schemas.microsoft.com/office/drawing/2014/main" id="{B051BC78-2110-4F0E-AE58-38D57CD78B2D}"/>
              </a:ext>
            </a:extLst>
          </p:cNvPr>
          <p:cNvSpPr txBox="1">
            <a:spLocks/>
          </p:cNvSpPr>
          <p:nvPr/>
        </p:nvSpPr>
        <p:spPr>
          <a:xfrm>
            <a:off x="380316" y="79604"/>
            <a:ext cx="4082202" cy="300687"/>
          </a:xfrm>
          <a:prstGeom prst="rect">
            <a:avLst/>
          </a:prstGeom>
        </p:spPr>
        <p:txBody>
          <a:bodyPr vert="horz" lIns="63723" tIns="31862" rIns="63723" bIns="31862"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464" b="1" dirty="0">
                <a:latin typeface="メイリオ" panose="020B0604030504040204" pitchFamily="50" charset="-128"/>
                <a:ea typeface="メイリオ" panose="020B0604030504040204" pitchFamily="50" charset="-128"/>
              </a:rPr>
              <a:t>（参集形式）説明会参加者のみなさまへ</a:t>
            </a:r>
            <a:endParaRPr lang="ja-JP" altLang="en-US" sz="1464"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407341" y="864656"/>
            <a:ext cx="6048494" cy="294824"/>
          </a:xfrm>
          <a:prstGeom prst="rect">
            <a:avLst/>
          </a:prstGeom>
          <a:noFill/>
        </p:spPr>
        <p:txBody>
          <a:bodyPr wrap="square" rtlCol="0">
            <a:spAutoFit/>
          </a:bodyPr>
          <a:lstStyle/>
          <a:p>
            <a:r>
              <a:rPr lang="en-US" altLang="ja-JP" sz="658" dirty="0">
                <a:solidFill>
                  <a:srgbClr val="FF0000"/>
                </a:solidFill>
                <a:latin typeface="メイリオ" panose="020B0604030504040204" pitchFamily="50" charset="-128"/>
                <a:ea typeface="メイリオ" panose="020B0604030504040204" pitchFamily="50" charset="-128"/>
              </a:rPr>
              <a:t>※ </a:t>
            </a:r>
            <a:r>
              <a:rPr lang="ja-JP" altLang="en-US" sz="658" dirty="0">
                <a:solidFill>
                  <a:srgbClr val="FF0000"/>
                </a:solidFill>
                <a:latin typeface="メイリオ" panose="020B0604030504040204" pitchFamily="50" charset="-128"/>
                <a:ea typeface="メイリオ" panose="020B0604030504040204" pitchFamily="50" charset="-128"/>
              </a:rPr>
              <a:t>ドメイン設定（受信拒否設定）をされている方は、受付完了メールが受信できません。あらかじめ、ドメイン設定を解除していただくか、受付サイトの　</a:t>
            </a:r>
            <a:endParaRPr lang="en-US" altLang="ja-JP" sz="658" dirty="0">
              <a:solidFill>
                <a:srgbClr val="FF0000"/>
              </a:solidFill>
              <a:latin typeface="メイリオ" panose="020B0604030504040204" pitchFamily="50" charset="-128"/>
              <a:ea typeface="メイリオ" panose="020B0604030504040204" pitchFamily="50" charset="-128"/>
            </a:endParaRPr>
          </a:p>
          <a:p>
            <a:r>
              <a:rPr lang="ja-JP" altLang="en-US" sz="658" dirty="0">
                <a:solidFill>
                  <a:srgbClr val="FF0000"/>
                </a:solidFill>
                <a:latin typeface="メイリオ" panose="020B0604030504040204" pitchFamily="50" charset="-128"/>
                <a:ea typeface="メイリオ" panose="020B0604030504040204" pitchFamily="50" charset="-128"/>
              </a:rPr>
              <a:t>　 ドメイン「</a:t>
            </a:r>
            <a:r>
              <a:rPr lang="en-US" altLang="ja-JP" sz="658" dirty="0">
                <a:solidFill>
                  <a:srgbClr val="FF0000"/>
                </a:solidFill>
                <a:latin typeface="メイリオ" panose="020B0604030504040204" pitchFamily="50" charset="-128"/>
                <a:ea typeface="メイリオ" panose="020B0604030504040204" pitchFamily="50" charset="-128"/>
              </a:rPr>
              <a:t>@roudoukyoku-setsumeikai.mhlw.go.jp</a:t>
            </a:r>
            <a:r>
              <a:rPr lang="ja-JP" altLang="en-US" sz="658" dirty="0">
                <a:solidFill>
                  <a:srgbClr val="FF0000"/>
                </a:solidFill>
                <a:latin typeface="メイリオ" panose="020B0604030504040204" pitchFamily="50" charset="-128"/>
                <a:ea typeface="メイリオ" panose="020B0604030504040204" pitchFamily="50" charset="-128"/>
              </a:rPr>
              <a:t>」 を受信リストに加えていただきますようお願いします。</a:t>
            </a:r>
          </a:p>
        </p:txBody>
      </p:sp>
      <p:sp>
        <p:nvSpPr>
          <p:cNvPr id="32" name="テキスト ボックス 31"/>
          <p:cNvSpPr txBox="1"/>
          <p:nvPr/>
        </p:nvSpPr>
        <p:spPr>
          <a:xfrm>
            <a:off x="428714" y="1640791"/>
            <a:ext cx="4673074" cy="294824"/>
          </a:xfrm>
          <a:prstGeom prst="rect">
            <a:avLst/>
          </a:prstGeom>
          <a:noFill/>
        </p:spPr>
        <p:txBody>
          <a:bodyPr wrap="none" rtlCol="0">
            <a:spAutoFit/>
          </a:bodyPr>
          <a:lstStyle/>
          <a:p>
            <a:r>
              <a:rPr lang="ja-JP" altLang="en-US" sz="1316" b="1" dirty="0">
                <a:latin typeface="メイリオ" panose="020B0604030504040204" pitchFamily="50" charset="-128"/>
                <a:ea typeface="メイリオ" panose="020B0604030504040204" pitchFamily="50" charset="-128"/>
              </a:rPr>
              <a:t>①「労働局 受付サイト」で検索し、下記サイトをクリック </a:t>
            </a:r>
          </a:p>
        </p:txBody>
      </p:sp>
      <p:pic>
        <p:nvPicPr>
          <p:cNvPr id="33" name="図 3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22" y="1897354"/>
            <a:ext cx="3971195" cy="363376"/>
          </a:xfrm>
          <a:prstGeom prst="rect">
            <a:avLst/>
          </a:prstGeom>
        </p:spPr>
      </p:pic>
      <p:sp>
        <p:nvSpPr>
          <p:cNvPr id="34" name="正方形/長方形 33"/>
          <p:cNvSpPr/>
          <p:nvPr/>
        </p:nvSpPr>
        <p:spPr>
          <a:xfrm>
            <a:off x="907304" y="2267262"/>
            <a:ext cx="3700552" cy="285335"/>
          </a:xfrm>
          <a:prstGeom prst="rect">
            <a:avLst/>
          </a:prstGeom>
        </p:spPr>
        <p:txBody>
          <a:bodyPr wrap="square">
            <a:spAutoFit/>
          </a:bodyPr>
          <a:lstStyle/>
          <a:p>
            <a:r>
              <a:rPr lang="en-US" altLang="ja-JP" sz="1254" dirty="0">
                <a:hlinkClick r:id="rId3"/>
              </a:rPr>
              <a:t>https://www.roudoukyoku-setsumeikai.mhlw.go.jp/</a:t>
            </a:r>
            <a:endParaRPr lang="ja-JP" altLang="en-US" sz="1254" dirty="0"/>
          </a:p>
        </p:txBody>
      </p:sp>
      <p:sp>
        <p:nvSpPr>
          <p:cNvPr id="37" name="テキスト ボックス 36"/>
          <p:cNvSpPr txBox="1"/>
          <p:nvPr/>
        </p:nvSpPr>
        <p:spPr>
          <a:xfrm>
            <a:off x="622030" y="2537215"/>
            <a:ext cx="5777544" cy="314253"/>
          </a:xfrm>
          <a:prstGeom prst="rect">
            <a:avLst/>
          </a:prstGeom>
          <a:noFill/>
        </p:spPr>
        <p:txBody>
          <a:bodyPr wrap="none" rtlCol="0">
            <a:spAutoFit/>
          </a:bodyPr>
          <a:lstStyle/>
          <a:p>
            <a:r>
              <a:rPr lang="ja-JP" altLang="en-US" sz="1442" b="1" dirty="0">
                <a:solidFill>
                  <a:srgbClr val="0066FF"/>
                </a:solidFill>
                <a:latin typeface="メイリオ" panose="020B0604030504040204" pitchFamily="50" charset="-128"/>
                <a:ea typeface="メイリオ" panose="020B0604030504040204" pitchFamily="50" charset="-128"/>
              </a:rPr>
              <a:t>トップ｜労働局・労働基準監督署説明会等受付サイト </a:t>
            </a:r>
            <a:r>
              <a:rPr lang="en-US" altLang="ja-JP" sz="1442" b="1" dirty="0">
                <a:solidFill>
                  <a:srgbClr val="0066FF"/>
                </a:solidFill>
                <a:latin typeface="メイリオ" panose="020B0604030504040204" pitchFamily="50" charset="-128"/>
                <a:ea typeface="メイリオ" panose="020B0604030504040204" pitchFamily="50" charset="-128"/>
              </a:rPr>
              <a:t>– </a:t>
            </a:r>
            <a:r>
              <a:rPr lang="ja-JP" altLang="en-US" sz="1442" b="1" dirty="0">
                <a:solidFill>
                  <a:srgbClr val="0066FF"/>
                </a:solidFill>
                <a:latin typeface="メイリオ" panose="020B0604030504040204" pitchFamily="50" charset="-128"/>
                <a:ea typeface="メイリオ" panose="020B0604030504040204" pitchFamily="50" charset="-128"/>
              </a:rPr>
              <a:t>厚生労働省</a:t>
            </a:r>
          </a:p>
        </p:txBody>
      </p:sp>
      <p:pic>
        <p:nvPicPr>
          <p:cNvPr id="38" name="図 37"/>
          <p:cNvPicPr>
            <a:picLocks noChangeAspect="1"/>
          </p:cNvPicPr>
          <p:nvPr/>
        </p:nvPicPr>
        <p:blipFill rotWithShape="1">
          <a:blip r:embed="rId4"/>
          <a:srcRect t="3241" r="72371" b="-1"/>
          <a:stretch/>
        </p:blipFill>
        <p:spPr>
          <a:xfrm>
            <a:off x="682859" y="2267262"/>
            <a:ext cx="229125" cy="263421"/>
          </a:xfrm>
          <a:prstGeom prst="rect">
            <a:avLst/>
          </a:prstGeom>
        </p:spPr>
      </p:pic>
      <p:sp>
        <p:nvSpPr>
          <p:cNvPr id="39" name="テキスト ボックス 38"/>
          <p:cNvSpPr txBox="1"/>
          <p:nvPr/>
        </p:nvSpPr>
        <p:spPr>
          <a:xfrm>
            <a:off x="428715" y="3037712"/>
            <a:ext cx="2723606" cy="294824"/>
          </a:xfrm>
          <a:prstGeom prst="rect">
            <a:avLst/>
          </a:prstGeom>
          <a:noFill/>
        </p:spPr>
        <p:txBody>
          <a:bodyPr wrap="square" rtlCol="0">
            <a:spAutoFit/>
          </a:bodyPr>
          <a:lstStyle/>
          <a:p>
            <a:r>
              <a:rPr lang="ja-JP" altLang="en-US" sz="1316" b="1" dirty="0">
                <a:latin typeface="メイリオ" panose="020B0604030504040204" pitchFamily="50" charset="-128"/>
                <a:ea typeface="メイリオ" panose="020B0604030504040204" pitchFamily="50" charset="-128"/>
              </a:rPr>
              <a:t>② 受付サイトで開催地から探す</a:t>
            </a:r>
          </a:p>
        </p:txBody>
      </p:sp>
      <p:pic>
        <p:nvPicPr>
          <p:cNvPr id="40" name="図 39"/>
          <p:cNvPicPr>
            <a:picLocks noChangeAspect="1"/>
          </p:cNvPicPr>
          <p:nvPr/>
        </p:nvPicPr>
        <p:blipFill>
          <a:blip r:embed="rId5"/>
          <a:stretch>
            <a:fillRect/>
          </a:stretch>
        </p:blipFill>
        <p:spPr>
          <a:xfrm>
            <a:off x="633114" y="3350089"/>
            <a:ext cx="2614674" cy="2142609"/>
          </a:xfrm>
          <a:prstGeom prst="rect">
            <a:avLst/>
          </a:prstGeom>
          <a:ln w="3175">
            <a:noFill/>
          </a:ln>
        </p:spPr>
      </p:pic>
      <p:pic>
        <p:nvPicPr>
          <p:cNvPr id="41" name="図 40"/>
          <p:cNvPicPr>
            <a:picLocks noChangeAspect="1"/>
          </p:cNvPicPr>
          <p:nvPr/>
        </p:nvPicPr>
        <p:blipFill>
          <a:blip r:embed="rId6"/>
          <a:stretch>
            <a:fillRect/>
          </a:stretch>
        </p:blipFill>
        <p:spPr>
          <a:xfrm>
            <a:off x="3701604" y="4562275"/>
            <a:ext cx="2492329" cy="364731"/>
          </a:xfrm>
          <a:prstGeom prst="rect">
            <a:avLst/>
          </a:prstGeom>
        </p:spPr>
      </p:pic>
      <p:pic>
        <p:nvPicPr>
          <p:cNvPr id="42" name="図 41"/>
          <p:cNvPicPr>
            <a:picLocks noChangeAspect="1"/>
          </p:cNvPicPr>
          <p:nvPr/>
        </p:nvPicPr>
        <p:blipFill>
          <a:blip r:embed="rId7"/>
          <a:stretch>
            <a:fillRect/>
          </a:stretch>
        </p:blipFill>
        <p:spPr>
          <a:xfrm>
            <a:off x="3701604" y="3347835"/>
            <a:ext cx="2553066" cy="1119379"/>
          </a:xfrm>
          <a:prstGeom prst="rect">
            <a:avLst/>
          </a:prstGeom>
        </p:spPr>
      </p:pic>
      <p:sp>
        <p:nvSpPr>
          <p:cNvPr id="6" name="正方形/長方形 5"/>
          <p:cNvSpPr/>
          <p:nvPr/>
        </p:nvSpPr>
        <p:spPr>
          <a:xfrm>
            <a:off x="637715" y="3279124"/>
            <a:ext cx="2654469" cy="2248705"/>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93"/>
          </a:p>
        </p:txBody>
      </p:sp>
      <p:sp>
        <p:nvSpPr>
          <p:cNvPr id="49" name="正方形/長方形 48"/>
          <p:cNvSpPr/>
          <p:nvPr/>
        </p:nvSpPr>
        <p:spPr>
          <a:xfrm>
            <a:off x="3650903" y="3279124"/>
            <a:ext cx="2654469" cy="2248705"/>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93"/>
          </a:p>
        </p:txBody>
      </p:sp>
      <p:sp>
        <p:nvSpPr>
          <p:cNvPr id="50" name="テキスト ボックス 49"/>
          <p:cNvSpPr txBox="1"/>
          <p:nvPr/>
        </p:nvSpPr>
        <p:spPr>
          <a:xfrm>
            <a:off x="3429799" y="3035115"/>
            <a:ext cx="2723606" cy="294824"/>
          </a:xfrm>
          <a:prstGeom prst="rect">
            <a:avLst/>
          </a:prstGeom>
          <a:noFill/>
        </p:spPr>
        <p:txBody>
          <a:bodyPr wrap="square" rtlCol="0">
            <a:spAutoFit/>
          </a:bodyPr>
          <a:lstStyle/>
          <a:p>
            <a:r>
              <a:rPr lang="ja-JP" altLang="en-US" sz="1316" b="1" dirty="0">
                <a:latin typeface="メイリオ" panose="020B0604030504040204" pitchFamily="50" charset="-128"/>
                <a:ea typeface="メイリオ" panose="020B0604030504040204" pitchFamily="50" charset="-128"/>
              </a:rPr>
              <a:t>③ 参加対象の説明会を探す</a:t>
            </a:r>
          </a:p>
        </p:txBody>
      </p:sp>
      <p:sp>
        <p:nvSpPr>
          <p:cNvPr id="7" name="角丸四角形 6"/>
          <p:cNvSpPr/>
          <p:nvPr/>
        </p:nvSpPr>
        <p:spPr>
          <a:xfrm>
            <a:off x="1071659" y="5199784"/>
            <a:ext cx="2167744" cy="287106"/>
          </a:xfrm>
          <a:prstGeom prst="roundRect">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7632" bIns="0" rtlCol="0" anchor="ctr"/>
          <a:lstStyle/>
          <a:p>
            <a:pPr algn="ctr"/>
            <a:r>
              <a:rPr lang="ja-JP" altLang="en-US" sz="1254" dirty="0">
                <a:solidFill>
                  <a:schemeClr val="tx1"/>
                </a:solidFill>
                <a:latin typeface="メイリオ" panose="020B0604030504040204" pitchFamily="50" charset="-128"/>
                <a:ea typeface="メイリオ" panose="020B0604030504040204" pitchFamily="50" charset="-128"/>
              </a:rPr>
              <a:t>開催地都道府県をクリック</a:t>
            </a:r>
          </a:p>
        </p:txBody>
      </p:sp>
      <p:sp>
        <p:nvSpPr>
          <p:cNvPr id="51" name="角丸四角形 50"/>
          <p:cNvSpPr/>
          <p:nvPr/>
        </p:nvSpPr>
        <p:spPr>
          <a:xfrm>
            <a:off x="3709989" y="5199784"/>
            <a:ext cx="2537826" cy="287106"/>
          </a:xfrm>
          <a:prstGeom prst="roundRect">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7632" bIns="0" rtlCol="0" anchor="ctr"/>
          <a:lstStyle/>
          <a:p>
            <a:pPr algn="ctr"/>
            <a:r>
              <a:rPr lang="ja-JP" altLang="en-US" sz="1307" dirty="0">
                <a:solidFill>
                  <a:schemeClr val="tx1"/>
                </a:solidFill>
                <a:latin typeface="メイリオ" panose="020B0604030504040204" pitchFamily="50" charset="-128"/>
                <a:ea typeface="メイリオ" panose="020B0604030504040204" pitchFamily="50" charset="-128"/>
              </a:rPr>
              <a:t>対象の説明会をクリック</a:t>
            </a:r>
          </a:p>
        </p:txBody>
      </p:sp>
      <p:sp>
        <p:nvSpPr>
          <p:cNvPr id="52" name="テキスト ボックス 51"/>
          <p:cNvSpPr txBox="1"/>
          <p:nvPr/>
        </p:nvSpPr>
        <p:spPr>
          <a:xfrm>
            <a:off x="3652027" y="5005013"/>
            <a:ext cx="2762295" cy="220958"/>
          </a:xfrm>
          <a:prstGeom prst="rect">
            <a:avLst/>
          </a:prstGeom>
          <a:noFill/>
        </p:spPr>
        <p:txBody>
          <a:bodyPr wrap="none" rtlCol="0">
            <a:spAutoFit/>
          </a:bodyPr>
          <a:lstStyle/>
          <a:p>
            <a:r>
              <a:rPr lang="ja-JP" altLang="en-US" sz="836" dirty="0">
                <a:solidFill>
                  <a:srgbClr val="FF0000"/>
                </a:solidFill>
                <a:latin typeface="メイリオ" panose="020B0604030504040204" pitchFamily="50" charset="-128"/>
                <a:ea typeface="メイリオ" panose="020B0604030504040204" pitchFamily="50" charset="-128"/>
              </a:rPr>
              <a:t>労働局・監督署名、開催日をよく確認してください。</a:t>
            </a:r>
          </a:p>
        </p:txBody>
      </p:sp>
      <p:pic>
        <p:nvPicPr>
          <p:cNvPr id="53" name="図 52"/>
          <p:cNvPicPr>
            <a:picLocks noChangeAspect="1"/>
          </p:cNvPicPr>
          <p:nvPr/>
        </p:nvPicPr>
        <p:blipFill rotWithShape="1">
          <a:blip r:embed="rId8"/>
          <a:srcRect b="17417"/>
          <a:stretch/>
        </p:blipFill>
        <p:spPr>
          <a:xfrm>
            <a:off x="712408" y="6093541"/>
            <a:ext cx="2461364" cy="1693688"/>
          </a:xfrm>
          <a:prstGeom prst="rect">
            <a:avLst/>
          </a:prstGeom>
        </p:spPr>
      </p:pic>
      <p:pic>
        <p:nvPicPr>
          <p:cNvPr id="54" name="図 53" descr="画面の領域"/>
          <p:cNvPicPr>
            <a:picLocks noChangeAspect="1"/>
          </p:cNvPicPr>
          <p:nvPr/>
        </p:nvPicPr>
        <p:blipFill rotWithShape="1">
          <a:blip r:embed="rId9" cstate="print">
            <a:extLst>
              <a:ext uri="{28A0092B-C50C-407E-A947-70E740481C1C}">
                <a14:useLocalDpi xmlns:a14="http://schemas.microsoft.com/office/drawing/2010/main" val="0"/>
              </a:ext>
            </a:extLst>
          </a:blip>
          <a:srcRect l="10303" t="62645"/>
          <a:stretch/>
        </p:blipFill>
        <p:spPr>
          <a:xfrm>
            <a:off x="843436" y="7880530"/>
            <a:ext cx="1809169" cy="146552"/>
          </a:xfrm>
          <a:prstGeom prst="rect">
            <a:avLst/>
          </a:prstGeom>
        </p:spPr>
      </p:pic>
      <p:sp>
        <p:nvSpPr>
          <p:cNvPr id="55" name="テキスト ボックス 54"/>
          <p:cNvSpPr txBox="1"/>
          <p:nvPr/>
        </p:nvSpPr>
        <p:spPr>
          <a:xfrm>
            <a:off x="428716" y="5782717"/>
            <a:ext cx="2708204" cy="294824"/>
          </a:xfrm>
          <a:prstGeom prst="rect">
            <a:avLst/>
          </a:prstGeom>
          <a:noFill/>
        </p:spPr>
        <p:txBody>
          <a:bodyPr wrap="square" rtlCol="0">
            <a:spAutoFit/>
          </a:bodyPr>
          <a:lstStyle/>
          <a:p>
            <a:r>
              <a:rPr lang="ja-JP" altLang="en-US" sz="1316" b="1" dirty="0">
                <a:latin typeface="メイリオ" panose="020B0604030504040204" pitchFamily="50" charset="-128"/>
                <a:ea typeface="メイリオ" panose="020B0604030504040204" pitchFamily="50" charset="-128"/>
              </a:rPr>
              <a:t>④ 参加説明会の内容を確認する</a:t>
            </a:r>
          </a:p>
        </p:txBody>
      </p:sp>
      <p:sp>
        <p:nvSpPr>
          <p:cNvPr id="60" name="テキスト ボックス 59"/>
          <p:cNvSpPr txBox="1"/>
          <p:nvPr/>
        </p:nvSpPr>
        <p:spPr>
          <a:xfrm>
            <a:off x="1537131" y="7339488"/>
            <a:ext cx="89063" cy="320088"/>
          </a:xfrm>
          <a:prstGeom prst="rect">
            <a:avLst/>
          </a:prstGeom>
          <a:noFill/>
        </p:spPr>
        <p:txBody>
          <a:bodyPr wrap="square" rtlCol="0">
            <a:spAutoFit/>
          </a:bodyPr>
          <a:lstStyle/>
          <a:p>
            <a:endParaRPr lang="ja-JP" altLang="en-US" sz="1480" dirty="0"/>
          </a:p>
        </p:txBody>
      </p:sp>
      <p:sp>
        <p:nvSpPr>
          <p:cNvPr id="61" name="正方形/長方形 60"/>
          <p:cNvSpPr/>
          <p:nvPr/>
        </p:nvSpPr>
        <p:spPr>
          <a:xfrm>
            <a:off x="633114" y="6024288"/>
            <a:ext cx="2654469" cy="205528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93"/>
          </a:p>
        </p:txBody>
      </p:sp>
      <p:sp>
        <p:nvSpPr>
          <p:cNvPr id="62" name="角丸四角形 61"/>
          <p:cNvSpPr/>
          <p:nvPr/>
        </p:nvSpPr>
        <p:spPr>
          <a:xfrm>
            <a:off x="2432799" y="7619837"/>
            <a:ext cx="806604" cy="287106"/>
          </a:xfrm>
          <a:prstGeom prst="roundRect">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7632" bIns="0" rtlCol="0" anchor="ctr"/>
          <a:lstStyle/>
          <a:p>
            <a:pPr algn="ctr"/>
            <a:r>
              <a:rPr lang="ja-JP" altLang="en-US" sz="1062" dirty="0">
                <a:solidFill>
                  <a:schemeClr val="tx1"/>
                </a:solidFill>
                <a:latin typeface="メイリオ" panose="020B0604030504040204" pitchFamily="50" charset="-128"/>
                <a:ea typeface="メイリオ" panose="020B0604030504040204" pitchFamily="50" charset="-128"/>
              </a:rPr>
              <a:t>クリック</a:t>
            </a:r>
          </a:p>
        </p:txBody>
      </p:sp>
      <p:cxnSp>
        <p:nvCxnSpPr>
          <p:cNvPr id="12" name="直線矢印コネクタ 11"/>
          <p:cNvCxnSpPr/>
          <p:nvPr/>
        </p:nvCxnSpPr>
        <p:spPr>
          <a:xfrm flipH="1">
            <a:off x="2106428" y="7763389"/>
            <a:ext cx="278192" cy="198870"/>
          </a:xfrm>
          <a:prstGeom prst="straightConnector1">
            <a:avLst/>
          </a:prstGeom>
          <a:ln w="41275">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3426203" y="5786910"/>
            <a:ext cx="2879169" cy="294824"/>
          </a:xfrm>
          <a:prstGeom prst="rect">
            <a:avLst/>
          </a:prstGeom>
          <a:noFill/>
        </p:spPr>
        <p:txBody>
          <a:bodyPr wrap="square" rtlCol="0">
            <a:spAutoFit/>
          </a:bodyPr>
          <a:lstStyle/>
          <a:p>
            <a:r>
              <a:rPr lang="ja-JP" altLang="en-US" sz="1316" b="1" dirty="0">
                <a:latin typeface="メイリオ" panose="020B0604030504040204" pitchFamily="50" charset="-128"/>
                <a:ea typeface="メイリオ" panose="020B0604030504040204" pitchFamily="50" charset="-128"/>
              </a:rPr>
              <a:t>⑤ 参加フォームに入力、送信する</a:t>
            </a:r>
          </a:p>
        </p:txBody>
      </p:sp>
      <p:sp>
        <p:nvSpPr>
          <p:cNvPr id="66" name="テキスト ボックス 65"/>
          <p:cNvSpPr txBox="1"/>
          <p:nvPr/>
        </p:nvSpPr>
        <p:spPr>
          <a:xfrm>
            <a:off x="4534618" y="7343681"/>
            <a:ext cx="89063" cy="320088"/>
          </a:xfrm>
          <a:prstGeom prst="rect">
            <a:avLst/>
          </a:prstGeom>
          <a:noFill/>
        </p:spPr>
        <p:txBody>
          <a:bodyPr wrap="square" rtlCol="0">
            <a:spAutoFit/>
          </a:bodyPr>
          <a:lstStyle/>
          <a:p>
            <a:endParaRPr lang="ja-JP" altLang="en-US" sz="1480" dirty="0"/>
          </a:p>
        </p:txBody>
      </p:sp>
      <p:sp>
        <p:nvSpPr>
          <p:cNvPr id="67" name="正方形/長方形 66"/>
          <p:cNvSpPr/>
          <p:nvPr/>
        </p:nvSpPr>
        <p:spPr>
          <a:xfrm>
            <a:off x="3630602" y="6028481"/>
            <a:ext cx="2654469" cy="2055281"/>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93"/>
          </a:p>
        </p:txBody>
      </p:sp>
      <p:pic>
        <p:nvPicPr>
          <p:cNvPr id="70" name="図 69"/>
          <p:cNvPicPr>
            <a:picLocks noChangeAspect="1"/>
          </p:cNvPicPr>
          <p:nvPr/>
        </p:nvPicPr>
        <p:blipFill>
          <a:blip r:embed="rId10"/>
          <a:stretch>
            <a:fillRect/>
          </a:stretch>
        </p:blipFill>
        <p:spPr>
          <a:xfrm>
            <a:off x="4462518" y="7872359"/>
            <a:ext cx="877255" cy="180463"/>
          </a:xfrm>
          <a:prstGeom prst="rect">
            <a:avLst/>
          </a:prstGeom>
        </p:spPr>
      </p:pic>
      <p:cxnSp>
        <p:nvCxnSpPr>
          <p:cNvPr id="69" name="直線矢印コネクタ 68"/>
          <p:cNvCxnSpPr/>
          <p:nvPr/>
        </p:nvCxnSpPr>
        <p:spPr>
          <a:xfrm flipH="1">
            <a:off x="5103916" y="7767581"/>
            <a:ext cx="278192" cy="198870"/>
          </a:xfrm>
          <a:prstGeom prst="straightConnector1">
            <a:avLst/>
          </a:prstGeom>
          <a:ln w="41275">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pic>
        <p:nvPicPr>
          <p:cNvPr id="71" name="図 70"/>
          <p:cNvPicPr>
            <a:picLocks noChangeAspect="1"/>
          </p:cNvPicPr>
          <p:nvPr/>
        </p:nvPicPr>
        <p:blipFill rotWithShape="1">
          <a:blip r:embed="rId11"/>
          <a:srcRect t="-1" b="-10460"/>
          <a:stretch/>
        </p:blipFill>
        <p:spPr>
          <a:xfrm>
            <a:off x="3675885" y="6096268"/>
            <a:ext cx="2573983" cy="1749652"/>
          </a:xfrm>
          <a:prstGeom prst="rect">
            <a:avLst/>
          </a:prstGeom>
        </p:spPr>
      </p:pic>
      <p:sp>
        <p:nvSpPr>
          <p:cNvPr id="68" name="角丸四角形 67"/>
          <p:cNvSpPr/>
          <p:nvPr/>
        </p:nvSpPr>
        <p:spPr>
          <a:xfrm>
            <a:off x="5430287" y="7624029"/>
            <a:ext cx="806604" cy="287106"/>
          </a:xfrm>
          <a:prstGeom prst="roundRect">
            <a:avLst/>
          </a:prstGeom>
          <a:solidFill>
            <a:schemeClr val="bg1"/>
          </a:soli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tIns="37632" bIns="0" rtlCol="0" anchor="ctr"/>
          <a:lstStyle/>
          <a:p>
            <a:pPr algn="ctr"/>
            <a:r>
              <a:rPr lang="ja-JP" altLang="en-US" sz="1062" dirty="0">
                <a:solidFill>
                  <a:schemeClr val="tx1"/>
                </a:solidFill>
                <a:latin typeface="メイリオ" panose="020B0604030504040204" pitchFamily="50" charset="-128"/>
                <a:ea typeface="メイリオ" panose="020B0604030504040204" pitchFamily="50" charset="-128"/>
              </a:rPr>
              <a:t>クリック</a:t>
            </a:r>
          </a:p>
        </p:txBody>
      </p:sp>
      <p:sp>
        <p:nvSpPr>
          <p:cNvPr id="72" name="テキスト ボックス 71"/>
          <p:cNvSpPr txBox="1"/>
          <p:nvPr/>
        </p:nvSpPr>
        <p:spPr>
          <a:xfrm>
            <a:off x="428716" y="8203546"/>
            <a:ext cx="6027119" cy="536044"/>
          </a:xfrm>
          <a:prstGeom prst="rect">
            <a:avLst/>
          </a:prstGeom>
          <a:noFill/>
        </p:spPr>
        <p:txBody>
          <a:bodyPr wrap="square" rtlCol="0">
            <a:spAutoFit/>
          </a:bodyPr>
          <a:lstStyle/>
          <a:p>
            <a:r>
              <a:rPr lang="ja-JP" altLang="en-US" sz="1316" b="1" dirty="0">
                <a:latin typeface="メイリオ" panose="020B0604030504040204" pitchFamily="50" charset="-128"/>
                <a:ea typeface="メイリオ" panose="020B0604030504040204" pitchFamily="50" charset="-128"/>
              </a:rPr>
              <a:t>⑥ 申込み完了後、受付サイトから「受付完了メール」が届きます。</a:t>
            </a:r>
            <a:endParaRPr lang="en-US" altLang="ja-JP" sz="1316" b="1" dirty="0">
              <a:latin typeface="メイリオ" panose="020B0604030504040204" pitchFamily="50" charset="-128"/>
              <a:ea typeface="メイリオ" panose="020B0604030504040204" pitchFamily="50" charset="-128"/>
            </a:endParaRPr>
          </a:p>
          <a:p>
            <a:pPr>
              <a:spcBef>
                <a:spcPts val="531"/>
              </a:spcBef>
            </a:pPr>
            <a:r>
              <a:rPr lang="ja-JP" altLang="en-US" sz="1151" b="1" dirty="0">
                <a:latin typeface="メイリオ" panose="020B0604030504040204" pitchFamily="50" charset="-128"/>
                <a:ea typeface="メイリオ" panose="020B0604030504040204" pitchFamily="50" charset="-128"/>
              </a:rPr>
              <a:t>　 説明会当日は同メールで通知されたオンライン説明会</a:t>
            </a:r>
            <a:r>
              <a:rPr lang="en-US" altLang="ja-JP" sz="1151" b="1" dirty="0">
                <a:latin typeface="メイリオ" panose="020B0604030504040204" pitchFamily="50" charset="-128"/>
                <a:ea typeface="メイリオ" panose="020B0604030504040204" pitchFamily="50" charset="-128"/>
              </a:rPr>
              <a:t>URL</a:t>
            </a:r>
            <a:r>
              <a:rPr lang="ja-JP" altLang="en-US" sz="1151" b="1" dirty="0">
                <a:latin typeface="メイリオ" panose="020B0604030504040204" pitchFamily="50" charset="-128"/>
                <a:ea typeface="メイリオ" panose="020B0604030504040204" pitchFamily="50" charset="-128"/>
              </a:rPr>
              <a:t>をクリックして参加します。　</a:t>
            </a:r>
            <a:endParaRPr lang="en-US" altLang="ja-JP" sz="1151" b="1"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390198" y="1226598"/>
            <a:ext cx="6144282" cy="294824"/>
          </a:xfrm>
          <a:prstGeom prst="rect">
            <a:avLst/>
          </a:prstGeom>
          <a:noFill/>
        </p:spPr>
        <p:txBody>
          <a:bodyPr wrap="square" rtlCol="0">
            <a:spAutoFit/>
          </a:bodyPr>
          <a:lstStyle/>
          <a:p>
            <a:r>
              <a:rPr lang="ja-JP" altLang="en-US" sz="1316" b="1" dirty="0">
                <a:latin typeface="メイリオ" panose="020B0604030504040204" pitchFamily="50" charset="-128"/>
                <a:ea typeface="メイリオ" panose="020B0604030504040204" pitchFamily="50" charset="-128"/>
              </a:rPr>
              <a:t>説明会への参加申込みは、以下①～⑥の手順で受付サイトから行ってください。</a:t>
            </a:r>
          </a:p>
        </p:txBody>
      </p:sp>
      <p:sp>
        <p:nvSpPr>
          <p:cNvPr id="43" name="テキスト ボックス 42"/>
          <p:cNvSpPr txBox="1"/>
          <p:nvPr/>
        </p:nvSpPr>
        <p:spPr>
          <a:xfrm>
            <a:off x="5744056" y="47743"/>
            <a:ext cx="871041" cy="294824"/>
          </a:xfrm>
          <a:prstGeom prst="rect">
            <a:avLst/>
          </a:prstGeom>
          <a:noFill/>
        </p:spPr>
        <p:txBody>
          <a:bodyPr wrap="square" rtlCol="0">
            <a:spAutoFit/>
          </a:bodyPr>
          <a:lstStyle/>
          <a:p>
            <a:r>
              <a:rPr lang="ja-JP" altLang="en-US" sz="1316" dirty="0">
                <a:latin typeface="ＭＳ ゴシック" panose="020B0609070205080204" pitchFamily="49" charset="-128"/>
                <a:ea typeface="ＭＳ ゴシック" panose="020B0609070205080204" pitchFamily="49" charset="-128"/>
              </a:rPr>
              <a:t>（裏面）</a:t>
            </a:r>
          </a:p>
        </p:txBody>
      </p:sp>
      <p:cxnSp>
        <p:nvCxnSpPr>
          <p:cNvPr id="16" name="直線コネクタ 15"/>
          <p:cNvCxnSpPr/>
          <p:nvPr/>
        </p:nvCxnSpPr>
        <p:spPr>
          <a:xfrm>
            <a:off x="668522" y="2787786"/>
            <a:ext cx="5636850" cy="0"/>
          </a:xfrm>
          <a:prstGeom prst="line">
            <a:avLst/>
          </a:prstGeom>
          <a:ln>
            <a:solidFill>
              <a:srgbClr val="006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65975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809</Words>
  <Application>Microsoft Office PowerPoint</Application>
  <PresentationFormat>画面に合わせる (4:3)</PresentationFormat>
  <Paragraphs>79</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ＭＳ ゴシック</vt:lpstr>
      <vt:lpstr>メイリオ</vt:lpstr>
      <vt:lpstr>游ゴシック</vt:lpstr>
      <vt:lpstr>Arial</vt:lpstr>
      <vt:lpstr>Calibri</vt:lpstr>
      <vt:lpstr>Calibri Light</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宇山俊貴</dc:creator>
  <cp:lastModifiedBy>原田 友里</cp:lastModifiedBy>
  <cp:revision>26</cp:revision>
  <cp:lastPrinted>2023-07-12T00:19:02Z</cp:lastPrinted>
  <dcterms:created xsi:type="dcterms:W3CDTF">2023-07-10T07:11:56Z</dcterms:created>
  <dcterms:modified xsi:type="dcterms:W3CDTF">2023-08-25T11:44:01Z</dcterms:modified>
</cp:coreProperties>
</file>