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221_59120E29.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6" r:id="rId4"/>
    <p:sldMasterId id="2147483741" r:id="rId5"/>
    <p:sldMasterId id="2147483806" r:id="rId6"/>
    <p:sldMasterId id="2147483832" r:id="rId7"/>
    <p:sldMasterId id="2147483957" r:id="rId8"/>
    <p:sldMasterId id="2147484003" r:id="rId9"/>
    <p:sldMasterId id="2147484019" r:id="rId10"/>
    <p:sldMasterId id="2147484036" r:id="rId11"/>
    <p:sldMasterId id="2147484064" r:id="rId12"/>
  </p:sldMasterIdLst>
  <p:notesMasterIdLst>
    <p:notesMasterId r:id="rId64"/>
  </p:notesMasterIdLst>
  <p:sldIdLst>
    <p:sldId id="670" r:id="rId13"/>
    <p:sldId id="454" r:id="rId14"/>
    <p:sldId id="683" r:id="rId15"/>
    <p:sldId id="2145706255" r:id="rId16"/>
    <p:sldId id="2147476935" r:id="rId17"/>
    <p:sldId id="2147476936" r:id="rId18"/>
    <p:sldId id="2147476916" r:id="rId19"/>
    <p:sldId id="589" r:id="rId20"/>
    <p:sldId id="2147476918" r:id="rId21"/>
    <p:sldId id="576" r:id="rId22"/>
    <p:sldId id="2147476947" r:id="rId23"/>
    <p:sldId id="2147476915" r:id="rId24"/>
    <p:sldId id="2147476929" r:id="rId25"/>
    <p:sldId id="2147476930" r:id="rId26"/>
    <p:sldId id="2147476931" r:id="rId27"/>
    <p:sldId id="2147476932" r:id="rId28"/>
    <p:sldId id="2147476919" r:id="rId29"/>
    <p:sldId id="2147476922" r:id="rId30"/>
    <p:sldId id="2147476920" r:id="rId31"/>
    <p:sldId id="2147476923" r:id="rId32"/>
    <p:sldId id="632" r:id="rId33"/>
    <p:sldId id="943" r:id="rId34"/>
    <p:sldId id="2147476913" r:id="rId35"/>
    <p:sldId id="2147476945" r:id="rId36"/>
    <p:sldId id="581" r:id="rId37"/>
    <p:sldId id="590" r:id="rId38"/>
    <p:sldId id="591" r:id="rId39"/>
    <p:sldId id="621" r:id="rId40"/>
    <p:sldId id="592" r:id="rId41"/>
    <p:sldId id="585" r:id="rId42"/>
    <p:sldId id="704" r:id="rId43"/>
    <p:sldId id="623" r:id="rId44"/>
    <p:sldId id="624" r:id="rId45"/>
    <p:sldId id="578" r:id="rId46"/>
    <p:sldId id="579" r:id="rId47"/>
    <p:sldId id="580" r:id="rId48"/>
    <p:sldId id="552" r:id="rId49"/>
    <p:sldId id="619" r:id="rId50"/>
    <p:sldId id="2147476917" r:id="rId51"/>
    <p:sldId id="2147476933" r:id="rId52"/>
    <p:sldId id="2147476934" r:id="rId53"/>
    <p:sldId id="2147476914" r:id="rId54"/>
    <p:sldId id="2147476925" r:id="rId55"/>
    <p:sldId id="558" r:id="rId56"/>
    <p:sldId id="559" r:id="rId57"/>
    <p:sldId id="582" r:id="rId58"/>
    <p:sldId id="583" r:id="rId59"/>
    <p:sldId id="584" r:id="rId60"/>
    <p:sldId id="545" r:id="rId61"/>
    <p:sldId id="2147476949" r:id="rId62"/>
    <p:sldId id="2147476950" r:id="rId63"/>
  </p:sldIdLst>
  <p:sldSz cx="9906000" cy="6858000" type="A4"/>
  <p:notesSz cx="6797675" cy="9926638"/>
  <p:defaultTex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54292C-9235-E68E-4DA2-CA911AC72FF0}" name="瓦吹 健太(kawarabuki-kenta.wr7)" initials="瓦健" userId="S::kktah@lansys.mhlw.go.jp::bc157a05-9a8b-42da-bbe6-b5bea9542c52" providerId="AD"/>
  <p188:author id="{CAC9062E-2B65-8380-427C-DDDD0B6331DC}" name="日野 開登(hino-kaito.y15)" initials="日開" userId="S::hknvv@lansys.mhlw.go.jp::b047ad4a-91cb-4444-bda8-cc370c686023" providerId="AD"/>
  <p188:author id="{F9BF2A3E-6B2E-41F8-956A-AD123734E363}" name="名田 裕明(nada-hiroaki.oc0)" initials="名田" userId="S::NHFPB@lansys.mhlw.go.jp::b2af31bc-5bdf-4158-8875-9c5c4636974c" providerId="AD"/>
  <p188:author id="{D42DEC73-EA79-C13C-E4CF-862A769F08AC}" name="武藤 弘一(mutou-kouichi.yf3)" initials="武弘" userId="S::mkwyb@lansys.mhlw.go.jp::3ee0e9c4-98e0-48a3-9aa7-5e9ecb0bcb44" providerId="AD"/>
  <p188:author id="{800B2D80-4E1A-A030-5E9E-E1C1B01EA1BA}" name="森﨑 圭一郎(morisaki-keiichirou.40d)" initials="圭森" userId="S::MKRTY@lansys.mhlw.go.jp::250b3500-41df-43ed-9ee8-5310f8852cbe" providerId="AD"/>
  <p188:author id="{45C83683-B6AC-936E-1DC9-560A528CF178}" name="東海林 亮佑(shouji-ryousuke.m14)" initials="亮東" userId="S::SRSRL@lansys.mhlw.go.jp::388f7469-705d-42a8-a00d-dec4de6723c3" providerId="AD"/>
  <p188:author id="{DE6188AB-CD1F-181D-7B83-2B564E644DE0}" name="髙橋 遼(takahashi-ryou.j52)" initials="髙橋" userId="S::TRXHV@lansys.mhlw.go.jp::7e6a20a5-4985-4ba2-8b77-f59dc68bbb0a" providerId="AD"/>
  <p188:author id="{07B117DB-6DA7-671B-371C-6D9CFBCE7D6D}" name="乗竹 菜々子(noritake-nanako.81m)" initials="乗竹" userId="S::NNENY@lansys.mhlw.go.jp::23a3cd61-7640-499d-a70d-aab9ae0a7c01" providerId="AD"/>
  <p188:author id="{B98725E9-DBFF-DC79-21ED-66DAF55269C1}" name="津田 育(tsuda-sodatsu.5r3)" initials="育津" userId="S::TSMGX@lansys.mhlw.go.jp::3217a8c5-e64a-4631-b247-a0f9391692f7" providerId="AD"/>
  <p188:author id="{2B682AFF-30B4-AB55-B7E0-49FE59A11F12}" name="佐伯 桃菜(saeki-momona.9h1)" initials="桃佐" userId="S::SMKEI@lansys.mhlw.go.jp::80bc373f-6295-4ff7-b48d-16592867947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52" autoAdjust="0"/>
  </p:normalViewPr>
  <p:slideViewPr>
    <p:cSldViewPr snapToGrid="0">
      <p:cViewPr varScale="1">
        <p:scale>
          <a:sx n="76" d="100"/>
          <a:sy n="76" d="100"/>
        </p:scale>
        <p:origin x="1459" y="67"/>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49.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918271354694794E-2"/>
          <c:y val="3.5859820700896494E-2"/>
          <c:w val="0.9163329435305736"/>
          <c:h val="0.61480280054681102"/>
        </c:manualLayout>
      </c:layout>
      <c:barChart>
        <c:barDir val="col"/>
        <c:grouping val="stacked"/>
        <c:varyColors val="0"/>
        <c:ser>
          <c:idx val="0"/>
          <c:order val="0"/>
          <c:tx>
            <c:strRef>
              <c:f>総実労働時間!$A$3</c:f>
              <c:strCache>
                <c:ptCount val="1"/>
                <c:pt idx="0">
                  <c:v>所定内労働時間</c:v>
                </c:pt>
              </c:strCache>
            </c:strRef>
          </c:tx>
          <c:spPr>
            <a:solidFill>
              <a:schemeClr val="accent5">
                <a:lumMod val="75000"/>
              </a:schemeClr>
            </a:solidFill>
            <a:ln>
              <a:solidFill>
                <a:sysClr val="windowText" lastClr="000000"/>
              </a:solid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46A9-44E0-920B-796385341BAB}"/>
                </c:ext>
              </c:extLst>
            </c:dLbl>
            <c:dLbl>
              <c:idx val="3"/>
              <c:layout>
                <c:manualLayout>
                  <c:x val="-2.67737617135209E-3"/>
                  <c:y val="-3.47071583514099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A9-44E0-920B-796385341BAB}"/>
                </c:ext>
              </c:extLst>
            </c:dLbl>
            <c:dLbl>
              <c:idx val="4"/>
              <c:layout>
                <c:manualLayout>
                  <c:x val="0"/>
                  <c:y val="-2.3138105567606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A9-44E0-920B-796385341BAB}"/>
                </c:ext>
              </c:extLst>
            </c:dLbl>
            <c:dLbl>
              <c:idx val="6"/>
              <c:layout>
                <c:manualLayout>
                  <c:x val="5.3547523427041523E-3"/>
                  <c:y val="5.4953000723065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A9-44E0-920B-796385341BAB}"/>
                </c:ext>
              </c:extLst>
            </c:dLbl>
            <c:dLbl>
              <c:idx val="7"/>
              <c:layout>
                <c:manualLayout>
                  <c:x val="0"/>
                  <c:y val="-2.3138105567606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A9-44E0-920B-796385341BAB}"/>
                </c:ext>
              </c:extLst>
            </c:dLbl>
            <c:dLbl>
              <c:idx val="9"/>
              <c:layout>
                <c:manualLayout>
                  <c:x val="0"/>
                  <c:y val="-2.6030368763557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A9-44E0-920B-796385341BAB}"/>
                </c:ext>
              </c:extLst>
            </c:dLbl>
            <c:dLbl>
              <c:idx val="10"/>
              <c:layout>
                <c:manualLayout>
                  <c:x val="2.67737617135209E-3"/>
                  <c:y val="5.7845263919016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6A9-44E0-920B-796385341BAB}"/>
                </c:ext>
              </c:extLst>
            </c:dLbl>
            <c:dLbl>
              <c:idx val="11"/>
              <c:layout>
                <c:manualLayout>
                  <c:x val="0"/>
                  <c:y val="-4.6276211135213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A9-44E0-920B-796385341BAB}"/>
                </c:ext>
              </c:extLst>
            </c:dLbl>
            <c:dLbl>
              <c:idx val="13"/>
              <c:layout>
                <c:manualLayout>
                  <c:x val="9.5206054788154392E-17"/>
                  <c:y val="-4.9947965406991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6A9-44E0-920B-796385341BAB}"/>
                </c:ext>
              </c:extLst>
            </c:dLbl>
            <c:dLbl>
              <c:idx val="14"/>
              <c:layout>
                <c:manualLayout>
                  <c:x val="2.6773761713519946E-3"/>
                  <c:y val="2.3138105567606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6A9-44E0-920B-796385341BAB}"/>
                </c:ext>
              </c:extLst>
            </c:dLbl>
            <c:dLbl>
              <c:idx val="16"/>
              <c:layout>
                <c:manualLayout>
                  <c:x val="2.67737617135209E-3"/>
                  <c:y val="-2.6030368763557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6A9-44E0-920B-796385341BAB}"/>
                </c:ext>
              </c:extLst>
            </c:dLbl>
            <c:spPr>
              <a:solidFill>
                <a:schemeClr val="lt1"/>
              </a:solidFill>
            </c:spPr>
            <c:txPr>
              <a:bodyPr/>
              <a:lstStyle/>
              <a:p>
                <a:pPr>
                  <a:defRPr lang="ja-JP" sz="900">
                    <a:solidFill>
                      <a:srgbClr val="0070C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総実労働時間!$B$1:$S$1</c:f>
              <c:strCache>
                <c:ptCount val="18"/>
                <c:pt idx="0">
                  <c:v>調査産業計</c:v>
                </c:pt>
                <c:pt idx="2">
                  <c:v>鉱業，採石業，砂利採取業</c:v>
                </c:pt>
                <c:pt idx="3">
                  <c:v>建設業</c:v>
                </c:pt>
                <c:pt idx="4">
                  <c:v>製造業</c:v>
                </c:pt>
                <c:pt idx="5">
                  <c:v>電気・ガス・熱供給・水道業</c:v>
                </c:pt>
                <c:pt idx="6">
                  <c:v>情報通信業</c:v>
                </c:pt>
                <c:pt idx="7">
                  <c:v>運輸業，郵便業</c:v>
                </c:pt>
                <c:pt idx="8">
                  <c:v>卸売業，小売業</c:v>
                </c:pt>
                <c:pt idx="9">
                  <c:v>金融業，保険業</c:v>
                </c:pt>
                <c:pt idx="10">
                  <c:v>不動産業，物品賃貸業</c:v>
                </c:pt>
                <c:pt idx="11">
                  <c:v>学術研究，専門・技術サービス業</c:v>
                </c:pt>
                <c:pt idx="12">
                  <c:v>宿泊業，飲食サービス業</c:v>
                </c:pt>
                <c:pt idx="13">
                  <c:v>生活関連サービス業，娯楽業</c:v>
                </c:pt>
                <c:pt idx="14">
                  <c:v>教育，学習支援業</c:v>
                </c:pt>
                <c:pt idx="15">
                  <c:v>医療，福祉</c:v>
                </c:pt>
                <c:pt idx="16">
                  <c:v>複合サービス事業</c:v>
                </c:pt>
                <c:pt idx="17">
                  <c:v>サービス業（他に分類されないもの）</c:v>
                </c:pt>
              </c:strCache>
            </c:strRef>
          </c:cat>
          <c:val>
            <c:numRef>
              <c:f>総実労働時間!$B$3:$S$3</c:f>
              <c:numCache>
                <c:formatCode>General</c:formatCode>
                <c:ptCount val="18"/>
                <c:pt idx="0" formatCode="0;_ꃿ">
                  <c:v>1512</c:v>
                </c:pt>
                <c:pt idx="2" formatCode="0;_ꃿ">
                  <c:v>1787</c:v>
                </c:pt>
                <c:pt idx="3" formatCode="0;_ꃿ">
                  <c:v>1796</c:v>
                </c:pt>
                <c:pt idx="4" formatCode="0;_ꃿ">
                  <c:v>1706</c:v>
                </c:pt>
                <c:pt idx="5" formatCode="0;_ꃿ">
                  <c:v>1674</c:v>
                </c:pt>
                <c:pt idx="6" formatCode="0;_ꃿ">
                  <c:v>1685</c:v>
                </c:pt>
                <c:pt idx="7" formatCode="0;_ꃿ">
                  <c:v>1709</c:v>
                </c:pt>
                <c:pt idx="8" formatCode="0;_ꃿ">
                  <c:v>1478</c:v>
                </c:pt>
                <c:pt idx="9" formatCode="0;_ꃿ">
                  <c:v>1590</c:v>
                </c:pt>
                <c:pt idx="10" formatCode="0;_ꃿ">
                  <c:v>1618</c:v>
                </c:pt>
                <c:pt idx="11" formatCode="0;_ꃿ">
                  <c:v>1675</c:v>
                </c:pt>
                <c:pt idx="12" formatCode="0;_ꃿ">
                  <c:v>1018</c:v>
                </c:pt>
                <c:pt idx="13" formatCode="0;_ꃿ">
                  <c:v>1410</c:v>
                </c:pt>
                <c:pt idx="14" formatCode="0;_ꃿ">
                  <c:v>1337</c:v>
                </c:pt>
                <c:pt idx="15" formatCode="0;_ꃿ">
                  <c:v>1493</c:v>
                </c:pt>
                <c:pt idx="16" formatCode="0;_ꃿ">
                  <c:v>1646</c:v>
                </c:pt>
                <c:pt idx="17" formatCode="0;_ꃿ">
                  <c:v>1529</c:v>
                </c:pt>
              </c:numCache>
            </c:numRef>
          </c:val>
          <c:extLst>
            <c:ext xmlns:c16="http://schemas.microsoft.com/office/drawing/2014/chart" uri="{C3380CC4-5D6E-409C-BE32-E72D297353CC}">
              <c16:uniqueId val="{0000000B-46A9-44E0-920B-796385341BAB}"/>
            </c:ext>
          </c:extLst>
        </c:ser>
        <c:ser>
          <c:idx val="1"/>
          <c:order val="1"/>
          <c:tx>
            <c:strRef>
              <c:f>総実労働時間!$A$4</c:f>
              <c:strCache>
                <c:ptCount val="1"/>
                <c:pt idx="0">
                  <c:v>所定外労働時間</c:v>
                </c:pt>
              </c:strCache>
            </c:strRef>
          </c:tx>
          <c:spPr>
            <a:solidFill>
              <a:sysClr val="window" lastClr="FFFFFF"/>
            </a:solidFill>
            <a:ln>
              <a:solidFill>
                <a:schemeClr val="tx1"/>
              </a:solid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C-46A9-44E0-920B-796385341BAB}"/>
                </c:ext>
              </c:extLst>
            </c:dLbl>
            <c:dLbl>
              <c:idx val="12"/>
              <c:layout>
                <c:manualLayout>
                  <c:x val="0"/>
                  <c:y val="-2.57217792431953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6A9-44E0-920B-796385341BAB}"/>
                </c:ext>
              </c:extLst>
            </c:dLbl>
            <c:spPr>
              <a:noFill/>
            </c:spPr>
            <c:txPr>
              <a:bodyPr/>
              <a:lstStyle/>
              <a:p>
                <a:pPr>
                  <a:defRPr lang="ja-JP" sz="700">
                    <a:solidFill>
                      <a:sysClr val="windowText" lastClr="000000"/>
                    </a:solidFil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総実労働時間!$B$1:$S$1</c:f>
              <c:strCache>
                <c:ptCount val="18"/>
                <c:pt idx="0">
                  <c:v>調査産業計</c:v>
                </c:pt>
                <c:pt idx="2">
                  <c:v>鉱業，採石業，砂利採取業</c:v>
                </c:pt>
                <c:pt idx="3">
                  <c:v>建設業</c:v>
                </c:pt>
                <c:pt idx="4">
                  <c:v>製造業</c:v>
                </c:pt>
                <c:pt idx="5">
                  <c:v>電気・ガス・熱供給・水道業</c:v>
                </c:pt>
                <c:pt idx="6">
                  <c:v>情報通信業</c:v>
                </c:pt>
                <c:pt idx="7">
                  <c:v>運輸業，郵便業</c:v>
                </c:pt>
                <c:pt idx="8">
                  <c:v>卸売業，小売業</c:v>
                </c:pt>
                <c:pt idx="9">
                  <c:v>金融業，保険業</c:v>
                </c:pt>
                <c:pt idx="10">
                  <c:v>不動産業，物品賃貸業</c:v>
                </c:pt>
                <c:pt idx="11">
                  <c:v>学術研究，専門・技術サービス業</c:v>
                </c:pt>
                <c:pt idx="12">
                  <c:v>宿泊業，飲食サービス業</c:v>
                </c:pt>
                <c:pt idx="13">
                  <c:v>生活関連サービス業，娯楽業</c:v>
                </c:pt>
                <c:pt idx="14">
                  <c:v>教育，学習支援業</c:v>
                </c:pt>
                <c:pt idx="15">
                  <c:v>医療，福祉</c:v>
                </c:pt>
                <c:pt idx="16">
                  <c:v>複合サービス事業</c:v>
                </c:pt>
                <c:pt idx="17">
                  <c:v>サービス業（他に分類されないもの）</c:v>
                </c:pt>
              </c:strCache>
            </c:strRef>
          </c:cat>
          <c:val>
            <c:numRef>
              <c:f>総実労働時間!$B$4:$S$4</c:f>
              <c:numCache>
                <c:formatCode>General</c:formatCode>
                <c:ptCount val="18"/>
                <c:pt idx="0" formatCode="0;_ꃿ">
                  <c:v>121</c:v>
                </c:pt>
                <c:pt idx="2" formatCode="0;_ꃿ">
                  <c:v>133</c:v>
                </c:pt>
                <c:pt idx="3" formatCode="0;_ꃿ">
                  <c:v>166</c:v>
                </c:pt>
                <c:pt idx="4" formatCode="0;_ꃿ">
                  <c:v>173</c:v>
                </c:pt>
                <c:pt idx="5" formatCode="0;_ꃿ">
                  <c:v>174</c:v>
                </c:pt>
                <c:pt idx="6" formatCode="0;_ꃿ">
                  <c:v>188</c:v>
                </c:pt>
                <c:pt idx="7" formatCode="0;_ꃿ">
                  <c:v>271</c:v>
                </c:pt>
                <c:pt idx="8" formatCode="0;_ꃿ">
                  <c:v>89</c:v>
                </c:pt>
                <c:pt idx="9" formatCode="0;_ꃿ">
                  <c:v>144</c:v>
                </c:pt>
                <c:pt idx="10" formatCode="0;_ꃿ">
                  <c:v>134</c:v>
                </c:pt>
                <c:pt idx="11" formatCode="0;_ꃿ">
                  <c:v>163</c:v>
                </c:pt>
                <c:pt idx="12" formatCode="0;_ꃿ">
                  <c:v>56</c:v>
                </c:pt>
                <c:pt idx="13" formatCode="0;_ꃿ">
                  <c:v>74</c:v>
                </c:pt>
                <c:pt idx="14" formatCode="0;_ꃿ">
                  <c:v>116</c:v>
                </c:pt>
                <c:pt idx="15" formatCode="0;_ꃿ">
                  <c:v>60</c:v>
                </c:pt>
                <c:pt idx="16" formatCode="0;_ꃿ">
                  <c:v>107</c:v>
                </c:pt>
                <c:pt idx="17" formatCode="0;_ꃿ">
                  <c:v>128</c:v>
                </c:pt>
              </c:numCache>
            </c:numRef>
          </c:val>
          <c:extLst>
            <c:ext xmlns:c16="http://schemas.microsoft.com/office/drawing/2014/chart" uri="{C3380CC4-5D6E-409C-BE32-E72D297353CC}">
              <c16:uniqueId val="{0000000E-46A9-44E0-920B-796385341BAB}"/>
            </c:ext>
          </c:extLst>
        </c:ser>
        <c:ser>
          <c:idx val="2"/>
          <c:order val="2"/>
          <c:tx>
            <c:strRef>
              <c:f>総実労働時間!$A$2</c:f>
              <c:strCache>
                <c:ptCount val="1"/>
                <c:pt idx="0">
                  <c:v>総実労働時間</c:v>
                </c:pt>
              </c:strCache>
            </c:strRef>
          </c:tx>
          <c:spPr>
            <a:noFill/>
            <a:ln>
              <a:no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F-46A9-44E0-920B-796385341BAB}"/>
                </c:ext>
              </c:extLst>
            </c:dLbl>
            <c:dLbl>
              <c:idx val="3"/>
              <c:layout>
                <c:manualLayout>
                  <c:x val="3.9186451252076244E-4"/>
                  <c:y val="9.74876086468721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6A9-44E0-920B-796385341BAB}"/>
                </c:ext>
              </c:extLst>
            </c:dLbl>
            <c:dLbl>
              <c:idx val="4"/>
              <c:layout>
                <c:manualLayout>
                  <c:x val="0"/>
                  <c:y val="0.146911694457234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6A9-44E0-920B-796385341BAB}"/>
                </c:ext>
              </c:extLst>
            </c:dLbl>
            <c:dLbl>
              <c:idx val="5"/>
              <c:layout>
                <c:manualLayout>
                  <c:x val="-5.029661889488367E-17"/>
                  <c:y val="0.1603613957313808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6A9-44E0-920B-796385341BAB}"/>
                </c:ext>
              </c:extLst>
            </c:dLbl>
            <c:dLbl>
              <c:idx val="6"/>
              <c:layout>
                <c:manualLayout>
                  <c:x val="2.6143022770265577E-3"/>
                  <c:y val="0.152790079430730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6A9-44E0-920B-796385341BAB}"/>
                </c:ext>
              </c:extLst>
            </c:dLbl>
            <c:dLbl>
              <c:idx val="9"/>
              <c:layout>
                <c:manualLayout>
                  <c:x val="3.0226970726011035E-3"/>
                  <c:y val="0.2012754094922668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6A9-44E0-920B-796385341BAB}"/>
                </c:ext>
              </c:extLst>
            </c:dLbl>
            <c:dLbl>
              <c:idx val="10"/>
              <c:layout>
                <c:manualLayout>
                  <c:x val="-2.6142468191781643E-3"/>
                  <c:y val="0.1925296201459999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6A9-44E0-920B-796385341BAB}"/>
                </c:ext>
              </c:extLst>
            </c:dLbl>
            <c:dLbl>
              <c:idx val="11"/>
              <c:layout>
                <c:manualLayout>
                  <c:x val="2.9180033018803651E-3"/>
                  <c:y val="0.1531877022575530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8272098490613183E-2"/>
                      <c:h val="3.9168804510177319E-2"/>
                    </c:manualLayout>
                  </c15:layout>
                </c:ext>
                <c:ext xmlns:c16="http://schemas.microsoft.com/office/drawing/2014/chart" uri="{C3380CC4-5D6E-409C-BE32-E72D297353CC}">
                  <c16:uniqueId val="{00000016-46A9-44E0-920B-796385341BAB}"/>
                </c:ext>
              </c:extLst>
            </c:dLbl>
            <c:spPr>
              <a:noFill/>
              <a:ln>
                <a:noFill/>
              </a:ln>
              <a:effectLst/>
            </c:spPr>
            <c:txPr>
              <a:bodyPr/>
              <a:lstStyle/>
              <a:p>
                <a:pPr>
                  <a:defRPr lang="ja-JP" sz="800" b="1"/>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総実労働時間!$B$1:$S$1</c:f>
              <c:strCache>
                <c:ptCount val="18"/>
                <c:pt idx="0">
                  <c:v>調査産業計</c:v>
                </c:pt>
                <c:pt idx="2">
                  <c:v>鉱業，採石業，砂利採取業</c:v>
                </c:pt>
                <c:pt idx="3">
                  <c:v>建設業</c:v>
                </c:pt>
                <c:pt idx="4">
                  <c:v>製造業</c:v>
                </c:pt>
                <c:pt idx="5">
                  <c:v>電気・ガス・熱供給・水道業</c:v>
                </c:pt>
                <c:pt idx="6">
                  <c:v>情報通信業</c:v>
                </c:pt>
                <c:pt idx="7">
                  <c:v>運輸業，郵便業</c:v>
                </c:pt>
                <c:pt idx="8">
                  <c:v>卸売業，小売業</c:v>
                </c:pt>
                <c:pt idx="9">
                  <c:v>金融業，保険業</c:v>
                </c:pt>
                <c:pt idx="10">
                  <c:v>不動産業，物品賃貸業</c:v>
                </c:pt>
                <c:pt idx="11">
                  <c:v>学術研究，専門・技術サービス業</c:v>
                </c:pt>
                <c:pt idx="12">
                  <c:v>宿泊業，飲食サービス業</c:v>
                </c:pt>
                <c:pt idx="13">
                  <c:v>生活関連サービス業，娯楽業</c:v>
                </c:pt>
                <c:pt idx="14">
                  <c:v>教育，学習支援業</c:v>
                </c:pt>
                <c:pt idx="15">
                  <c:v>医療，福祉</c:v>
                </c:pt>
                <c:pt idx="16">
                  <c:v>複合サービス事業</c:v>
                </c:pt>
                <c:pt idx="17">
                  <c:v>サービス業（他に分類されないもの）</c:v>
                </c:pt>
              </c:strCache>
            </c:strRef>
          </c:cat>
          <c:val>
            <c:numRef>
              <c:f>総実労働時間!$B$2:$S$2</c:f>
              <c:numCache>
                <c:formatCode>General</c:formatCode>
                <c:ptCount val="18"/>
                <c:pt idx="0" formatCode="0;_ꃿ">
                  <c:v>1633</c:v>
                </c:pt>
                <c:pt idx="2" formatCode="0;_ꃿ">
                  <c:v>1920</c:v>
                </c:pt>
                <c:pt idx="3" formatCode="0;_ꃿ">
                  <c:v>1962</c:v>
                </c:pt>
                <c:pt idx="4" formatCode="0;_ꃿ">
                  <c:v>1879</c:v>
                </c:pt>
                <c:pt idx="5" formatCode="0;_ꃿ">
                  <c:v>1848</c:v>
                </c:pt>
                <c:pt idx="6" formatCode="0;_ꃿ">
                  <c:v>1873</c:v>
                </c:pt>
                <c:pt idx="7" formatCode="0;_ꃿ">
                  <c:v>1980</c:v>
                </c:pt>
                <c:pt idx="8" formatCode="0;_ꃿ">
                  <c:v>1567</c:v>
                </c:pt>
                <c:pt idx="9" formatCode="0;_ꃿ">
                  <c:v>1734</c:v>
                </c:pt>
                <c:pt idx="10" formatCode="0;_ꃿ">
                  <c:v>1752</c:v>
                </c:pt>
                <c:pt idx="11" formatCode="0;_ꃿ">
                  <c:v>1838</c:v>
                </c:pt>
                <c:pt idx="12" formatCode="0;_ꃿ">
                  <c:v>1074</c:v>
                </c:pt>
                <c:pt idx="13" formatCode="0;_ꃿ">
                  <c:v>1484</c:v>
                </c:pt>
                <c:pt idx="14" formatCode="0;_ꃿ">
                  <c:v>1453</c:v>
                </c:pt>
                <c:pt idx="15" formatCode="0;_ꃿ">
                  <c:v>1553</c:v>
                </c:pt>
                <c:pt idx="16" formatCode="0;_ꃿ">
                  <c:v>1753</c:v>
                </c:pt>
                <c:pt idx="17" formatCode="0;_ꃿ">
                  <c:v>1657</c:v>
                </c:pt>
              </c:numCache>
            </c:numRef>
          </c:val>
          <c:extLst>
            <c:ext xmlns:c16="http://schemas.microsoft.com/office/drawing/2014/chart" uri="{C3380CC4-5D6E-409C-BE32-E72D297353CC}">
              <c16:uniqueId val="{00000017-46A9-44E0-920B-796385341BAB}"/>
            </c:ext>
          </c:extLst>
        </c:ser>
        <c:dLbls>
          <c:showLegendKey val="0"/>
          <c:showVal val="0"/>
          <c:showCatName val="0"/>
          <c:showSerName val="0"/>
          <c:showPercent val="0"/>
          <c:showBubbleSize val="0"/>
        </c:dLbls>
        <c:gapWidth val="65"/>
        <c:overlap val="100"/>
        <c:axId val="110943616"/>
        <c:axId val="111081344"/>
      </c:barChart>
      <c:catAx>
        <c:axId val="110943616"/>
        <c:scaling>
          <c:orientation val="minMax"/>
        </c:scaling>
        <c:delete val="0"/>
        <c:axPos val="b"/>
        <c:numFmt formatCode="General" sourceLinked="0"/>
        <c:majorTickMark val="out"/>
        <c:minorTickMark val="none"/>
        <c:tickLblPos val="nextTo"/>
        <c:spPr>
          <a:noFill/>
        </c:spPr>
        <c:txPr>
          <a:bodyPr/>
          <a:lstStyle/>
          <a:p>
            <a:pPr>
              <a:defRPr lang="ja-JP" sz="800">
                <a:latin typeface="ＭＳ ゴシック" panose="020B0609070205080204" pitchFamily="49" charset="-128"/>
                <a:ea typeface="ＭＳ ゴシック" panose="020B0609070205080204" pitchFamily="49" charset="-128"/>
              </a:defRPr>
            </a:pPr>
            <a:endParaRPr lang="ja-JP"/>
          </a:p>
        </c:txPr>
        <c:crossAx val="111081344"/>
        <c:crosses val="autoZero"/>
        <c:auto val="1"/>
        <c:lblAlgn val="ctr"/>
        <c:lblOffset val="100"/>
        <c:noMultiLvlLbl val="0"/>
      </c:catAx>
      <c:valAx>
        <c:axId val="111081344"/>
        <c:scaling>
          <c:orientation val="minMax"/>
          <c:max val="2200"/>
          <c:min val="800"/>
        </c:scaling>
        <c:delete val="1"/>
        <c:axPos val="l"/>
        <c:majorGridlines>
          <c:spPr>
            <a:ln>
              <a:solidFill>
                <a:schemeClr val="bg1"/>
              </a:solidFill>
            </a:ln>
          </c:spPr>
        </c:majorGridlines>
        <c:numFmt formatCode="0;_ꃿ" sourceLinked="1"/>
        <c:majorTickMark val="out"/>
        <c:minorTickMark val="none"/>
        <c:tickLblPos val="nextTo"/>
        <c:crossAx val="110943616"/>
        <c:crosses val="autoZero"/>
        <c:crossBetween val="between"/>
      </c:valAx>
    </c:plotArea>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737267919531578E-2"/>
          <c:y val="3.434644273995404E-2"/>
          <c:w val="0.82632247439658335"/>
          <c:h val="0.72885942257218095"/>
        </c:manualLayout>
      </c:layout>
      <c:barChart>
        <c:barDir val="col"/>
        <c:grouping val="clustered"/>
        <c:varyColors val="0"/>
        <c:ser>
          <c:idx val="0"/>
          <c:order val="0"/>
          <c:spPr>
            <a:solidFill>
              <a:srgbClr val="FF66CC"/>
            </a:solidFill>
            <a:ln>
              <a:noFill/>
            </a:ln>
          </c:spPr>
          <c:invertIfNegative val="0"/>
          <c:dLbls>
            <c:dLbl>
              <c:idx val="7"/>
              <c:layout>
                <c:manualLayout>
                  <c:x val="-6.8728509938846055E-3"/>
                  <c:y val="2.74066490688644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0B-4007-8980-7B8781A46545}"/>
                </c:ext>
              </c:extLst>
            </c:dLbl>
            <c:dLbl>
              <c:idx val="8"/>
              <c:layout>
                <c:manualLayout>
                  <c:x val="7.5557923874499276E-3"/>
                  <c:y val="-2.75831978506825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A0B-4007-8980-7B8781A46545}"/>
                </c:ext>
              </c:extLst>
            </c:dLbl>
            <c:dLbl>
              <c:idx val="9"/>
              <c:layout>
                <c:manualLayout>
                  <c:x val="-2.5185974624833095E-3"/>
                  <c:y val="6.129599522373883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A0B-4007-8980-7B8781A46545}"/>
                </c:ext>
              </c:extLst>
            </c:dLbl>
            <c:dLbl>
              <c:idx val="10"/>
              <c:layout>
                <c:manualLayout>
                  <c:x val="-5.037194924966619E-3"/>
                  <c:y val="-1.53239988059347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0B-4007-8980-7B8781A46545}"/>
                </c:ext>
              </c:extLst>
            </c:dLbl>
            <c:dLbl>
              <c:idx val="11"/>
              <c:layout>
                <c:manualLayout>
                  <c:x val="0"/>
                  <c:y val="-1.88933913297398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0B-4007-8980-7B8781A46545}"/>
                </c:ext>
              </c:extLst>
            </c:dLbl>
            <c:dLbl>
              <c:idx val="12"/>
              <c:layout>
                <c:manualLayout>
                  <c:x val="0"/>
                  <c:y val="-5.27336016945820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0B-4007-8980-7B8781A46545}"/>
                </c:ext>
              </c:extLst>
            </c:dLbl>
            <c:dLbl>
              <c:idx val="13"/>
              <c:layout>
                <c:manualLayout>
                  <c:x val="-1.8108121420024395E-7"/>
                  <c:y val="7.97220354961980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0B-4007-8980-7B8781A46545}"/>
                </c:ext>
              </c:extLst>
            </c:dLbl>
            <c:dLbl>
              <c:idx val="16"/>
              <c:layout>
                <c:manualLayout>
                  <c:x val="1.308113315411291E-4"/>
                  <c:y val="2.44934010208382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0B-4007-8980-7B8781A46545}"/>
                </c:ext>
              </c:extLst>
            </c:dLbl>
            <c:spPr>
              <a:noFill/>
              <a:ln>
                <a:noFill/>
              </a:ln>
              <a:effectLst/>
            </c:spPr>
            <c:txPr>
              <a:bodyPr wrap="square" lIns="38100" tIns="19050" rIns="38100" bIns="19050" anchor="ctr">
                <a:spAutoFit/>
              </a:bodyPr>
              <a:lstStyle/>
              <a:p>
                <a:pPr>
                  <a:defRPr lang="ja-JP"/>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週60時間!$B$1:$S$1</c:f>
              <c:strCache>
                <c:ptCount val="18"/>
                <c:pt idx="0">
                  <c:v>非農林業計</c:v>
                </c:pt>
                <c:pt idx="2">
                  <c:v>鉱業，採石業，砂利採取業</c:v>
                </c:pt>
                <c:pt idx="3">
                  <c:v>建設業</c:v>
                </c:pt>
                <c:pt idx="4">
                  <c:v>製造業</c:v>
                </c:pt>
                <c:pt idx="5">
                  <c:v>電気・ガス・熱供給・水道業</c:v>
                </c:pt>
                <c:pt idx="6">
                  <c:v>情報通信業</c:v>
                </c:pt>
                <c:pt idx="7">
                  <c:v>運輸業，郵便業</c:v>
                </c:pt>
                <c:pt idx="8">
                  <c:v>卸売業，小売業</c:v>
                </c:pt>
                <c:pt idx="9">
                  <c:v>金融業，保険業</c:v>
                </c:pt>
                <c:pt idx="10">
                  <c:v>不動産業，物品賃貸業</c:v>
                </c:pt>
                <c:pt idx="11">
                  <c:v>学術研究，専門・技術サービス業</c:v>
                </c:pt>
                <c:pt idx="12">
                  <c:v>宿泊業，飲食サービス業</c:v>
                </c:pt>
                <c:pt idx="13">
                  <c:v>生活関連サービス業，娯楽業</c:v>
                </c:pt>
                <c:pt idx="14">
                  <c:v>教育，学習支援業</c:v>
                </c:pt>
                <c:pt idx="15">
                  <c:v>医療，福祉</c:v>
                </c:pt>
                <c:pt idx="16">
                  <c:v>複合サービス事業</c:v>
                </c:pt>
                <c:pt idx="17">
                  <c:v>サービス業（他に分類されないもの）</c:v>
                </c:pt>
              </c:strCache>
            </c:strRef>
          </c:cat>
          <c:val>
            <c:numRef>
              <c:f>週60時間!$B$2:$S$2</c:f>
              <c:numCache>
                <c:formatCode>General</c:formatCode>
                <c:ptCount val="18"/>
                <c:pt idx="0" formatCode="0.0%">
                  <c:v>5.0999999999999997E-2</c:v>
                </c:pt>
                <c:pt idx="2" formatCode="0.0%">
                  <c:v>0</c:v>
                </c:pt>
                <c:pt idx="3" formatCode="0.0%">
                  <c:v>7.4999999999999997E-2</c:v>
                </c:pt>
                <c:pt idx="4" formatCode="0.0%">
                  <c:v>4.2999999999999997E-2</c:v>
                </c:pt>
                <c:pt idx="5" formatCode="0.0%">
                  <c:v>3.2000000000000001E-2</c:v>
                </c:pt>
                <c:pt idx="6" formatCode="0.0%">
                  <c:v>4.3999999999999997E-2</c:v>
                </c:pt>
                <c:pt idx="7" formatCode="0.0%">
                  <c:v>0.13100000000000001</c:v>
                </c:pt>
                <c:pt idx="8" formatCode="0.0%">
                  <c:v>4.2999999999999997E-2</c:v>
                </c:pt>
                <c:pt idx="9" formatCode="0.0%">
                  <c:v>3.9E-2</c:v>
                </c:pt>
                <c:pt idx="10" formatCode="0.0%">
                  <c:v>4.1000000000000002E-2</c:v>
                </c:pt>
                <c:pt idx="11" formatCode="0.0%">
                  <c:v>5.7000000000000002E-2</c:v>
                </c:pt>
                <c:pt idx="12" formatCode="0.0%">
                  <c:v>5.0999999999999997E-2</c:v>
                </c:pt>
                <c:pt idx="13" formatCode="0.0%">
                  <c:v>4.9000000000000002E-2</c:v>
                </c:pt>
                <c:pt idx="14" formatCode="0.0%">
                  <c:v>8.1000000000000003E-2</c:v>
                </c:pt>
                <c:pt idx="15" formatCode="0.0%">
                  <c:v>2.5999999999999999E-2</c:v>
                </c:pt>
                <c:pt idx="16" formatCode="0.0%">
                  <c:v>2.1000000000000001E-2</c:v>
                </c:pt>
                <c:pt idx="17" formatCode="0.0%">
                  <c:v>0.04</c:v>
                </c:pt>
              </c:numCache>
            </c:numRef>
          </c:val>
          <c:extLst>
            <c:ext xmlns:c16="http://schemas.microsoft.com/office/drawing/2014/chart" uri="{C3380CC4-5D6E-409C-BE32-E72D297353CC}">
              <c16:uniqueId val="{00000006-3A0B-4007-8980-7B8781A46545}"/>
            </c:ext>
          </c:extLst>
        </c:ser>
        <c:dLbls>
          <c:showLegendKey val="0"/>
          <c:showVal val="0"/>
          <c:showCatName val="0"/>
          <c:showSerName val="0"/>
          <c:showPercent val="0"/>
          <c:showBubbleSize val="0"/>
        </c:dLbls>
        <c:gapWidth val="78"/>
        <c:axId val="90231552"/>
        <c:axId val="90233472"/>
      </c:barChart>
      <c:lineChart>
        <c:grouping val="standard"/>
        <c:varyColors val="0"/>
        <c:ser>
          <c:idx val="1"/>
          <c:order val="1"/>
          <c:tx>
            <c:strRef>
              <c:f>週60時間!$A$3</c:f>
              <c:strCache>
                <c:ptCount val="1"/>
              </c:strCache>
            </c:strRef>
          </c:tx>
          <c:spPr>
            <a:ln w="31750">
              <a:solidFill>
                <a:srgbClr val="0070C0"/>
              </a:solidFill>
            </a:ln>
          </c:spPr>
          <c:marker>
            <c:symbol val="square"/>
            <c:size val="5"/>
            <c:spPr>
              <a:solidFill>
                <a:srgbClr val="0070C0"/>
              </a:solidFill>
              <a:ln>
                <a:solidFill>
                  <a:srgbClr val="0070C0"/>
                </a:solidFill>
              </a:ln>
            </c:spPr>
          </c:marker>
          <c:dLbls>
            <c:dLbl>
              <c:idx val="8"/>
              <c:layout>
                <c:manualLayout>
                  <c:x val="-3.749726483981116E-2"/>
                  <c:y val="3.31689509856898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0B-4007-8980-7B8781A46545}"/>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0B-4007-8980-7B8781A46545}"/>
                </c:ext>
              </c:extLst>
            </c:dLbl>
            <c:dLbl>
              <c:idx val="11"/>
              <c:layout>
                <c:manualLayout>
                  <c:x val="-3.8704496926022049E-2"/>
                  <c:y val="-2.48326003957211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A0B-4007-8980-7B8781A46545}"/>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0B-4007-8980-7B8781A46545}"/>
                </c:ext>
              </c:extLst>
            </c:dLbl>
            <c:dLbl>
              <c:idx val="13"/>
              <c:layout>
                <c:manualLayout>
                  <c:x val="-4.9324452909255544E-2"/>
                  <c:y val="-3.5364433116438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A0B-4007-8980-7B8781A46545}"/>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A0B-4007-8980-7B8781A46545}"/>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A0B-4007-8980-7B8781A46545}"/>
                </c:ext>
              </c:extLst>
            </c:dLbl>
            <c:spPr>
              <a:noFill/>
              <a:ln>
                <a:noFill/>
              </a:ln>
              <a:effectLst/>
            </c:spPr>
            <c:txPr>
              <a:bodyPr/>
              <a:lstStyle/>
              <a:p>
                <a:pPr>
                  <a:defRPr lang="ja-JP">
                    <a:solidFill>
                      <a:srgbClr val="00206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週60時間!$B$8:$S$8</c:f>
              <c:numCache>
                <c:formatCode>General</c:formatCode>
                <c:ptCount val="18"/>
                <c:pt idx="0" formatCode="0.0_ ">
                  <c:v>37</c:v>
                </c:pt>
                <c:pt idx="2" formatCode="0.0">
                  <c:v>41.4</c:v>
                </c:pt>
                <c:pt idx="3" formatCode="0.0">
                  <c:v>41.8</c:v>
                </c:pt>
                <c:pt idx="4" formatCode="0.0">
                  <c:v>40.299999999999997</c:v>
                </c:pt>
                <c:pt idx="5" formatCode="0.0">
                  <c:v>39.200000000000003</c:v>
                </c:pt>
                <c:pt idx="6" formatCode="0.0">
                  <c:v>40.799999999999997</c:v>
                </c:pt>
                <c:pt idx="7" formatCode="0.0">
                  <c:v>42.3</c:v>
                </c:pt>
                <c:pt idx="8" formatCode="0.0">
                  <c:v>34.5</c:v>
                </c:pt>
                <c:pt idx="9" formatCode="0.0">
                  <c:v>39.299999999999997</c:v>
                </c:pt>
                <c:pt idx="10" formatCode="0.0">
                  <c:v>35.4</c:v>
                </c:pt>
                <c:pt idx="11" formatCode="0.0">
                  <c:v>39.1</c:v>
                </c:pt>
                <c:pt idx="12" formatCode="0.0">
                  <c:v>28</c:v>
                </c:pt>
                <c:pt idx="13" formatCode="0.0">
                  <c:v>33.299999999999997</c:v>
                </c:pt>
                <c:pt idx="14" formatCode="0.0">
                  <c:v>35.6</c:v>
                </c:pt>
                <c:pt idx="15" formatCode="0.0">
                  <c:v>34.6</c:v>
                </c:pt>
                <c:pt idx="16" formatCode="0.0">
                  <c:v>38.4</c:v>
                </c:pt>
                <c:pt idx="17" formatCode="0.0">
                  <c:v>35.200000000000003</c:v>
                </c:pt>
              </c:numCache>
            </c:numRef>
          </c:val>
          <c:smooth val="0"/>
          <c:extLst>
            <c:ext xmlns:c16="http://schemas.microsoft.com/office/drawing/2014/chart" uri="{C3380CC4-5D6E-409C-BE32-E72D297353CC}">
              <c16:uniqueId val="{0000000D-3A0B-4007-8980-7B8781A46545}"/>
            </c:ext>
          </c:extLst>
        </c:ser>
        <c:dLbls>
          <c:showLegendKey val="0"/>
          <c:showVal val="0"/>
          <c:showCatName val="0"/>
          <c:showSerName val="0"/>
          <c:showPercent val="0"/>
          <c:showBubbleSize val="0"/>
        </c:dLbls>
        <c:marker val="1"/>
        <c:smooth val="0"/>
        <c:axId val="93045888"/>
        <c:axId val="92831104"/>
      </c:lineChart>
      <c:catAx>
        <c:axId val="90231552"/>
        <c:scaling>
          <c:orientation val="minMax"/>
        </c:scaling>
        <c:delete val="0"/>
        <c:axPos val="b"/>
        <c:numFmt formatCode="General" sourceLinked="0"/>
        <c:majorTickMark val="out"/>
        <c:minorTickMark val="none"/>
        <c:tickLblPos val="nextTo"/>
        <c:txPr>
          <a:bodyPr/>
          <a:lstStyle/>
          <a:p>
            <a:pPr>
              <a:defRPr lang="ja-JP" sz="800">
                <a:latin typeface="ＭＳ ゴシック" panose="020B0609070205080204" pitchFamily="49" charset="-128"/>
                <a:ea typeface="ＭＳ ゴシック" panose="020B0609070205080204" pitchFamily="49" charset="-128"/>
              </a:defRPr>
            </a:pPr>
            <a:endParaRPr lang="ja-JP"/>
          </a:p>
        </c:txPr>
        <c:crossAx val="90233472"/>
        <c:crosses val="autoZero"/>
        <c:auto val="1"/>
        <c:lblAlgn val="ctr"/>
        <c:lblOffset val="100"/>
        <c:noMultiLvlLbl val="0"/>
      </c:catAx>
      <c:valAx>
        <c:axId val="90233472"/>
        <c:scaling>
          <c:orientation val="minMax"/>
          <c:max val="0.28000000000000008"/>
        </c:scaling>
        <c:delete val="0"/>
        <c:axPos val="l"/>
        <c:majorGridlines>
          <c:spPr>
            <a:ln>
              <a:solidFill>
                <a:schemeClr val="bg1"/>
              </a:solidFill>
            </a:ln>
          </c:spPr>
        </c:majorGridlines>
        <c:numFmt formatCode="0.0%" sourceLinked="1"/>
        <c:majorTickMark val="out"/>
        <c:minorTickMark val="none"/>
        <c:tickLblPos val="nextTo"/>
        <c:spPr>
          <a:solidFill>
            <a:schemeClr val="bg1"/>
          </a:solidFill>
          <a:ln>
            <a:solidFill>
              <a:sysClr val="window" lastClr="FFFFFF"/>
            </a:solidFill>
          </a:ln>
        </c:spPr>
        <c:txPr>
          <a:bodyPr/>
          <a:lstStyle/>
          <a:p>
            <a:pPr>
              <a:defRPr lang="ja-JP">
                <a:solidFill>
                  <a:schemeClr val="bg1"/>
                </a:solidFill>
              </a:defRPr>
            </a:pPr>
            <a:endParaRPr lang="ja-JP"/>
          </a:p>
        </c:txPr>
        <c:crossAx val="90231552"/>
        <c:crosses val="autoZero"/>
        <c:crossBetween val="between"/>
      </c:valAx>
      <c:valAx>
        <c:axId val="92831104"/>
        <c:scaling>
          <c:orientation val="minMax"/>
        </c:scaling>
        <c:delete val="0"/>
        <c:axPos val="r"/>
        <c:numFmt formatCode="0.0_ " sourceLinked="1"/>
        <c:majorTickMark val="out"/>
        <c:minorTickMark val="none"/>
        <c:tickLblPos val="nextTo"/>
        <c:spPr>
          <a:solidFill>
            <a:sysClr val="window" lastClr="FFFFFF"/>
          </a:solidFill>
          <a:ln>
            <a:solidFill>
              <a:sysClr val="window" lastClr="FFFFFF"/>
            </a:solidFill>
          </a:ln>
        </c:spPr>
        <c:txPr>
          <a:bodyPr/>
          <a:lstStyle/>
          <a:p>
            <a:pPr>
              <a:defRPr lang="ja-JP">
                <a:solidFill>
                  <a:schemeClr val="bg1"/>
                </a:solidFill>
              </a:defRPr>
            </a:pPr>
            <a:endParaRPr lang="ja-JP"/>
          </a:p>
        </c:txPr>
        <c:crossAx val="93045888"/>
        <c:crosses val="max"/>
        <c:crossBetween val="between"/>
      </c:valAx>
      <c:catAx>
        <c:axId val="93045888"/>
        <c:scaling>
          <c:orientation val="minMax"/>
        </c:scaling>
        <c:delete val="1"/>
        <c:axPos val="b"/>
        <c:majorTickMark val="out"/>
        <c:minorTickMark val="none"/>
        <c:tickLblPos val="none"/>
        <c:crossAx val="92831104"/>
        <c:crosses val="autoZero"/>
        <c:auto val="1"/>
        <c:lblAlgn val="ctr"/>
        <c:lblOffset val="100"/>
        <c:noMultiLvlLbl val="0"/>
      </c:catAx>
    </c:plotArea>
    <c:plotVisOnly val="1"/>
    <c:dispBlanksAs val="gap"/>
    <c:showDLblsOverMax val="0"/>
  </c:chart>
  <c:spPr>
    <a:ln>
      <a:noFill/>
    </a:ln>
  </c:spPr>
  <c:externalData r:id="rId1">
    <c:autoUpdate val="0"/>
  </c:externalData>
  <c:userShapes r:id="rId2"/>
</c:chartSpace>
</file>

<file path=ppt/comments/modernComment_221_59120E29.xml><?xml version="1.0" encoding="utf-8"?>
<p188:cmLst xmlns:a="http://schemas.openxmlformats.org/drawingml/2006/main" xmlns:r="http://schemas.openxmlformats.org/officeDocument/2006/relationships" xmlns:p188="http://schemas.microsoft.com/office/powerpoint/2018/8/main">
  <p188:cm id="{8FAA7F76-A95E-44E2-A45B-2D35E71094D3}" authorId="{B354292C-9235-E68E-4DA2-CA911AC72FF0}" created="2025-03-03T03:21:45.491">
    <pc:sldMkLst xmlns:pc="http://schemas.microsoft.com/office/powerpoint/2013/main/command">
      <pc:docMk/>
      <pc:sldMk cId="1494355497" sldId="545"/>
    </pc:sldMkLst>
    <p188:txBody>
      <a:bodyPr/>
      <a:lstStyle/>
      <a:p>
        <a:r>
          <a:rPr lang="en-US"/>
          <a:t>＞新（以降全ページ）</a:t>
        </a:r>
      </a:p>
    </p188:txBody>
  </p188:cm>
</p188: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3E03C-BB55-4CE3-A2FF-F15117A9DB0F}" type="doc">
      <dgm:prSet loTypeId="urn:microsoft.com/office/officeart/2005/8/layout/chevron1" loCatId="process" qsTypeId="urn:microsoft.com/office/officeart/2005/8/quickstyle/simple1" qsCatId="simple" csTypeId="urn:microsoft.com/office/officeart/2005/8/colors/accent3_2" csCatId="accent3" phldr="1"/>
      <dgm:spPr/>
    </dgm:pt>
    <dgm:pt modelId="{366167C8-3AC8-4FD0-A4B5-C4194CDBFF90}">
      <dgm:prSet phldrT="[テキスト]"/>
      <dgm:spPr>
        <a:solidFill>
          <a:schemeClr val="accent3">
            <a:lumMod val="40000"/>
            <a:lumOff val="60000"/>
          </a:schemeClr>
        </a:solidFill>
      </dgm:spPr>
      <dgm:t>
        <a:bodyPr/>
        <a:lstStyle/>
        <a:p>
          <a:r>
            <a:rPr kumimoji="1" lang="ja-JP" altLang="en-US"/>
            <a:t>　</a:t>
          </a:r>
        </a:p>
      </dgm:t>
    </dgm:pt>
    <dgm:pt modelId="{4BE0679F-48DB-40D3-A6DD-F505C65F6680}" type="parTrans" cxnId="{3D7A3441-E20E-455A-8608-4AC2848C3599}">
      <dgm:prSet/>
      <dgm:spPr/>
      <dgm:t>
        <a:bodyPr/>
        <a:lstStyle/>
        <a:p>
          <a:endParaRPr kumimoji="1" lang="ja-JP" altLang="en-US"/>
        </a:p>
      </dgm:t>
    </dgm:pt>
    <dgm:pt modelId="{676655BA-69E2-4385-BD6D-C255F5A43EF7}" type="sibTrans" cxnId="{3D7A3441-E20E-455A-8608-4AC2848C3599}">
      <dgm:prSet/>
      <dgm:spPr/>
      <dgm:t>
        <a:bodyPr/>
        <a:lstStyle/>
        <a:p>
          <a:endParaRPr kumimoji="1" lang="ja-JP" altLang="en-US"/>
        </a:p>
      </dgm:t>
    </dgm:pt>
    <dgm:pt modelId="{CBB8D71E-950E-4632-B8D7-046679F6D700}">
      <dgm:prSet phldrT="[テキスト]"/>
      <dgm:spPr>
        <a:solidFill>
          <a:schemeClr val="accent3">
            <a:lumMod val="40000"/>
            <a:lumOff val="60000"/>
          </a:schemeClr>
        </a:solidFill>
      </dgm:spPr>
      <dgm:t>
        <a:bodyPr/>
        <a:lstStyle/>
        <a:p>
          <a:r>
            <a:rPr kumimoji="1" lang="ja-JP" altLang="en-US"/>
            <a:t>　</a:t>
          </a:r>
        </a:p>
      </dgm:t>
    </dgm:pt>
    <dgm:pt modelId="{15A7A96D-F984-4447-8562-21605E5115AF}" type="parTrans" cxnId="{E52D2D0F-E0C1-4FC4-BF3C-75D0CB96FC61}">
      <dgm:prSet/>
      <dgm:spPr/>
      <dgm:t>
        <a:bodyPr/>
        <a:lstStyle/>
        <a:p>
          <a:endParaRPr kumimoji="1" lang="ja-JP" altLang="en-US"/>
        </a:p>
      </dgm:t>
    </dgm:pt>
    <dgm:pt modelId="{DC2F823E-C741-49CA-B819-198AA1C5AFB5}" type="sibTrans" cxnId="{E52D2D0F-E0C1-4FC4-BF3C-75D0CB96FC61}">
      <dgm:prSet/>
      <dgm:spPr/>
      <dgm:t>
        <a:bodyPr/>
        <a:lstStyle/>
        <a:p>
          <a:endParaRPr kumimoji="1" lang="ja-JP" altLang="en-US"/>
        </a:p>
      </dgm:t>
    </dgm:pt>
    <dgm:pt modelId="{D78CE6FA-273F-4F9D-BB08-FA1881114D9C}" type="pres">
      <dgm:prSet presAssocID="{59D3E03C-BB55-4CE3-A2FF-F15117A9DB0F}" presName="Name0" presStyleCnt="0">
        <dgm:presLayoutVars>
          <dgm:dir/>
          <dgm:animLvl val="lvl"/>
          <dgm:resizeHandles val="exact"/>
        </dgm:presLayoutVars>
      </dgm:prSet>
      <dgm:spPr/>
    </dgm:pt>
    <dgm:pt modelId="{74C98F04-CA3B-493B-8BEA-C218A0B565B9}" type="pres">
      <dgm:prSet presAssocID="{366167C8-3AC8-4FD0-A4B5-C4194CDBFF90}" presName="parTxOnly" presStyleLbl="node1" presStyleIdx="0" presStyleCnt="2">
        <dgm:presLayoutVars>
          <dgm:chMax val="0"/>
          <dgm:chPref val="0"/>
          <dgm:bulletEnabled val="1"/>
        </dgm:presLayoutVars>
      </dgm:prSet>
      <dgm:spPr/>
    </dgm:pt>
    <dgm:pt modelId="{10E8C583-60F9-43D9-AF32-68CDC42A0CEE}" type="pres">
      <dgm:prSet presAssocID="{676655BA-69E2-4385-BD6D-C255F5A43EF7}" presName="parTxOnlySpace" presStyleCnt="0"/>
      <dgm:spPr/>
    </dgm:pt>
    <dgm:pt modelId="{2373D61C-DE49-4776-AB1A-C3414AF972FB}" type="pres">
      <dgm:prSet presAssocID="{CBB8D71E-950E-4632-B8D7-046679F6D700}" presName="parTxOnly" presStyleLbl="node1" presStyleIdx="1" presStyleCnt="2">
        <dgm:presLayoutVars>
          <dgm:chMax val="0"/>
          <dgm:chPref val="0"/>
          <dgm:bulletEnabled val="1"/>
        </dgm:presLayoutVars>
      </dgm:prSet>
      <dgm:spPr/>
    </dgm:pt>
  </dgm:ptLst>
  <dgm:cxnLst>
    <dgm:cxn modelId="{E52D2D0F-E0C1-4FC4-BF3C-75D0CB96FC61}" srcId="{59D3E03C-BB55-4CE3-A2FF-F15117A9DB0F}" destId="{CBB8D71E-950E-4632-B8D7-046679F6D700}" srcOrd="1" destOrd="0" parTransId="{15A7A96D-F984-4447-8562-21605E5115AF}" sibTransId="{DC2F823E-C741-49CA-B819-198AA1C5AFB5}"/>
    <dgm:cxn modelId="{3D7A3441-E20E-455A-8608-4AC2848C3599}" srcId="{59D3E03C-BB55-4CE3-A2FF-F15117A9DB0F}" destId="{366167C8-3AC8-4FD0-A4B5-C4194CDBFF90}" srcOrd="0" destOrd="0" parTransId="{4BE0679F-48DB-40D3-A6DD-F505C65F6680}" sibTransId="{676655BA-69E2-4385-BD6D-C255F5A43EF7}"/>
    <dgm:cxn modelId="{0D428FCD-CDAC-44DA-8A94-61D4A1C222DE}" type="presOf" srcId="{59D3E03C-BB55-4CE3-A2FF-F15117A9DB0F}" destId="{D78CE6FA-273F-4F9D-BB08-FA1881114D9C}" srcOrd="0" destOrd="0" presId="urn:microsoft.com/office/officeart/2005/8/layout/chevron1"/>
    <dgm:cxn modelId="{347D09D7-6274-43F8-8CF2-4021CD01E059}" type="presOf" srcId="{CBB8D71E-950E-4632-B8D7-046679F6D700}" destId="{2373D61C-DE49-4776-AB1A-C3414AF972FB}" srcOrd="0" destOrd="0" presId="urn:microsoft.com/office/officeart/2005/8/layout/chevron1"/>
    <dgm:cxn modelId="{3A1D45E3-761B-4995-B555-389E9E569491}" type="presOf" srcId="{366167C8-3AC8-4FD0-A4B5-C4194CDBFF90}" destId="{74C98F04-CA3B-493B-8BEA-C218A0B565B9}" srcOrd="0" destOrd="0" presId="urn:microsoft.com/office/officeart/2005/8/layout/chevron1"/>
    <dgm:cxn modelId="{65ECB9FD-DB01-4D5C-9C8F-0E20F918F94B}" type="presParOf" srcId="{D78CE6FA-273F-4F9D-BB08-FA1881114D9C}" destId="{74C98F04-CA3B-493B-8BEA-C218A0B565B9}" srcOrd="0" destOrd="0" presId="urn:microsoft.com/office/officeart/2005/8/layout/chevron1"/>
    <dgm:cxn modelId="{3158C0B1-1959-430F-9162-A958C393CB4A}" type="presParOf" srcId="{D78CE6FA-273F-4F9D-BB08-FA1881114D9C}" destId="{10E8C583-60F9-43D9-AF32-68CDC42A0CEE}" srcOrd="1" destOrd="0" presId="urn:microsoft.com/office/officeart/2005/8/layout/chevron1"/>
    <dgm:cxn modelId="{F2514282-A2C0-4044-BBF4-22A44C53EF44}" type="presParOf" srcId="{D78CE6FA-273F-4F9D-BB08-FA1881114D9C}" destId="{2373D61C-DE49-4776-AB1A-C3414AF972FB}"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D3E03C-BB55-4CE3-A2FF-F15117A9DB0F}" type="doc">
      <dgm:prSet loTypeId="urn:microsoft.com/office/officeart/2005/8/layout/chevron1" loCatId="process" qsTypeId="urn:microsoft.com/office/officeart/2005/8/quickstyle/simple1" qsCatId="simple" csTypeId="urn:microsoft.com/office/officeart/2005/8/colors/accent3_2" csCatId="accent3" phldr="1"/>
      <dgm:spPr/>
    </dgm:pt>
    <dgm:pt modelId="{366167C8-3AC8-4FD0-A4B5-C4194CDBFF90}">
      <dgm:prSet phldrT="[テキスト]"/>
      <dgm:spPr>
        <a:solidFill>
          <a:schemeClr val="accent3">
            <a:lumMod val="40000"/>
            <a:lumOff val="60000"/>
          </a:schemeClr>
        </a:solidFill>
      </dgm:spPr>
      <dgm:t>
        <a:bodyPr/>
        <a:lstStyle/>
        <a:p>
          <a:r>
            <a:rPr kumimoji="1" lang="ja-JP" altLang="en-US"/>
            <a:t>　</a:t>
          </a:r>
        </a:p>
      </dgm:t>
    </dgm:pt>
    <dgm:pt modelId="{4BE0679F-48DB-40D3-A6DD-F505C65F6680}" type="parTrans" cxnId="{3D7A3441-E20E-455A-8608-4AC2848C3599}">
      <dgm:prSet/>
      <dgm:spPr/>
      <dgm:t>
        <a:bodyPr/>
        <a:lstStyle/>
        <a:p>
          <a:endParaRPr kumimoji="1" lang="ja-JP" altLang="en-US"/>
        </a:p>
      </dgm:t>
    </dgm:pt>
    <dgm:pt modelId="{676655BA-69E2-4385-BD6D-C255F5A43EF7}" type="sibTrans" cxnId="{3D7A3441-E20E-455A-8608-4AC2848C3599}">
      <dgm:prSet/>
      <dgm:spPr/>
      <dgm:t>
        <a:bodyPr/>
        <a:lstStyle/>
        <a:p>
          <a:endParaRPr kumimoji="1" lang="ja-JP" altLang="en-US"/>
        </a:p>
      </dgm:t>
    </dgm:pt>
    <dgm:pt modelId="{CBB8D71E-950E-4632-B8D7-046679F6D700}">
      <dgm:prSet phldrT="[テキスト]"/>
      <dgm:spPr>
        <a:solidFill>
          <a:schemeClr val="accent3">
            <a:lumMod val="40000"/>
            <a:lumOff val="60000"/>
          </a:schemeClr>
        </a:solidFill>
      </dgm:spPr>
      <dgm:t>
        <a:bodyPr/>
        <a:lstStyle/>
        <a:p>
          <a:r>
            <a:rPr kumimoji="1" lang="ja-JP" altLang="en-US"/>
            <a:t>　</a:t>
          </a:r>
        </a:p>
      </dgm:t>
    </dgm:pt>
    <dgm:pt modelId="{15A7A96D-F984-4447-8562-21605E5115AF}" type="parTrans" cxnId="{E52D2D0F-E0C1-4FC4-BF3C-75D0CB96FC61}">
      <dgm:prSet/>
      <dgm:spPr/>
      <dgm:t>
        <a:bodyPr/>
        <a:lstStyle/>
        <a:p>
          <a:endParaRPr kumimoji="1" lang="ja-JP" altLang="en-US"/>
        </a:p>
      </dgm:t>
    </dgm:pt>
    <dgm:pt modelId="{DC2F823E-C741-49CA-B819-198AA1C5AFB5}" type="sibTrans" cxnId="{E52D2D0F-E0C1-4FC4-BF3C-75D0CB96FC61}">
      <dgm:prSet/>
      <dgm:spPr/>
      <dgm:t>
        <a:bodyPr/>
        <a:lstStyle/>
        <a:p>
          <a:endParaRPr kumimoji="1" lang="ja-JP" altLang="en-US"/>
        </a:p>
      </dgm:t>
    </dgm:pt>
    <dgm:pt modelId="{D78CE6FA-273F-4F9D-BB08-FA1881114D9C}" type="pres">
      <dgm:prSet presAssocID="{59D3E03C-BB55-4CE3-A2FF-F15117A9DB0F}" presName="Name0" presStyleCnt="0">
        <dgm:presLayoutVars>
          <dgm:dir/>
          <dgm:animLvl val="lvl"/>
          <dgm:resizeHandles val="exact"/>
        </dgm:presLayoutVars>
      </dgm:prSet>
      <dgm:spPr/>
    </dgm:pt>
    <dgm:pt modelId="{74C98F04-CA3B-493B-8BEA-C218A0B565B9}" type="pres">
      <dgm:prSet presAssocID="{366167C8-3AC8-4FD0-A4B5-C4194CDBFF90}" presName="parTxOnly" presStyleLbl="node1" presStyleIdx="0" presStyleCnt="2">
        <dgm:presLayoutVars>
          <dgm:chMax val="0"/>
          <dgm:chPref val="0"/>
          <dgm:bulletEnabled val="1"/>
        </dgm:presLayoutVars>
      </dgm:prSet>
      <dgm:spPr/>
    </dgm:pt>
    <dgm:pt modelId="{10E8C583-60F9-43D9-AF32-68CDC42A0CEE}" type="pres">
      <dgm:prSet presAssocID="{676655BA-69E2-4385-BD6D-C255F5A43EF7}" presName="parTxOnlySpace" presStyleCnt="0"/>
      <dgm:spPr/>
    </dgm:pt>
    <dgm:pt modelId="{2373D61C-DE49-4776-AB1A-C3414AF972FB}" type="pres">
      <dgm:prSet presAssocID="{CBB8D71E-950E-4632-B8D7-046679F6D700}" presName="parTxOnly" presStyleLbl="node1" presStyleIdx="1" presStyleCnt="2">
        <dgm:presLayoutVars>
          <dgm:chMax val="0"/>
          <dgm:chPref val="0"/>
          <dgm:bulletEnabled val="1"/>
        </dgm:presLayoutVars>
      </dgm:prSet>
      <dgm:spPr/>
    </dgm:pt>
  </dgm:ptLst>
  <dgm:cxnLst>
    <dgm:cxn modelId="{E52D2D0F-E0C1-4FC4-BF3C-75D0CB96FC61}" srcId="{59D3E03C-BB55-4CE3-A2FF-F15117A9DB0F}" destId="{CBB8D71E-950E-4632-B8D7-046679F6D700}" srcOrd="1" destOrd="0" parTransId="{15A7A96D-F984-4447-8562-21605E5115AF}" sibTransId="{DC2F823E-C741-49CA-B819-198AA1C5AFB5}"/>
    <dgm:cxn modelId="{3D7A3441-E20E-455A-8608-4AC2848C3599}" srcId="{59D3E03C-BB55-4CE3-A2FF-F15117A9DB0F}" destId="{366167C8-3AC8-4FD0-A4B5-C4194CDBFF90}" srcOrd="0" destOrd="0" parTransId="{4BE0679F-48DB-40D3-A6DD-F505C65F6680}" sibTransId="{676655BA-69E2-4385-BD6D-C255F5A43EF7}"/>
    <dgm:cxn modelId="{0D428FCD-CDAC-44DA-8A94-61D4A1C222DE}" type="presOf" srcId="{59D3E03C-BB55-4CE3-A2FF-F15117A9DB0F}" destId="{D78CE6FA-273F-4F9D-BB08-FA1881114D9C}" srcOrd="0" destOrd="0" presId="urn:microsoft.com/office/officeart/2005/8/layout/chevron1"/>
    <dgm:cxn modelId="{347D09D7-6274-43F8-8CF2-4021CD01E059}" type="presOf" srcId="{CBB8D71E-950E-4632-B8D7-046679F6D700}" destId="{2373D61C-DE49-4776-AB1A-C3414AF972FB}" srcOrd="0" destOrd="0" presId="urn:microsoft.com/office/officeart/2005/8/layout/chevron1"/>
    <dgm:cxn modelId="{3A1D45E3-761B-4995-B555-389E9E569491}" type="presOf" srcId="{366167C8-3AC8-4FD0-A4B5-C4194CDBFF90}" destId="{74C98F04-CA3B-493B-8BEA-C218A0B565B9}" srcOrd="0" destOrd="0" presId="urn:microsoft.com/office/officeart/2005/8/layout/chevron1"/>
    <dgm:cxn modelId="{65ECB9FD-DB01-4D5C-9C8F-0E20F918F94B}" type="presParOf" srcId="{D78CE6FA-273F-4F9D-BB08-FA1881114D9C}" destId="{74C98F04-CA3B-493B-8BEA-C218A0B565B9}" srcOrd="0" destOrd="0" presId="urn:microsoft.com/office/officeart/2005/8/layout/chevron1"/>
    <dgm:cxn modelId="{3158C0B1-1959-430F-9162-A958C393CB4A}" type="presParOf" srcId="{D78CE6FA-273F-4F9D-BB08-FA1881114D9C}" destId="{10E8C583-60F9-43D9-AF32-68CDC42A0CEE}" srcOrd="1" destOrd="0" presId="urn:microsoft.com/office/officeart/2005/8/layout/chevron1"/>
    <dgm:cxn modelId="{F2514282-A2C0-4044-BBF4-22A44C53EF44}" type="presParOf" srcId="{D78CE6FA-273F-4F9D-BB08-FA1881114D9C}" destId="{2373D61C-DE49-4776-AB1A-C3414AF972FB}"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D3E03C-BB55-4CE3-A2FF-F15117A9DB0F}" type="doc">
      <dgm:prSet loTypeId="urn:microsoft.com/office/officeart/2005/8/layout/chevron1" loCatId="process" qsTypeId="urn:microsoft.com/office/officeart/2005/8/quickstyle/simple1" qsCatId="simple" csTypeId="urn:microsoft.com/office/officeart/2005/8/colors/accent3_2" csCatId="accent3" phldr="1"/>
      <dgm:spPr/>
    </dgm:pt>
    <dgm:pt modelId="{366167C8-3AC8-4FD0-A4B5-C4194CDBFF90}">
      <dgm:prSet phldrT="[テキスト]"/>
      <dgm:spPr>
        <a:solidFill>
          <a:schemeClr val="accent3">
            <a:lumMod val="40000"/>
            <a:lumOff val="60000"/>
          </a:schemeClr>
        </a:solidFill>
      </dgm:spPr>
      <dgm:t>
        <a:bodyPr/>
        <a:lstStyle/>
        <a:p>
          <a:r>
            <a:rPr kumimoji="1" lang="ja-JP" altLang="en-US"/>
            <a:t>　</a:t>
          </a:r>
        </a:p>
      </dgm:t>
    </dgm:pt>
    <dgm:pt modelId="{4BE0679F-48DB-40D3-A6DD-F505C65F6680}" type="parTrans" cxnId="{3D7A3441-E20E-455A-8608-4AC2848C3599}">
      <dgm:prSet/>
      <dgm:spPr/>
      <dgm:t>
        <a:bodyPr/>
        <a:lstStyle/>
        <a:p>
          <a:endParaRPr kumimoji="1" lang="ja-JP" altLang="en-US"/>
        </a:p>
      </dgm:t>
    </dgm:pt>
    <dgm:pt modelId="{676655BA-69E2-4385-BD6D-C255F5A43EF7}" type="sibTrans" cxnId="{3D7A3441-E20E-455A-8608-4AC2848C3599}">
      <dgm:prSet/>
      <dgm:spPr/>
      <dgm:t>
        <a:bodyPr/>
        <a:lstStyle/>
        <a:p>
          <a:endParaRPr kumimoji="1" lang="ja-JP" altLang="en-US"/>
        </a:p>
      </dgm:t>
    </dgm:pt>
    <dgm:pt modelId="{CBB8D71E-950E-4632-B8D7-046679F6D700}">
      <dgm:prSet phldrT="[テキスト]"/>
      <dgm:spPr>
        <a:solidFill>
          <a:schemeClr val="accent3">
            <a:lumMod val="40000"/>
            <a:lumOff val="60000"/>
          </a:schemeClr>
        </a:solidFill>
      </dgm:spPr>
      <dgm:t>
        <a:bodyPr/>
        <a:lstStyle/>
        <a:p>
          <a:r>
            <a:rPr kumimoji="1" lang="ja-JP" altLang="en-US"/>
            <a:t>　</a:t>
          </a:r>
        </a:p>
      </dgm:t>
    </dgm:pt>
    <dgm:pt modelId="{15A7A96D-F984-4447-8562-21605E5115AF}" type="parTrans" cxnId="{E52D2D0F-E0C1-4FC4-BF3C-75D0CB96FC61}">
      <dgm:prSet/>
      <dgm:spPr/>
      <dgm:t>
        <a:bodyPr/>
        <a:lstStyle/>
        <a:p>
          <a:endParaRPr kumimoji="1" lang="ja-JP" altLang="en-US"/>
        </a:p>
      </dgm:t>
    </dgm:pt>
    <dgm:pt modelId="{DC2F823E-C741-49CA-B819-198AA1C5AFB5}" type="sibTrans" cxnId="{E52D2D0F-E0C1-4FC4-BF3C-75D0CB96FC61}">
      <dgm:prSet/>
      <dgm:spPr/>
      <dgm:t>
        <a:bodyPr/>
        <a:lstStyle/>
        <a:p>
          <a:endParaRPr kumimoji="1" lang="ja-JP" altLang="en-US"/>
        </a:p>
      </dgm:t>
    </dgm:pt>
    <dgm:pt modelId="{D78CE6FA-273F-4F9D-BB08-FA1881114D9C}" type="pres">
      <dgm:prSet presAssocID="{59D3E03C-BB55-4CE3-A2FF-F15117A9DB0F}" presName="Name0" presStyleCnt="0">
        <dgm:presLayoutVars>
          <dgm:dir/>
          <dgm:animLvl val="lvl"/>
          <dgm:resizeHandles val="exact"/>
        </dgm:presLayoutVars>
      </dgm:prSet>
      <dgm:spPr/>
    </dgm:pt>
    <dgm:pt modelId="{74C98F04-CA3B-493B-8BEA-C218A0B565B9}" type="pres">
      <dgm:prSet presAssocID="{366167C8-3AC8-4FD0-A4B5-C4194CDBFF90}" presName="parTxOnly" presStyleLbl="node1" presStyleIdx="0" presStyleCnt="2">
        <dgm:presLayoutVars>
          <dgm:chMax val="0"/>
          <dgm:chPref val="0"/>
          <dgm:bulletEnabled val="1"/>
        </dgm:presLayoutVars>
      </dgm:prSet>
      <dgm:spPr/>
    </dgm:pt>
    <dgm:pt modelId="{10E8C583-60F9-43D9-AF32-68CDC42A0CEE}" type="pres">
      <dgm:prSet presAssocID="{676655BA-69E2-4385-BD6D-C255F5A43EF7}" presName="parTxOnlySpace" presStyleCnt="0"/>
      <dgm:spPr/>
    </dgm:pt>
    <dgm:pt modelId="{2373D61C-DE49-4776-AB1A-C3414AF972FB}" type="pres">
      <dgm:prSet presAssocID="{CBB8D71E-950E-4632-B8D7-046679F6D700}" presName="parTxOnly" presStyleLbl="node1" presStyleIdx="1" presStyleCnt="2">
        <dgm:presLayoutVars>
          <dgm:chMax val="0"/>
          <dgm:chPref val="0"/>
          <dgm:bulletEnabled val="1"/>
        </dgm:presLayoutVars>
      </dgm:prSet>
      <dgm:spPr/>
    </dgm:pt>
  </dgm:ptLst>
  <dgm:cxnLst>
    <dgm:cxn modelId="{E52D2D0F-E0C1-4FC4-BF3C-75D0CB96FC61}" srcId="{59D3E03C-BB55-4CE3-A2FF-F15117A9DB0F}" destId="{CBB8D71E-950E-4632-B8D7-046679F6D700}" srcOrd="1" destOrd="0" parTransId="{15A7A96D-F984-4447-8562-21605E5115AF}" sibTransId="{DC2F823E-C741-49CA-B819-198AA1C5AFB5}"/>
    <dgm:cxn modelId="{3D7A3441-E20E-455A-8608-4AC2848C3599}" srcId="{59D3E03C-BB55-4CE3-A2FF-F15117A9DB0F}" destId="{366167C8-3AC8-4FD0-A4B5-C4194CDBFF90}" srcOrd="0" destOrd="0" parTransId="{4BE0679F-48DB-40D3-A6DD-F505C65F6680}" sibTransId="{676655BA-69E2-4385-BD6D-C255F5A43EF7}"/>
    <dgm:cxn modelId="{0D428FCD-CDAC-44DA-8A94-61D4A1C222DE}" type="presOf" srcId="{59D3E03C-BB55-4CE3-A2FF-F15117A9DB0F}" destId="{D78CE6FA-273F-4F9D-BB08-FA1881114D9C}" srcOrd="0" destOrd="0" presId="urn:microsoft.com/office/officeart/2005/8/layout/chevron1"/>
    <dgm:cxn modelId="{347D09D7-6274-43F8-8CF2-4021CD01E059}" type="presOf" srcId="{CBB8D71E-950E-4632-B8D7-046679F6D700}" destId="{2373D61C-DE49-4776-AB1A-C3414AF972FB}" srcOrd="0" destOrd="0" presId="urn:microsoft.com/office/officeart/2005/8/layout/chevron1"/>
    <dgm:cxn modelId="{3A1D45E3-761B-4995-B555-389E9E569491}" type="presOf" srcId="{366167C8-3AC8-4FD0-A4B5-C4194CDBFF90}" destId="{74C98F04-CA3B-493B-8BEA-C218A0B565B9}" srcOrd="0" destOrd="0" presId="urn:microsoft.com/office/officeart/2005/8/layout/chevron1"/>
    <dgm:cxn modelId="{65ECB9FD-DB01-4D5C-9C8F-0E20F918F94B}" type="presParOf" srcId="{D78CE6FA-273F-4F9D-BB08-FA1881114D9C}" destId="{74C98F04-CA3B-493B-8BEA-C218A0B565B9}" srcOrd="0" destOrd="0" presId="urn:microsoft.com/office/officeart/2005/8/layout/chevron1"/>
    <dgm:cxn modelId="{3158C0B1-1959-430F-9162-A958C393CB4A}" type="presParOf" srcId="{D78CE6FA-273F-4F9D-BB08-FA1881114D9C}" destId="{10E8C583-60F9-43D9-AF32-68CDC42A0CEE}" srcOrd="1" destOrd="0" presId="urn:microsoft.com/office/officeart/2005/8/layout/chevron1"/>
    <dgm:cxn modelId="{F2514282-A2C0-4044-BBF4-22A44C53EF44}" type="presParOf" srcId="{D78CE6FA-273F-4F9D-BB08-FA1881114D9C}" destId="{2373D61C-DE49-4776-AB1A-C3414AF972FB}"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98F04-CA3B-493B-8BEA-C218A0B565B9}">
      <dsp:nvSpPr>
        <dsp:cNvPr id="0" name=""/>
        <dsp:cNvSpPr/>
      </dsp:nvSpPr>
      <dsp:spPr>
        <a:xfrm>
          <a:off x="5958" y="0"/>
          <a:ext cx="3561599" cy="410423"/>
        </a:xfrm>
        <a:prstGeom prst="chevron">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a:t>　</a:t>
          </a:r>
        </a:p>
      </dsp:txBody>
      <dsp:txXfrm>
        <a:off x="211170" y="0"/>
        <a:ext cx="3151176" cy="410423"/>
      </dsp:txXfrm>
    </dsp:sp>
    <dsp:sp modelId="{2373D61C-DE49-4776-AB1A-C3414AF972FB}">
      <dsp:nvSpPr>
        <dsp:cNvPr id="0" name=""/>
        <dsp:cNvSpPr/>
      </dsp:nvSpPr>
      <dsp:spPr>
        <a:xfrm>
          <a:off x="3211398" y="0"/>
          <a:ext cx="3561599" cy="410423"/>
        </a:xfrm>
        <a:prstGeom prst="chevron">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a:t>　</a:t>
          </a:r>
        </a:p>
      </dsp:txBody>
      <dsp:txXfrm>
        <a:off x="3416610" y="0"/>
        <a:ext cx="3151176" cy="410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98F04-CA3B-493B-8BEA-C218A0B565B9}">
      <dsp:nvSpPr>
        <dsp:cNvPr id="0" name=""/>
        <dsp:cNvSpPr/>
      </dsp:nvSpPr>
      <dsp:spPr>
        <a:xfrm>
          <a:off x="4961" y="0"/>
          <a:ext cx="2966148" cy="302443"/>
        </a:xfrm>
        <a:prstGeom prst="chevron">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a:t>　</a:t>
          </a:r>
        </a:p>
      </dsp:txBody>
      <dsp:txXfrm>
        <a:off x="156183" y="0"/>
        <a:ext cx="2663705" cy="302443"/>
      </dsp:txXfrm>
    </dsp:sp>
    <dsp:sp modelId="{2373D61C-DE49-4776-AB1A-C3414AF972FB}">
      <dsp:nvSpPr>
        <dsp:cNvPr id="0" name=""/>
        <dsp:cNvSpPr/>
      </dsp:nvSpPr>
      <dsp:spPr>
        <a:xfrm>
          <a:off x="2674496" y="0"/>
          <a:ext cx="2966148" cy="302443"/>
        </a:xfrm>
        <a:prstGeom prst="chevron">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a:t>　</a:t>
          </a:r>
        </a:p>
      </dsp:txBody>
      <dsp:txXfrm>
        <a:off x="2825718" y="0"/>
        <a:ext cx="2663705" cy="302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98F04-CA3B-493B-8BEA-C218A0B565B9}">
      <dsp:nvSpPr>
        <dsp:cNvPr id="0" name=""/>
        <dsp:cNvSpPr/>
      </dsp:nvSpPr>
      <dsp:spPr>
        <a:xfrm>
          <a:off x="4961" y="0"/>
          <a:ext cx="2966148" cy="302443"/>
        </a:xfrm>
        <a:prstGeom prst="chevron">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a:t>　</a:t>
          </a:r>
        </a:p>
      </dsp:txBody>
      <dsp:txXfrm>
        <a:off x="156183" y="0"/>
        <a:ext cx="2663705" cy="302443"/>
      </dsp:txXfrm>
    </dsp:sp>
    <dsp:sp modelId="{2373D61C-DE49-4776-AB1A-C3414AF972FB}">
      <dsp:nvSpPr>
        <dsp:cNvPr id="0" name=""/>
        <dsp:cNvSpPr/>
      </dsp:nvSpPr>
      <dsp:spPr>
        <a:xfrm>
          <a:off x="2674496" y="0"/>
          <a:ext cx="2966148" cy="302443"/>
        </a:xfrm>
        <a:prstGeom prst="chevron">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kumimoji="1" lang="ja-JP" altLang="en-US" sz="1700" kern="1200"/>
            <a:t>　</a:t>
          </a:r>
        </a:p>
      </dsp:txBody>
      <dsp:txXfrm>
        <a:off x="2825718" y="0"/>
        <a:ext cx="2663705" cy="3024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0.58032</cdr:x>
      <cdr:y>0.0703</cdr:y>
    </cdr:from>
    <cdr:to>
      <cdr:x>0.9347</cdr:x>
      <cdr:y>0.11447</cdr:y>
    </cdr:to>
    <cdr:sp macro="" textlink="">
      <cdr:nvSpPr>
        <cdr:cNvPr id="3" name="Text Box 14"/>
        <cdr:cNvSpPr txBox="1">
          <a:spLocks xmlns:a="http://schemas.openxmlformats.org/drawingml/2006/main" noChangeArrowheads="1"/>
        </cdr:cNvSpPr>
      </cdr:nvSpPr>
      <cdr:spPr bwMode="auto">
        <a:xfrm xmlns:a="http://schemas.openxmlformats.org/drawingml/2006/main">
          <a:off x="2498043" y="313395"/>
          <a:ext cx="1525476" cy="196859"/>
        </a:xfrm>
        <a:prstGeom xmlns:a="http://schemas.openxmlformats.org/drawingml/2006/main" prst="rect">
          <a:avLst/>
        </a:prstGeom>
        <a:noFill xmlns:a="http://schemas.openxmlformats.org/drawingml/2006/main"/>
        <a:ln xmlns:a="http://schemas.openxmlformats.org/drawingml/2006/main" w="9525">
          <a:solidFill>
            <a:schemeClr val="tx1"/>
          </a:solidFill>
          <a:miter lim="800000"/>
          <a:headEnd/>
          <a:tailEnd/>
        </a:ln>
      </cdr:spPr>
      <cdr:txBody>
        <a:bodyPr xmlns:a="http://schemas.openxmlformats.org/drawingml/2006/main" wrap="square" tIns="10800" bIns="10800" anchor="ctr" anchorCtr="0">
          <a:spAutoFit/>
        </a:bodyPr>
        <a:lstStyle xmlns:a="http://schemas.openxmlformats.org/drawingml/2006/main">
          <a:defPPr>
            <a:defRPr lang="ja-JP"/>
          </a:defPPr>
          <a:lvl1pPr algn="l" rtl="0" fontAlgn="base">
            <a:spcBef>
              <a:spcPct val="0"/>
            </a:spcBef>
            <a:spcAft>
              <a:spcPct val="0"/>
            </a:spcAft>
            <a:defRPr kumimoji="1" kern="1200">
              <a:solidFill>
                <a:srgbClr val="000000"/>
              </a:solidFill>
              <a:latin typeface="Arial" charset="0"/>
              <a:ea typeface="ＭＳ Ｐゴシック" charset="-128"/>
            </a:defRPr>
          </a:lvl1pPr>
          <a:lvl2pPr marL="457200" algn="l" rtl="0" fontAlgn="base">
            <a:spcBef>
              <a:spcPct val="0"/>
            </a:spcBef>
            <a:spcAft>
              <a:spcPct val="0"/>
            </a:spcAft>
            <a:defRPr kumimoji="1" kern="1200">
              <a:solidFill>
                <a:srgbClr val="000000"/>
              </a:solidFill>
              <a:latin typeface="Arial" charset="0"/>
              <a:ea typeface="ＭＳ Ｐゴシック" charset="-128"/>
            </a:defRPr>
          </a:lvl2pPr>
          <a:lvl3pPr marL="914400" algn="l" rtl="0" fontAlgn="base">
            <a:spcBef>
              <a:spcPct val="0"/>
            </a:spcBef>
            <a:spcAft>
              <a:spcPct val="0"/>
            </a:spcAft>
            <a:defRPr kumimoji="1" kern="1200">
              <a:solidFill>
                <a:srgbClr val="000000"/>
              </a:solidFill>
              <a:latin typeface="Arial" charset="0"/>
              <a:ea typeface="ＭＳ Ｐゴシック" charset="-128"/>
            </a:defRPr>
          </a:lvl3pPr>
          <a:lvl4pPr marL="1371600" algn="l" rtl="0" fontAlgn="base">
            <a:spcBef>
              <a:spcPct val="0"/>
            </a:spcBef>
            <a:spcAft>
              <a:spcPct val="0"/>
            </a:spcAft>
            <a:defRPr kumimoji="1" kern="1200">
              <a:solidFill>
                <a:srgbClr val="000000"/>
              </a:solidFill>
              <a:latin typeface="Arial" charset="0"/>
              <a:ea typeface="ＭＳ Ｐゴシック" charset="-128"/>
            </a:defRPr>
          </a:lvl4pPr>
          <a:lvl5pPr marL="1828800" algn="l" rtl="0" fontAlgn="base">
            <a:spcBef>
              <a:spcPct val="0"/>
            </a:spcBef>
            <a:spcAft>
              <a:spcPct val="0"/>
            </a:spcAft>
            <a:defRPr kumimoji="1" kern="1200">
              <a:solidFill>
                <a:srgbClr val="000000"/>
              </a:solidFill>
              <a:latin typeface="Arial" charset="0"/>
              <a:ea typeface="ＭＳ Ｐゴシック" charset="-128"/>
            </a:defRPr>
          </a:lvl5pPr>
          <a:lvl6pPr marL="2286000" algn="l" defTabSz="914400" rtl="0" eaLnBrk="1" latinLnBrk="0" hangingPunct="1">
            <a:defRPr kumimoji="1" kern="1200">
              <a:solidFill>
                <a:srgbClr val="000000"/>
              </a:solidFill>
              <a:latin typeface="Arial" charset="0"/>
              <a:ea typeface="ＭＳ Ｐゴシック" charset="-128"/>
            </a:defRPr>
          </a:lvl6pPr>
          <a:lvl7pPr marL="2743200" algn="l" defTabSz="914400" rtl="0" eaLnBrk="1" latinLnBrk="0" hangingPunct="1">
            <a:defRPr kumimoji="1" kern="1200">
              <a:solidFill>
                <a:srgbClr val="000000"/>
              </a:solidFill>
              <a:latin typeface="Arial" charset="0"/>
              <a:ea typeface="ＭＳ Ｐゴシック" charset="-128"/>
            </a:defRPr>
          </a:lvl7pPr>
          <a:lvl8pPr marL="3200400" algn="l" defTabSz="914400" rtl="0" eaLnBrk="1" latinLnBrk="0" hangingPunct="1">
            <a:defRPr kumimoji="1" kern="1200">
              <a:solidFill>
                <a:srgbClr val="000000"/>
              </a:solidFill>
              <a:latin typeface="Arial" charset="0"/>
              <a:ea typeface="ＭＳ Ｐゴシック" charset="-128"/>
            </a:defRPr>
          </a:lvl8pPr>
          <a:lvl9pPr marL="3657600" algn="l" defTabSz="914400" rtl="0" eaLnBrk="1" latinLnBrk="0" hangingPunct="1">
            <a:defRPr kumimoji="1" kern="1200">
              <a:solidFill>
                <a:srgbClr val="000000"/>
              </a:solidFill>
              <a:latin typeface="Arial" charset="0"/>
              <a:ea typeface="ＭＳ Ｐゴシック" charset="-128"/>
            </a:defRPr>
          </a:lvl9pPr>
        </a:lstStyle>
        <a:p xmlns:a="http://schemas.openxmlformats.org/drawingml/2006/main">
          <a:pPr algn="ctr">
            <a:spcBef>
              <a:spcPct val="50000"/>
            </a:spcBef>
          </a:pPr>
          <a:r>
            <a:rPr lang="ja-JP" altLang="en-US" sz="1050" dirty="0">
              <a:solidFill>
                <a:sysClr val="windowText" lastClr="000000"/>
              </a:solidFill>
            </a:rPr>
            <a:t>所定外労働時間（時間）</a:t>
          </a:r>
        </a:p>
      </cdr:txBody>
    </cdr:sp>
  </cdr:relSizeAnchor>
  <cdr:relSizeAnchor xmlns:cdr="http://schemas.openxmlformats.org/drawingml/2006/chartDrawing">
    <cdr:from>
      <cdr:x>0.48193</cdr:x>
      <cdr:y>0.11714</cdr:y>
    </cdr:from>
    <cdr:to>
      <cdr:x>0.60643</cdr:x>
      <cdr:y>0.22495</cdr:y>
    </cdr:to>
    <cdr:sp macro="" textlink="">
      <cdr:nvSpPr>
        <cdr:cNvPr id="5" name="Line 17"/>
        <cdr:cNvSpPr>
          <a:spLocks xmlns:a="http://schemas.openxmlformats.org/drawingml/2006/main" noChangeShapeType="1"/>
        </cdr:cNvSpPr>
      </cdr:nvSpPr>
      <cdr:spPr bwMode="auto">
        <a:xfrm xmlns:a="http://schemas.openxmlformats.org/drawingml/2006/main" flipH="1">
          <a:off x="2286010" y="514351"/>
          <a:ext cx="590539" cy="473408"/>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defPPr>
            <a:defRPr lang="ja-JP"/>
          </a:defPPr>
          <a:lvl1pPr algn="l" rtl="0" fontAlgn="base">
            <a:spcBef>
              <a:spcPct val="0"/>
            </a:spcBef>
            <a:spcAft>
              <a:spcPct val="0"/>
            </a:spcAft>
            <a:defRPr kumimoji="1" kern="1200">
              <a:solidFill>
                <a:srgbClr val="000000"/>
              </a:solidFill>
              <a:latin typeface="Arial" charset="0"/>
              <a:ea typeface="ＭＳ Ｐゴシック" charset="-128"/>
            </a:defRPr>
          </a:lvl1pPr>
          <a:lvl2pPr marL="457200" algn="l" rtl="0" fontAlgn="base">
            <a:spcBef>
              <a:spcPct val="0"/>
            </a:spcBef>
            <a:spcAft>
              <a:spcPct val="0"/>
            </a:spcAft>
            <a:defRPr kumimoji="1" kern="1200">
              <a:solidFill>
                <a:srgbClr val="000000"/>
              </a:solidFill>
              <a:latin typeface="Arial" charset="0"/>
              <a:ea typeface="ＭＳ Ｐゴシック" charset="-128"/>
            </a:defRPr>
          </a:lvl2pPr>
          <a:lvl3pPr marL="914400" algn="l" rtl="0" fontAlgn="base">
            <a:spcBef>
              <a:spcPct val="0"/>
            </a:spcBef>
            <a:spcAft>
              <a:spcPct val="0"/>
            </a:spcAft>
            <a:defRPr kumimoji="1" kern="1200">
              <a:solidFill>
                <a:srgbClr val="000000"/>
              </a:solidFill>
              <a:latin typeface="Arial" charset="0"/>
              <a:ea typeface="ＭＳ Ｐゴシック" charset="-128"/>
            </a:defRPr>
          </a:lvl3pPr>
          <a:lvl4pPr marL="1371600" algn="l" rtl="0" fontAlgn="base">
            <a:spcBef>
              <a:spcPct val="0"/>
            </a:spcBef>
            <a:spcAft>
              <a:spcPct val="0"/>
            </a:spcAft>
            <a:defRPr kumimoji="1" kern="1200">
              <a:solidFill>
                <a:srgbClr val="000000"/>
              </a:solidFill>
              <a:latin typeface="Arial" charset="0"/>
              <a:ea typeface="ＭＳ Ｐゴシック" charset="-128"/>
            </a:defRPr>
          </a:lvl4pPr>
          <a:lvl5pPr marL="1828800" algn="l" rtl="0" fontAlgn="base">
            <a:spcBef>
              <a:spcPct val="0"/>
            </a:spcBef>
            <a:spcAft>
              <a:spcPct val="0"/>
            </a:spcAft>
            <a:defRPr kumimoji="1" kern="1200">
              <a:solidFill>
                <a:srgbClr val="000000"/>
              </a:solidFill>
              <a:latin typeface="Arial" charset="0"/>
              <a:ea typeface="ＭＳ Ｐゴシック" charset="-128"/>
            </a:defRPr>
          </a:lvl5pPr>
          <a:lvl6pPr marL="2286000" algn="l" defTabSz="914400" rtl="0" eaLnBrk="1" latinLnBrk="0" hangingPunct="1">
            <a:defRPr kumimoji="1" kern="1200">
              <a:solidFill>
                <a:srgbClr val="000000"/>
              </a:solidFill>
              <a:latin typeface="Arial" charset="0"/>
              <a:ea typeface="ＭＳ Ｐゴシック" charset="-128"/>
            </a:defRPr>
          </a:lvl6pPr>
          <a:lvl7pPr marL="2743200" algn="l" defTabSz="914400" rtl="0" eaLnBrk="1" latinLnBrk="0" hangingPunct="1">
            <a:defRPr kumimoji="1" kern="1200">
              <a:solidFill>
                <a:srgbClr val="000000"/>
              </a:solidFill>
              <a:latin typeface="Arial" charset="0"/>
              <a:ea typeface="ＭＳ Ｐゴシック" charset="-128"/>
            </a:defRPr>
          </a:lvl7pPr>
          <a:lvl8pPr marL="3200400" algn="l" defTabSz="914400" rtl="0" eaLnBrk="1" latinLnBrk="0" hangingPunct="1">
            <a:defRPr kumimoji="1" kern="1200">
              <a:solidFill>
                <a:srgbClr val="000000"/>
              </a:solidFill>
              <a:latin typeface="Arial" charset="0"/>
              <a:ea typeface="ＭＳ Ｐゴシック" charset="-128"/>
            </a:defRPr>
          </a:lvl8pPr>
          <a:lvl9pPr marL="3657600" algn="l" defTabSz="914400" rtl="0" eaLnBrk="1" latinLnBrk="0" hangingPunct="1">
            <a:defRPr kumimoji="1" kern="1200">
              <a:solidFill>
                <a:srgbClr val="000000"/>
              </a:solidFill>
              <a:latin typeface="Arial" charset="0"/>
              <a:ea typeface="ＭＳ Ｐゴシック" charset="-128"/>
            </a:defRPr>
          </a:lvl9pPr>
        </a:lstStyle>
        <a:p xmlns:a="http://schemas.openxmlformats.org/drawingml/2006/main">
          <a:endParaRPr lang="ja-JP" altLang="en-US"/>
        </a:p>
      </cdr:txBody>
    </cdr:sp>
  </cdr:relSizeAnchor>
  <cdr:relSizeAnchor xmlns:cdr="http://schemas.openxmlformats.org/drawingml/2006/chartDrawing">
    <cdr:from>
      <cdr:x>0.19498</cdr:x>
      <cdr:y>0.58458</cdr:y>
    </cdr:from>
    <cdr:to>
      <cdr:x>0.62872</cdr:x>
      <cdr:y>0.6276</cdr:y>
    </cdr:to>
    <cdr:sp macro="" textlink="">
      <cdr:nvSpPr>
        <cdr:cNvPr id="7" name="Text Box 11"/>
        <cdr:cNvSpPr txBox="1">
          <a:spLocks xmlns:a="http://schemas.openxmlformats.org/drawingml/2006/main" noChangeArrowheads="1"/>
        </cdr:cNvSpPr>
      </cdr:nvSpPr>
      <cdr:spPr bwMode="auto">
        <a:xfrm xmlns:a="http://schemas.openxmlformats.org/drawingml/2006/main">
          <a:off x="944218" y="2419512"/>
          <a:ext cx="2100471" cy="178056"/>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wrap="square" tIns="10800" bIns="10800" anchor="ctr" anchorCtr="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spcBef>
              <a:spcPct val="50000"/>
            </a:spcBef>
          </a:pPr>
          <a:r>
            <a:rPr lang="ja-JP" altLang="en-US" sz="1050" dirty="0">
              <a:solidFill>
                <a:srgbClr val="0070C0"/>
              </a:solidFill>
            </a:rPr>
            <a:t>所定内労働時間（時間）</a:t>
          </a:r>
        </a:p>
      </cdr:txBody>
    </cdr:sp>
  </cdr:relSizeAnchor>
</c:userShapes>
</file>

<file path=ppt/drawings/drawing2.xml><?xml version="1.0" encoding="utf-8"?>
<c:userShapes xmlns:c="http://schemas.openxmlformats.org/drawingml/2006/chart">
  <cdr:relSizeAnchor xmlns:cdr="http://schemas.openxmlformats.org/drawingml/2006/chartDrawing">
    <cdr:from>
      <cdr:x>0.55393</cdr:x>
      <cdr:y>0.02425</cdr:y>
    </cdr:from>
    <cdr:to>
      <cdr:x>0.90766</cdr:x>
      <cdr:y>0.06932</cdr:y>
    </cdr:to>
    <cdr:sp macro="" textlink="">
      <cdr:nvSpPr>
        <cdr:cNvPr id="2" name="Text Box 10"/>
        <cdr:cNvSpPr txBox="1">
          <a:spLocks xmlns:a="http://schemas.openxmlformats.org/drawingml/2006/main" noChangeArrowheads="1"/>
        </cdr:cNvSpPr>
      </cdr:nvSpPr>
      <cdr:spPr bwMode="auto">
        <a:xfrm xmlns:a="http://schemas.openxmlformats.org/drawingml/2006/main">
          <a:off x="2887965" y="115817"/>
          <a:ext cx="1844220" cy="215283"/>
        </a:xfrm>
        <a:prstGeom xmlns:a="http://schemas.openxmlformats.org/drawingml/2006/main" prst="rect">
          <a:avLst/>
        </a:prstGeom>
        <a:noFill xmlns:a="http://schemas.openxmlformats.org/drawingml/2006/main"/>
        <a:ln xmlns:a="http://schemas.openxmlformats.org/drawingml/2006/main" w="12700">
          <a:solidFill>
            <a:srgbClr val="000000"/>
          </a:solidFill>
          <a:miter lim="800000"/>
          <a:headEnd/>
          <a:tailEnd/>
        </a:ln>
      </cdr:spPr>
      <cdr:txBody>
        <a:bodyPr xmlns:a="http://schemas.openxmlformats.org/drawingml/2006/main" wrap="square" tIns="10800" bIns="10800" anchor="ctr" anchorCtr="0">
          <a:spAutoFit/>
        </a:bodyPr>
        <a:lstStyle xmlns:a="http://schemas.openxmlformats.org/drawingml/2006/main">
          <a:defPPr>
            <a:defRPr lang="ja-JP"/>
          </a:defPPr>
          <a:lvl1pPr algn="l" rtl="0" fontAlgn="base">
            <a:spcBef>
              <a:spcPct val="0"/>
            </a:spcBef>
            <a:spcAft>
              <a:spcPct val="0"/>
            </a:spcAft>
            <a:defRPr kumimoji="1" kern="1200">
              <a:solidFill>
                <a:srgbClr val="000000"/>
              </a:solidFill>
              <a:latin typeface="Arial" charset="0"/>
              <a:ea typeface="ＭＳ Ｐゴシック" charset="-128"/>
            </a:defRPr>
          </a:lvl1pPr>
          <a:lvl2pPr marL="457200" algn="l" rtl="0" fontAlgn="base">
            <a:spcBef>
              <a:spcPct val="0"/>
            </a:spcBef>
            <a:spcAft>
              <a:spcPct val="0"/>
            </a:spcAft>
            <a:defRPr kumimoji="1" kern="1200">
              <a:solidFill>
                <a:srgbClr val="000000"/>
              </a:solidFill>
              <a:latin typeface="Arial" charset="0"/>
              <a:ea typeface="ＭＳ Ｐゴシック" charset="-128"/>
            </a:defRPr>
          </a:lvl2pPr>
          <a:lvl3pPr marL="914400" algn="l" rtl="0" fontAlgn="base">
            <a:spcBef>
              <a:spcPct val="0"/>
            </a:spcBef>
            <a:spcAft>
              <a:spcPct val="0"/>
            </a:spcAft>
            <a:defRPr kumimoji="1" kern="1200">
              <a:solidFill>
                <a:srgbClr val="000000"/>
              </a:solidFill>
              <a:latin typeface="Arial" charset="0"/>
              <a:ea typeface="ＭＳ Ｐゴシック" charset="-128"/>
            </a:defRPr>
          </a:lvl3pPr>
          <a:lvl4pPr marL="1371600" algn="l" rtl="0" fontAlgn="base">
            <a:spcBef>
              <a:spcPct val="0"/>
            </a:spcBef>
            <a:spcAft>
              <a:spcPct val="0"/>
            </a:spcAft>
            <a:defRPr kumimoji="1" kern="1200">
              <a:solidFill>
                <a:srgbClr val="000000"/>
              </a:solidFill>
              <a:latin typeface="Arial" charset="0"/>
              <a:ea typeface="ＭＳ Ｐゴシック" charset="-128"/>
            </a:defRPr>
          </a:lvl4pPr>
          <a:lvl5pPr marL="1828800" algn="l" rtl="0" fontAlgn="base">
            <a:spcBef>
              <a:spcPct val="0"/>
            </a:spcBef>
            <a:spcAft>
              <a:spcPct val="0"/>
            </a:spcAft>
            <a:defRPr kumimoji="1" kern="1200">
              <a:solidFill>
                <a:srgbClr val="000000"/>
              </a:solidFill>
              <a:latin typeface="Arial" charset="0"/>
              <a:ea typeface="ＭＳ Ｐゴシック" charset="-128"/>
            </a:defRPr>
          </a:lvl5pPr>
          <a:lvl6pPr marL="2286000" algn="l" defTabSz="914400" rtl="0" eaLnBrk="1" latinLnBrk="0" hangingPunct="1">
            <a:defRPr kumimoji="1" kern="1200">
              <a:solidFill>
                <a:srgbClr val="000000"/>
              </a:solidFill>
              <a:latin typeface="Arial" charset="0"/>
              <a:ea typeface="ＭＳ Ｐゴシック" charset="-128"/>
            </a:defRPr>
          </a:lvl6pPr>
          <a:lvl7pPr marL="2743200" algn="l" defTabSz="914400" rtl="0" eaLnBrk="1" latinLnBrk="0" hangingPunct="1">
            <a:defRPr kumimoji="1" kern="1200">
              <a:solidFill>
                <a:srgbClr val="000000"/>
              </a:solidFill>
              <a:latin typeface="Arial" charset="0"/>
              <a:ea typeface="ＭＳ Ｐゴシック" charset="-128"/>
            </a:defRPr>
          </a:lvl7pPr>
          <a:lvl8pPr marL="3200400" algn="l" defTabSz="914400" rtl="0" eaLnBrk="1" latinLnBrk="0" hangingPunct="1">
            <a:defRPr kumimoji="1" kern="1200">
              <a:solidFill>
                <a:srgbClr val="000000"/>
              </a:solidFill>
              <a:latin typeface="Arial" charset="0"/>
              <a:ea typeface="ＭＳ Ｐゴシック" charset="-128"/>
            </a:defRPr>
          </a:lvl8pPr>
          <a:lvl9pPr marL="3657600" algn="l" defTabSz="914400" rtl="0" eaLnBrk="1" latinLnBrk="0" hangingPunct="1">
            <a:defRPr kumimoji="1" kern="1200">
              <a:solidFill>
                <a:srgbClr val="000000"/>
              </a:solidFill>
              <a:latin typeface="Arial" charset="0"/>
              <a:ea typeface="ＭＳ Ｐゴシック" charset="-128"/>
            </a:defRPr>
          </a:lvl9pPr>
        </a:lstStyle>
        <a:p xmlns:a="http://schemas.openxmlformats.org/drawingml/2006/main">
          <a:pPr algn="ctr">
            <a:spcBef>
              <a:spcPct val="50000"/>
            </a:spcBef>
          </a:pPr>
          <a:r>
            <a:rPr lang="ja-JP" altLang="en-US" sz="1100" dirty="0">
              <a:solidFill>
                <a:srgbClr val="002060"/>
              </a:solidFill>
            </a:rPr>
            <a:t>平均週間就業時間（時間）　</a:t>
          </a:r>
        </a:p>
      </cdr:txBody>
    </cdr:sp>
  </cdr:relSizeAnchor>
  <cdr:relSizeAnchor xmlns:cdr="http://schemas.openxmlformats.org/drawingml/2006/chartDrawing">
    <cdr:from>
      <cdr:x>0.25723</cdr:x>
      <cdr:y>0.61245</cdr:y>
    </cdr:from>
    <cdr:to>
      <cdr:x>0.82219</cdr:x>
      <cdr:y>0.65386</cdr:y>
    </cdr:to>
    <cdr:sp macro="" textlink="">
      <cdr:nvSpPr>
        <cdr:cNvPr id="3" name="Text Box 11"/>
        <cdr:cNvSpPr txBox="1">
          <a:spLocks xmlns:a="http://schemas.openxmlformats.org/drawingml/2006/main" noChangeArrowheads="1"/>
        </cdr:cNvSpPr>
      </cdr:nvSpPr>
      <cdr:spPr bwMode="auto">
        <a:xfrm xmlns:a="http://schemas.openxmlformats.org/drawingml/2006/main">
          <a:off x="1297083" y="2537878"/>
          <a:ext cx="2848805" cy="171596"/>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wrap="square" tIns="10800" bIns="10800" anchor="ctr" anchorCtr="0">
          <a:spAutoFit/>
        </a:bodyPr>
        <a:lstStyle xmlns:a="http://schemas.openxmlformats.org/drawingml/2006/main">
          <a:defPPr>
            <a:defRPr lang="ja-JP"/>
          </a:defPPr>
          <a:lvl1pPr algn="l" rtl="0" fontAlgn="base">
            <a:spcBef>
              <a:spcPct val="0"/>
            </a:spcBef>
            <a:spcAft>
              <a:spcPct val="0"/>
            </a:spcAft>
            <a:defRPr kumimoji="1" kern="1200">
              <a:solidFill>
                <a:srgbClr val="000000"/>
              </a:solidFill>
              <a:latin typeface="Arial" charset="0"/>
              <a:ea typeface="ＭＳ Ｐゴシック" charset="-128"/>
            </a:defRPr>
          </a:lvl1pPr>
          <a:lvl2pPr marL="457200" algn="l" rtl="0" fontAlgn="base">
            <a:spcBef>
              <a:spcPct val="0"/>
            </a:spcBef>
            <a:spcAft>
              <a:spcPct val="0"/>
            </a:spcAft>
            <a:defRPr kumimoji="1" kern="1200">
              <a:solidFill>
                <a:srgbClr val="000000"/>
              </a:solidFill>
              <a:latin typeface="Arial" charset="0"/>
              <a:ea typeface="ＭＳ Ｐゴシック" charset="-128"/>
            </a:defRPr>
          </a:lvl2pPr>
          <a:lvl3pPr marL="914400" algn="l" rtl="0" fontAlgn="base">
            <a:spcBef>
              <a:spcPct val="0"/>
            </a:spcBef>
            <a:spcAft>
              <a:spcPct val="0"/>
            </a:spcAft>
            <a:defRPr kumimoji="1" kern="1200">
              <a:solidFill>
                <a:srgbClr val="000000"/>
              </a:solidFill>
              <a:latin typeface="Arial" charset="0"/>
              <a:ea typeface="ＭＳ Ｐゴシック" charset="-128"/>
            </a:defRPr>
          </a:lvl3pPr>
          <a:lvl4pPr marL="1371600" algn="l" rtl="0" fontAlgn="base">
            <a:spcBef>
              <a:spcPct val="0"/>
            </a:spcBef>
            <a:spcAft>
              <a:spcPct val="0"/>
            </a:spcAft>
            <a:defRPr kumimoji="1" kern="1200">
              <a:solidFill>
                <a:srgbClr val="000000"/>
              </a:solidFill>
              <a:latin typeface="Arial" charset="0"/>
              <a:ea typeface="ＭＳ Ｐゴシック" charset="-128"/>
            </a:defRPr>
          </a:lvl4pPr>
          <a:lvl5pPr marL="1828800" algn="l" rtl="0" fontAlgn="base">
            <a:spcBef>
              <a:spcPct val="0"/>
            </a:spcBef>
            <a:spcAft>
              <a:spcPct val="0"/>
            </a:spcAft>
            <a:defRPr kumimoji="1" kern="1200">
              <a:solidFill>
                <a:srgbClr val="000000"/>
              </a:solidFill>
              <a:latin typeface="Arial" charset="0"/>
              <a:ea typeface="ＭＳ Ｐゴシック" charset="-128"/>
            </a:defRPr>
          </a:lvl5pPr>
          <a:lvl6pPr marL="2286000" algn="l" defTabSz="914400" rtl="0" eaLnBrk="1" latinLnBrk="0" hangingPunct="1">
            <a:defRPr kumimoji="1" kern="1200">
              <a:solidFill>
                <a:srgbClr val="000000"/>
              </a:solidFill>
              <a:latin typeface="Arial" charset="0"/>
              <a:ea typeface="ＭＳ Ｐゴシック" charset="-128"/>
            </a:defRPr>
          </a:lvl6pPr>
          <a:lvl7pPr marL="2743200" algn="l" defTabSz="914400" rtl="0" eaLnBrk="1" latinLnBrk="0" hangingPunct="1">
            <a:defRPr kumimoji="1" kern="1200">
              <a:solidFill>
                <a:srgbClr val="000000"/>
              </a:solidFill>
              <a:latin typeface="Arial" charset="0"/>
              <a:ea typeface="ＭＳ Ｐゴシック" charset="-128"/>
            </a:defRPr>
          </a:lvl7pPr>
          <a:lvl8pPr marL="3200400" algn="l" defTabSz="914400" rtl="0" eaLnBrk="1" latinLnBrk="0" hangingPunct="1">
            <a:defRPr kumimoji="1" kern="1200">
              <a:solidFill>
                <a:srgbClr val="000000"/>
              </a:solidFill>
              <a:latin typeface="Arial" charset="0"/>
              <a:ea typeface="ＭＳ Ｐゴシック" charset="-128"/>
            </a:defRPr>
          </a:lvl8pPr>
          <a:lvl9pPr marL="3657600" algn="l" defTabSz="914400" rtl="0" eaLnBrk="1" latinLnBrk="0" hangingPunct="1">
            <a:defRPr kumimoji="1" kern="1200">
              <a:solidFill>
                <a:srgbClr val="000000"/>
              </a:solidFill>
              <a:latin typeface="Arial" charset="0"/>
              <a:ea typeface="ＭＳ Ｐゴシック" charset="-128"/>
            </a:defRPr>
          </a:lvl9pPr>
        </a:lstStyle>
        <a:p xmlns:a="http://schemas.openxmlformats.org/drawingml/2006/main">
          <a:pPr algn="ctr">
            <a:spcBef>
              <a:spcPct val="50000"/>
            </a:spcBef>
          </a:pPr>
          <a:r>
            <a:rPr lang="ja-JP" altLang="en-US" sz="1000" dirty="0">
              <a:solidFill>
                <a:srgbClr val="FF0000"/>
              </a:solidFill>
            </a:rPr>
            <a:t>週６０時間以上就業する雇用者数割合</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5660" cy="496332"/>
          </a:xfrm>
          <a:prstGeom prst="rect">
            <a:avLst/>
          </a:prstGeom>
        </p:spPr>
        <p:txBody>
          <a:bodyPr vert="horz" lIns="91296" tIns="45648" rIns="91296" bIns="4564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2"/>
            <a:ext cx="2945660" cy="496332"/>
          </a:xfrm>
          <a:prstGeom prst="rect">
            <a:avLst/>
          </a:prstGeom>
        </p:spPr>
        <p:txBody>
          <a:bodyPr vert="horz" lIns="91296" tIns="45648" rIns="91296" bIns="45648" rtlCol="0"/>
          <a:lstStyle>
            <a:lvl1pPr algn="r">
              <a:defRPr sz="1200"/>
            </a:lvl1pPr>
          </a:lstStyle>
          <a:p>
            <a:fld id="{B4A5B91A-12C8-422D-BE6B-671B45C40E8B}" type="datetimeFigureOut">
              <a:rPr kumimoji="1" lang="ja-JP" altLang="en-US" smtClean="0"/>
              <a:t>2025/10/31</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72100" cy="3719513"/>
          </a:xfrm>
          <a:prstGeom prst="rect">
            <a:avLst/>
          </a:prstGeom>
          <a:noFill/>
          <a:ln w="12700">
            <a:solidFill>
              <a:prstClr val="black"/>
            </a:solidFill>
          </a:ln>
        </p:spPr>
        <p:txBody>
          <a:bodyPr vert="horz" lIns="91296" tIns="45648" rIns="91296" bIns="45648" rtlCol="0" anchor="ctr"/>
          <a:lstStyle/>
          <a:p>
            <a:endParaRPr lang="ja-JP" altLang="en-US"/>
          </a:p>
        </p:txBody>
      </p:sp>
      <p:sp>
        <p:nvSpPr>
          <p:cNvPr id="5" name="ノート プレースホルダー 4"/>
          <p:cNvSpPr>
            <a:spLocks noGrp="1"/>
          </p:cNvSpPr>
          <p:nvPr>
            <p:ph type="body" sz="quarter" idx="3"/>
          </p:nvPr>
        </p:nvSpPr>
        <p:spPr>
          <a:xfrm>
            <a:off x="679768" y="4715154"/>
            <a:ext cx="5438140" cy="4466987"/>
          </a:xfrm>
          <a:prstGeom prst="rect">
            <a:avLst/>
          </a:prstGeom>
        </p:spPr>
        <p:txBody>
          <a:bodyPr vert="horz" lIns="91296" tIns="45648" rIns="91296" bIns="4564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6"/>
            <a:ext cx="2945660" cy="496332"/>
          </a:xfrm>
          <a:prstGeom prst="rect">
            <a:avLst/>
          </a:prstGeom>
        </p:spPr>
        <p:txBody>
          <a:bodyPr vert="horz" lIns="91296" tIns="45648" rIns="91296" bIns="4564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6"/>
            <a:ext cx="2945660" cy="496332"/>
          </a:xfrm>
          <a:prstGeom prst="rect">
            <a:avLst/>
          </a:prstGeom>
        </p:spPr>
        <p:txBody>
          <a:bodyPr vert="horz" lIns="91296" tIns="45648" rIns="91296" bIns="45648" rtlCol="0" anchor="b"/>
          <a:lstStyle>
            <a:lvl1pPr algn="r">
              <a:defRPr sz="1200"/>
            </a:lvl1pPr>
          </a:lstStyle>
          <a:p>
            <a:fld id="{F951339D-FDC0-493E-9E22-7D21C64F6A47}" type="slidenum">
              <a:rPr kumimoji="1" lang="ja-JP" altLang="en-US" smtClean="0"/>
              <a:t>‹#›</a:t>
            </a:fld>
            <a:endParaRPr kumimoji="1" lang="ja-JP" altLang="en-US"/>
          </a:p>
        </p:txBody>
      </p:sp>
    </p:spTree>
    <p:extLst>
      <p:ext uri="{BB962C8B-B14F-4D97-AF65-F5344CB8AC3E}">
        <p14:creationId xmlns:p14="http://schemas.microsoft.com/office/powerpoint/2010/main" val="2549555079"/>
      </p:ext>
    </p:extLst>
  </p:cSld>
  <p:clrMap bg1="lt1" tx1="dk1" bg2="lt2" tx2="dk2" accent1="accent1" accent2="accent2" accent3="accent3" accent4="accent4" accent5="accent5" accent6="accent6" hlink="hlink" folHlink="folHlink"/>
  <p:notesStyle>
    <a:lvl1pPr marL="0" algn="l" defTabSz="912750" rtl="0" eaLnBrk="1" latinLnBrk="0" hangingPunct="1">
      <a:defRPr kumimoji="1" sz="1200" kern="1200">
        <a:solidFill>
          <a:schemeClr val="tx1"/>
        </a:solidFill>
        <a:latin typeface="+mn-lt"/>
        <a:ea typeface="+mn-ea"/>
        <a:cs typeface="+mn-cs"/>
      </a:defRPr>
    </a:lvl1pPr>
    <a:lvl2pPr marL="456374" algn="l" defTabSz="912750" rtl="0" eaLnBrk="1" latinLnBrk="0" hangingPunct="1">
      <a:defRPr kumimoji="1" sz="1200" kern="1200">
        <a:solidFill>
          <a:schemeClr val="tx1"/>
        </a:solidFill>
        <a:latin typeface="+mn-lt"/>
        <a:ea typeface="+mn-ea"/>
        <a:cs typeface="+mn-cs"/>
      </a:defRPr>
    </a:lvl2pPr>
    <a:lvl3pPr marL="912750" algn="l" defTabSz="912750" rtl="0" eaLnBrk="1" latinLnBrk="0" hangingPunct="1">
      <a:defRPr kumimoji="1" sz="1200" kern="1200">
        <a:solidFill>
          <a:schemeClr val="tx1"/>
        </a:solidFill>
        <a:latin typeface="+mn-lt"/>
        <a:ea typeface="+mn-ea"/>
        <a:cs typeface="+mn-cs"/>
      </a:defRPr>
    </a:lvl3pPr>
    <a:lvl4pPr marL="1369130" algn="l" defTabSz="912750" rtl="0" eaLnBrk="1" latinLnBrk="0" hangingPunct="1">
      <a:defRPr kumimoji="1" sz="1200" kern="1200">
        <a:solidFill>
          <a:schemeClr val="tx1"/>
        </a:solidFill>
        <a:latin typeface="+mn-lt"/>
        <a:ea typeface="+mn-ea"/>
        <a:cs typeface="+mn-cs"/>
      </a:defRPr>
    </a:lvl4pPr>
    <a:lvl5pPr marL="1825503" algn="l" defTabSz="912750" rtl="0" eaLnBrk="1" latinLnBrk="0" hangingPunct="1">
      <a:defRPr kumimoji="1" sz="1200" kern="1200">
        <a:solidFill>
          <a:schemeClr val="tx1"/>
        </a:solidFill>
        <a:latin typeface="+mn-lt"/>
        <a:ea typeface="+mn-ea"/>
        <a:cs typeface="+mn-cs"/>
      </a:defRPr>
    </a:lvl5pPr>
    <a:lvl6pPr marL="2281881" algn="l" defTabSz="912750" rtl="0" eaLnBrk="1" latinLnBrk="0" hangingPunct="1">
      <a:defRPr kumimoji="1" sz="1200" kern="1200">
        <a:solidFill>
          <a:schemeClr val="tx1"/>
        </a:solidFill>
        <a:latin typeface="+mn-lt"/>
        <a:ea typeface="+mn-ea"/>
        <a:cs typeface="+mn-cs"/>
      </a:defRPr>
    </a:lvl6pPr>
    <a:lvl7pPr marL="2738258" algn="l" defTabSz="912750" rtl="0" eaLnBrk="1" latinLnBrk="0" hangingPunct="1">
      <a:defRPr kumimoji="1" sz="1200" kern="1200">
        <a:solidFill>
          <a:schemeClr val="tx1"/>
        </a:solidFill>
        <a:latin typeface="+mn-lt"/>
        <a:ea typeface="+mn-ea"/>
        <a:cs typeface="+mn-cs"/>
      </a:defRPr>
    </a:lvl7pPr>
    <a:lvl8pPr marL="3194631" algn="l" defTabSz="912750" rtl="0" eaLnBrk="1" latinLnBrk="0" hangingPunct="1">
      <a:defRPr kumimoji="1" sz="1200" kern="1200">
        <a:solidFill>
          <a:schemeClr val="tx1"/>
        </a:solidFill>
        <a:latin typeface="+mn-lt"/>
        <a:ea typeface="+mn-ea"/>
        <a:cs typeface="+mn-cs"/>
      </a:defRPr>
    </a:lvl8pPr>
    <a:lvl9pPr marL="3651009" algn="l" defTabSz="91275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〇本日は、「働き方改革関連法」の柱の１つである、長時間労働の是正に関する法改正の内容について説明させていただきます。</a:t>
            </a:r>
          </a:p>
          <a:p>
            <a:endParaRPr lang="ja-JP" altLang="en-US"/>
          </a:p>
        </p:txBody>
      </p:sp>
      <p:sp>
        <p:nvSpPr>
          <p:cNvPr id="4" name="スライド番号プレースホルダー 3"/>
          <p:cNvSpPr>
            <a:spLocks noGrp="1"/>
          </p:cNvSpPr>
          <p:nvPr>
            <p:ph type="sldNum" sz="quarter" idx="10"/>
          </p:nvPr>
        </p:nvSpPr>
        <p:spPr>
          <a:xfrm>
            <a:off x="3850444" y="9428586"/>
            <a:ext cx="2945660" cy="496332"/>
          </a:xfrm>
          <a:prstGeom prst="rect">
            <a:avLst/>
          </a:prstGeom>
        </p:spPr>
        <p:txBody>
          <a:bodyPr/>
          <a:lstStyle/>
          <a:p>
            <a:pPr defTabSz="911470">
              <a:defRPr/>
            </a:pPr>
            <a:fld id="{F951339D-FDC0-493E-9E22-7D21C64F6A47}" type="slidenum">
              <a:rPr lang="ja-JP" altLang="en-US">
                <a:solidFill>
                  <a:prstClr val="black"/>
                </a:solidFill>
                <a:latin typeface="Calibri"/>
                <a:ea typeface="ＭＳ Ｐゴシック" panose="020B0600070205080204" pitchFamily="50" charset="-128"/>
              </a:rPr>
              <a:pPr defTabSz="911470">
                <a:defRPr/>
              </a:pPr>
              <a:t>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48652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〇　上限規制には、適用を猶予</a:t>
            </a:r>
            <a:r>
              <a:rPr lang="ja-JP" altLang="en-US"/>
              <a:t>されていた</a:t>
            </a:r>
            <a:r>
              <a:rPr lang="ja-JP" altLang="ja-JP"/>
              <a:t>又は除外される幾つかの事業や業務があります。</a:t>
            </a:r>
          </a:p>
          <a:p>
            <a:r>
              <a:rPr lang="ja-JP" altLang="ja-JP"/>
              <a:t>表の</a:t>
            </a:r>
            <a:r>
              <a:rPr lang="ja-JP" altLang="en-US"/>
              <a:t>４</a:t>
            </a:r>
            <a:r>
              <a:rPr lang="ja-JP" altLang="ja-JP"/>
              <a:t>つで、</a:t>
            </a:r>
            <a:r>
              <a:rPr lang="ja-JP" altLang="en-US"/>
              <a:t>建設事業、</a:t>
            </a:r>
            <a:r>
              <a:rPr lang="ja-JP" altLang="ja-JP"/>
              <a:t>自動車運転の業務、医師、鹿児島県及び沖縄県の製糖業</a:t>
            </a:r>
            <a:r>
              <a:rPr lang="ja-JP" altLang="en-US"/>
              <a:t>は令和６年３月</a:t>
            </a:r>
            <a:r>
              <a:rPr lang="en-US" altLang="ja-JP"/>
              <a:t>31</a:t>
            </a:r>
            <a:r>
              <a:rPr lang="ja-JP" altLang="en-US"/>
              <a:t>日まで５年間、上限規制の適用が猶予されていました。またこの４つ以外で新技術・新商品開発等の</a:t>
            </a:r>
            <a:r>
              <a:rPr lang="ja-JP" altLang="ja-JP"/>
              <a:t>研究開発業務</a:t>
            </a:r>
            <a:r>
              <a:rPr lang="ja-JP" altLang="en-US"/>
              <a:t>について適用が</a:t>
            </a:r>
            <a:r>
              <a:rPr lang="ja-JP" altLang="ja-JP"/>
              <a:t>除外</a:t>
            </a:r>
            <a:r>
              <a:rPr lang="ja-JP" altLang="en-US"/>
              <a:t>されています。</a:t>
            </a:r>
            <a:endParaRPr lang="en-US" altLang="ja-JP"/>
          </a:p>
          <a:p>
            <a:r>
              <a:rPr lang="ja-JP" altLang="en-US"/>
              <a:t>○適用猶予について、</a:t>
            </a:r>
            <a:r>
              <a:rPr lang="ja-JP" altLang="ja-JP"/>
              <a:t>内容は表のとおりなので説明は省かせていただくが</a:t>
            </a:r>
            <a:r>
              <a:rPr lang="ja-JP" altLang="en-US"/>
              <a:t>、これらの業種についても令和６年４月から上限規制が適用されておりますので、</a:t>
            </a:r>
            <a:r>
              <a:rPr lang="ja-JP" altLang="ja-JP"/>
              <a:t>ご自身が関わるものについて後ほどご確認をお願いします。</a:t>
            </a:r>
          </a:p>
        </p:txBody>
      </p:sp>
      <p:sp>
        <p:nvSpPr>
          <p:cNvPr id="4" name="スライド番号プレースホルダー 3"/>
          <p:cNvSpPr>
            <a:spLocks noGrp="1"/>
          </p:cNvSpPr>
          <p:nvPr>
            <p:ph type="sldNum" sz="quarter" idx="5"/>
          </p:nvPr>
        </p:nvSpPr>
        <p:spPr/>
        <p:txBody>
          <a:bodyPr/>
          <a:lstStyle/>
          <a:p>
            <a:fld id="{F951339D-FDC0-493E-9E22-7D21C64F6A47}" type="slidenum">
              <a:rPr kumimoji="1" lang="ja-JP" altLang="en-US" smtClean="0"/>
              <a:t>22</a:t>
            </a:fld>
            <a:endParaRPr kumimoji="1" lang="ja-JP" altLang="en-US"/>
          </a:p>
        </p:txBody>
      </p:sp>
    </p:spTree>
    <p:extLst>
      <p:ext uri="{BB962C8B-B14F-4D97-AF65-F5344CB8AC3E}">
        <p14:creationId xmlns:p14="http://schemas.microsoft.com/office/powerpoint/2010/main" val="491895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〇　割増賃金については、法定の時間外労働、深夜（午後</a:t>
            </a:r>
            <a:r>
              <a:rPr lang="en-US" altLang="ja-JP"/>
              <a:t>10</a:t>
            </a:r>
            <a:r>
              <a:rPr lang="ja-JP" altLang="ja-JP"/>
              <a:t>時～午前５時）に労働させた場合には、１時間当たりの賃金の２割５分以上、法定休日に労働させた場合には１時間当たりの賃金の３割５分以上の割増賃金を支払わなければなりません。</a:t>
            </a:r>
          </a:p>
          <a:p>
            <a:r>
              <a:rPr lang="ja-JP" altLang="ja-JP"/>
              <a:t>　　この割増賃金は、雇用形態に関わらず、すべての労働者に適用されます。よって、アルバイトやパート労働者にも支払わなければなりません。</a:t>
            </a:r>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24</a:t>
            </a:fld>
            <a:endParaRPr kumimoji="1" lang="ja-JP" altLang="en-US"/>
          </a:p>
        </p:txBody>
      </p:sp>
    </p:spTree>
    <p:extLst>
      <p:ext uri="{BB962C8B-B14F-4D97-AF65-F5344CB8AC3E}">
        <p14:creationId xmlns:p14="http://schemas.microsoft.com/office/powerpoint/2010/main" val="1716626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〇　次に２点目として、中小企業における月</a:t>
            </a:r>
            <a:r>
              <a:rPr lang="en-US" altLang="ja-JP"/>
              <a:t>60</a:t>
            </a:r>
            <a:r>
              <a:rPr lang="ja-JP" altLang="ja-JP"/>
              <a:t>時間超の時間外労働に対する割増賃金の見直しです。</a:t>
            </a:r>
          </a:p>
          <a:p>
            <a:r>
              <a:rPr lang="ja-JP" altLang="ja-JP"/>
              <a:t>　　中小企業に適用が猶予されていた月</a:t>
            </a:r>
            <a:r>
              <a:rPr lang="en-US" altLang="ja-JP"/>
              <a:t>60</a:t>
            </a:r>
            <a:r>
              <a:rPr lang="ja-JP" altLang="ja-JP"/>
              <a:t>時間を超える時間外労働に係る割増賃金率の引き上げ（</a:t>
            </a:r>
            <a:r>
              <a:rPr lang="en-US" altLang="ja-JP"/>
              <a:t>25%</a:t>
            </a:r>
            <a:r>
              <a:rPr lang="ja-JP" altLang="ja-JP"/>
              <a:t>→</a:t>
            </a:r>
            <a:r>
              <a:rPr lang="en-US" altLang="ja-JP"/>
              <a:t>50</a:t>
            </a:r>
            <a:r>
              <a:rPr lang="ja-JP" altLang="ja-JP"/>
              <a:t>％以上）について、</a:t>
            </a:r>
            <a:r>
              <a:rPr lang="en-US" altLang="ja-JP" u="sng"/>
              <a:t>2023</a:t>
            </a:r>
            <a:r>
              <a:rPr lang="ja-JP" altLang="ja-JP" u="sng"/>
              <a:t>年４月により猶予を廃止し、</a:t>
            </a:r>
            <a:r>
              <a:rPr lang="en-US" altLang="ja-JP" u="sng"/>
              <a:t>50</a:t>
            </a:r>
            <a:r>
              <a:rPr lang="ja-JP" altLang="ja-JP" u="sng"/>
              <a:t>％以上の割増賃金率の支払いを義務付け</a:t>
            </a:r>
            <a:r>
              <a:rPr lang="ja-JP" altLang="ja-JP"/>
              <a:t>ることになります。</a:t>
            </a:r>
          </a:p>
          <a:p>
            <a:endParaRPr kumimoji="1" lang="ja-JP" altLang="en-US"/>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27</a:t>
            </a:fld>
            <a:endParaRPr kumimoji="1" lang="ja-JP" altLang="en-US"/>
          </a:p>
        </p:txBody>
      </p:sp>
    </p:spTree>
    <p:extLst>
      <p:ext uri="{BB962C8B-B14F-4D97-AF65-F5344CB8AC3E}">
        <p14:creationId xmlns:p14="http://schemas.microsoft.com/office/powerpoint/2010/main" val="791486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〇　また、１か月に</a:t>
            </a:r>
            <a:r>
              <a:rPr lang="en-US" altLang="ja-JP"/>
              <a:t>60</a:t>
            </a:r>
            <a:r>
              <a:rPr lang="ja-JP" altLang="ja-JP"/>
              <a:t>時間を超える時間外労働の割増率は、５割以上となります。</a:t>
            </a:r>
            <a:endParaRPr kumimoji="1" lang="ja-JP" altLang="en-US"/>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28</a:t>
            </a:fld>
            <a:endParaRPr kumimoji="1" lang="ja-JP" altLang="en-US"/>
          </a:p>
        </p:txBody>
      </p:sp>
    </p:spTree>
    <p:extLst>
      <p:ext uri="{BB962C8B-B14F-4D97-AF65-F5344CB8AC3E}">
        <p14:creationId xmlns:p14="http://schemas.microsoft.com/office/powerpoint/2010/main" val="2732305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〇　年次有給休暇は、休んでもその日の給与が支払われる有給の休暇です。</a:t>
            </a:r>
          </a:p>
          <a:p>
            <a:r>
              <a:rPr lang="ja-JP" altLang="ja-JP"/>
              <a:t>正社員、パート、アルバイト、契約社員等、雇用形態にかかわらず、要件を満たせば年次有給休暇は発生します。</a:t>
            </a:r>
          </a:p>
          <a:p>
            <a:r>
              <a:rPr lang="en-US" altLang="ja-JP"/>
              <a:t>1</a:t>
            </a:r>
            <a:r>
              <a:rPr lang="ja-JP" altLang="ja-JP"/>
              <a:t>週間の労働日数が少なくても、有給休暇は比例付与されます。</a:t>
            </a:r>
          </a:p>
          <a:p>
            <a:r>
              <a:rPr lang="ja-JP" altLang="ja-JP"/>
              <a:t>年次有給休暇は労働者が取りたい時期に取得することができます。ただし、当日に取得を申し出るなど代替要員の都合がつかないような場合は、取得時期を変更する権利が使用者にはあります。</a:t>
            </a:r>
          </a:p>
          <a:p>
            <a:r>
              <a:rPr lang="ja-JP" altLang="ja-JP"/>
              <a:t>また、取得理由は問いませんので、理由によって取得できたりできなかったりということはありません。</a:t>
            </a:r>
          </a:p>
          <a:p>
            <a:r>
              <a:rPr lang="ja-JP" altLang="ja-JP"/>
              <a:t>年次有給休暇は付与された日から</a:t>
            </a:r>
            <a:r>
              <a:rPr lang="en-US" altLang="ja-JP"/>
              <a:t>2</a:t>
            </a:r>
            <a:r>
              <a:rPr lang="ja-JP" altLang="ja-JP"/>
              <a:t>年間有効です。 </a:t>
            </a:r>
          </a:p>
          <a:p>
            <a:endParaRPr kumimoji="1" lang="ja-JP" altLang="en-US"/>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29</a:t>
            </a:fld>
            <a:endParaRPr kumimoji="1" lang="ja-JP" altLang="en-US"/>
          </a:p>
        </p:txBody>
      </p:sp>
    </p:spTree>
    <p:extLst>
      <p:ext uri="{BB962C8B-B14F-4D97-AF65-F5344CB8AC3E}">
        <p14:creationId xmlns:p14="http://schemas.microsoft.com/office/powerpoint/2010/main" val="636716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456558">
              <a:defRPr/>
            </a:pPr>
            <a:fld id="{844F3F95-1DE9-F948-9ABE-A8F6E5B8157B}" type="slidenum">
              <a:rPr lang="ja-JP" altLang="en-US">
                <a:solidFill>
                  <a:prstClr val="black"/>
                </a:solidFill>
                <a:latin typeface="游ゴシック" panose="020F0502020204030204"/>
                <a:ea typeface="游ゴシック" panose="020B0400000000000000" pitchFamily="50" charset="-128"/>
              </a:rPr>
              <a:pPr defTabSz="456558">
                <a:defRPr/>
              </a:pPr>
              <a:t>30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67281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〇　ポイントを説明します。</a:t>
            </a:r>
          </a:p>
          <a:p>
            <a:r>
              <a:rPr lang="ja-JP" altLang="ja-JP"/>
              <a:t>　①　対象者は、年次有給休暇が</a:t>
            </a:r>
            <a:r>
              <a:rPr lang="en-US" altLang="ja-JP"/>
              <a:t>10</a:t>
            </a:r>
            <a:r>
              <a:rPr lang="ja-JP" altLang="ja-JP"/>
              <a:t>日以上付与される労働者です。</a:t>
            </a:r>
          </a:p>
          <a:p>
            <a:r>
              <a:rPr lang="ja-JP" altLang="ja-JP"/>
              <a:t>　　　対象労働者には、管理監督者や有期雇用労働者も含まれます。</a:t>
            </a:r>
          </a:p>
          <a:p>
            <a:r>
              <a:rPr lang="ja-JP" altLang="ja-JP"/>
              <a:t>　②　使用者は、労働者ごとに、年次有給休暇を付与した日（基準日）から１年以内に５日について、取得時期を指定して年次有給休暇を取得させなければなりません。</a:t>
            </a:r>
          </a:p>
          <a:p>
            <a:r>
              <a:rPr lang="ja-JP" altLang="ja-JP"/>
              <a:t>　③　既に５日以上の年次有給休暇を請求・取得している労働者に対しては、使用者による時季指定をする必要はなく、また、できません。</a:t>
            </a:r>
          </a:p>
          <a:p>
            <a:r>
              <a:rPr lang="ja-JP" altLang="ja-JP"/>
              <a:t>　④　使用者は、時季指定に当たっては、労働者の意見を聴取しなければなりません。また、できる限り労働者の希望に沿った取得時季になるよう、聴取した意見を尊重しなければなりません。</a:t>
            </a:r>
          </a:p>
          <a:p>
            <a:r>
              <a:rPr lang="ja-JP" altLang="ja-JP"/>
              <a:t>　⑤　使用者は、労働者ごとに年次有給休暇管理簿を作成し、３年間保存しなければなりません。</a:t>
            </a:r>
          </a:p>
          <a:p>
            <a:r>
              <a:rPr lang="ja-JP" altLang="ja-JP"/>
              <a:t>　⑥　休暇に関する事項は就業規則の絶対的必要記載事項であるため、使用者による年次有給休暇の時季指定を実施しる場合は、時季指定の対象となる労働者の範囲及び時季指定の方法等について、就業規則に記載しなければなりません。</a:t>
            </a:r>
          </a:p>
          <a:p>
            <a:endParaRPr kumimoji="1" lang="ja-JP" altLang="en-US"/>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31</a:t>
            </a:fld>
            <a:endParaRPr kumimoji="1" lang="ja-JP" altLang="en-US"/>
          </a:p>
        </p:txBody>
      </p:sp>
    </p:spTree>
    <p:extLst>
      <p:ext uri="{BB962C8B-B14F-4D97-AF65-F5344CB8AC3E}">
        <p14:creationId xmlns:p14="http://schemas.microsoft.com/office/powerpoint/2010/main" val="1347647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　</a:t>
            </a:r>
            <a:r>
              <a:rPr lang="ja-JP" altLang="en-US"/>
              <a:t>前スライド</a:t>
            </a:r>
            <a:r>
              <a:rPr lang="ja-JP" altLang="ja-JP"/>
              <a:t>基本的なルールですが、新入社員に入社と同時に年次有給休暇を付与する場合など、法定の基準日より前に年次有給休暇を</a:t>
            </a:r>
            <a:r>
              <a:rPr lang="en-US" altLang="ja-JP"/>
              <a:t>10</a:t>
            </a:r>
            <a:r>
              <a:rPr lang="ja-JP" altLang="ja-JP"/>
              <a:t>日以上付与した場合について、どのように取り扱えば良いか記載していますので、後ほどご確認頂ければと思います。</a:t>
            </a:r>
          </a:p>
          <a:p>
            <a:r>
              <a:rPr lang="ja-JP" altLang="ja-JP"/>
              <a:t>（※）より詳しく紹介される場合</a:t>
            </a:r>
          </a:p>
          <a:p>
            <a:r>
              <a:rPr lang="ja-JP" altLang="ja-JP"/>
              <a:t>①　法定の基準日（雇入れの日から半年後）より前に</a:t>
            </a:r>
            <a:r>
              <a:rPr lang="en-US" altLang="ja-JP"/>
              <a:t>10</a:t>
            </a:r>
            <a:r>
              <a:rPr lang="ja-JP" altLang="ja-JP"/>
              <a:t>日以上の年次有給休暇を付与する場合は、使用者は付与した日から１年以内に５日指定して取得させなければなりません。</a:t>
            </a:r>
          </a:p>
          <a:p>
            <a:r>
              <a:rPr lang="ja-JP" altLang="ja-JP"/>
              <a:t>②　入社した年と翌年で年次有給休暇の付与日が異なるため、５日の指定義務がかかる１年間の期間に重複が生じる場合（全社的に起算日を合わせるために入社２年目以降の社員への付与日を統一する場合など）は、重複が生じるそれぞれの期間を通じた期間（前の期間の始期から後の期間の終期までの期間）の長さに応じた日数（比例按分した日数）を、当該期間に取得させることも認められます。</a:t>
            </a:r>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32</a:t>
            </a:fld>
            <a:endParaRPr kumimoji="1" lang="ja-JP" altLang="en-US"/>
          </a:p>
        </p:txBody>
      </p:sp>
    </p:spTree>
    <p:extLst>
      <p:ext uri="{BB962C8B-B14F-4D97-AF65-F5344CB8AC3E}">
        <p14:creationId xmlns:p14="http://schemas.microsoft.com/office/powerpoint/2010/main" val="3729180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470">
              <a:defRPr/>
            </a:pPr>
            <a:r>
              <a:rPr lang="ja-JP" altLang="ja-JP"/>
              <a:t>〇　休日については、１週間に１日、４週間を通じて４日以上の休日を確保する必要があります。</a:t>
            </a:r>
          </a:p>
          <a:p>
            <a:endParaRPr kumimoji="1" lang="ja-JP" altLang="en-US"/>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33</a:t>
            </a:fld>
            <a:endParaRPr kumimoji="1" lang="ja-JP" altLang="en-US"/>
          </a:p>
        </p:txBody>
      </p:sp>
    </p:spTree>
    <p:extLst>
      <p:ext uri="{BB962C8B-B14F-4D97-AF65-F5344CB8AC3E}">
        <p14:creationId xmlns:p14="http://schemas.microsoft.com/office/powerpoint/2010/main" val="3285928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〇　休憩については、６時間を超える場合には</a:t>
            </a:r>
            <a:r>
              <a:rPr lang="en-US" altLang="ja-JP"/>
              <a:t>45</a:t>
            </a:r>
            <a:r>
              <a:rPr lang="ja-JP" altLang="ja-JP"/>
              <a:t>分、８時間を超える部分には１時間を与えなければなりません。</a:t>
            </a:r>
          </a:p>
          <a:p>
            <a:r>
              <a:rPr lang="ja-JP" altLang="ja-JP"/>
              <a:t>　　</a:t>
            </a:r>
            <a:endParaRPr kumimoji="1" lang="ja-JP" altLang="en-US"/>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34</a:t>
            </a:fld>
            <a:endParaRPr kumimoji="1" lang="ja-JP" altLang="en-US"/>
          </a:p>
        </p:txBody>
      </p:sp>
    </p:spTree>
    <p:extLst>
      <p:ext uri="{BB962C8B-B14F-4D97-AF65-F5344CB8AC3E}">
        <p14:creationId xmlns:p14="http://schemas.microsoft.com/office/powerpoint/2010/main" val="3828191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1</a:t>
            </a:fld>
            <a:endParaRPr kumimoji="1" lang="ja-JP" altLang="en-US"/>
          </a:p>
        </p:txBody>
      </p:sp>
    </p:spTree>
    <p:extLst>
      <p:ext uri="{BB962C8B-B14F-4D97-AF65-F5344CB8AC3E}">
        <p14:creationId xmlns:p14="http://schemas.microsoft.com/office/powerpoint/2010/main" val="353619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〇　</a:t>
            </a:r>
            <a:r>
              <a:rPr lang="ja-JP" altLang="ja-JP"/>
              <a:t>また、休憩時間は、①労働時間の途中で、②一斉に与え、かつ③自由に利用させることが原則です。</a:t>
            </a:r>
          </a:p>
          <a:p>
            <a:r>
              <a:rPr lang="ja-JP" altLang="ja-JP"/>
              <a:t>　　なお、特例措置として、運輸交通業、商業、金融・広告業、映画演劇業、通信業、保健衛生業、接客娯楽業については一斉休憩の例外が認められています。</a:t>
            </a:r>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35</a:t>
            </a:fld>
            <a:endParaRPr kumimoji="1" lang="ja-JP" altLang="en-US"/>
          </a:p>
        </p:txBody>
      </p:sp>
    </p:spTree>
    <p:extLst>
      <p:ext uri="{BB962C8B-B14F-4D97-AF65-F5344CB8AC3E}">
        <p14:creationId xmlns:p14="http://schemas.microsoft.com/office/powerpoint/2010/main" val="2897967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〇　次に時間外労働について説明します。</a:t>
            </a:r>
          </a:p>
          <a:p>
            <a:r>
              <a:rPr lang="ja-JP" altLang="ja-JP"/>
              <a:t>　　先ほど法定労働時間を説明しましたが、法定労働時間を超えて働くことを完全に禁止すると、業務を遂行する上でやむを得ない事情が生じることがあります。</a:t>
            </a:r>
          </a:p>
          <a:p>
            <a:r>
              <a:rPr lang="ja-JP" altLang="ja-JP"/>
              <a:t>そのため、労使間の一定の手続のうえで行う残業を認めています。</a:t>
            </a:r>
          </a:p>
          <a:p>
            <a:r>
              <a:rPr lang="ja-JP" altLang="ja-JP"/>
              <a:t>　一般に「サブロク協定」と称されますが、やむを得ず、法定労働時間を超えて時間外労働（残業）や、法定休日に労働させる場合は、あらかじめ、労使協定を締結し、所轄の労働基準監督署長に届け出しなければなりません。</a:t>
            </a:r>
          </a:p>
          <a:p>
            <a:r>
              <a:rPr lang="en-US" altLang="ja-JP"/>
              <a:t>    </a:t>
            </a:r>
            <a:r>
              <a:rPr lang="ja-JP" altLang="ja-JP"/>
              <a:t>協定は使用者と労働者代表の間で締結しますが、労働者代表は、</a:t>
            </a:r>
          </a:p>
          <a:p>
            <a:r>
              <a:rPr lang="ja-JP" altLang="ja-JP"/>
              <a:t>・　事業場の労働者の過半数で組織する労働組合がある場合においてはその労働組合</a:t>
            </a:r>
          </a:p>
          <a:p>
            <a:r>
              <a:rPr lang="ja-JP" altLang="ja-JP"/>
              <a:t>・　上記の労働組合がない場合は、事業場の労働者の過半数を代表する者</a:t>
            </a:r>
          </a:p>
          <a:p>
            <a:r>
              <a:rPr lang="ja-JP" altLang="ja-JP"/>
              <a:t>を選出しなければなりません。</a:t>
            </a:r>
          </a:p>
          <a:p>
            <a:pPr defTabSz="911470">
              <a:defRPr/>
            </a:pPr>
            <a:r>
              <a:rPr lang="ja-JP" altLang="ja-JP"/>
              <a:t>〇　なお、この時間外労働について、法改正がありますので、後ほどご説明します。</a:t>
            </a:r>
          </a:p>
          <a:p>
            <a:endParaRPr kumimoji="1" lang="ja-JP" altLang="en-US"/>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36</a:t>
            </a:fld>
            <a:endParaRPr kumimoji="1" lang="ja-JP" altLang="en-US"/>
          </a:p>
        </p:txBody>
      </p:sp>
    </p:spTree>
    <p:extLst>
      <p:ext uri="{BB962C8B-B14F-4D97-AF65-F5344CB8AC3E}">
        <p14:creationId xmlns:p14="http://schemas.microsoft.com/office/powerpoint/2010/main" val="2822413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1470">
              <a:defRPr/>
            </a:pPr>
            <a:r>
              <a:rPr lang="ja-JP" altLang="ja-JP"/>
              <a:t>〇　こちらが、先ほど説明した「</a:t>
            </a:r>
            <a:r>
              <a:rPr lang="en-US" altLang="ja-JP"/>
              <a:t>36</a:t>
            </a:r>
            <a:r>
              <a:rPr lang="ja-JP" altLang="ja-JP"/>
              <a:t>協定で定める時間外労働及び休日労働について留意すべき事項に関する指針」の内容をポイントとしてまとめたものです。</a:t>
            </a:r>
            <a:endParaRPr lang="en-US" altLang="ja-JP"/>
          </a:p>
          <a:p>
            <a:pPr defTabSz="911470">
              <a:defRPr/>
            </a:pPr>
            <a:r>
              <a:rPr lang="ja-JP" altLang="en-US"/>
              <a:t>　　時間外労働は、必要最小限にとどめること、使用者に安全配慮義務を行うことなどを定めています。</a:t>
            </a:r>
            <a:endParaRPr lang="ja-JP" altLang="ja-JP"/>
          </a:p>
          <a:p>
            <a:endParaRPr kumimoji="1" lang="ja-JP" altLang="en-US"/>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37</a:t>
            </a:fld>
            <a:endParaRPr kumimoji="1" lang="ja-JP" altLang="en-US"/>
          </a:p>
        </p:txBody>
      </p:sp>
    </p:spTree>
    <p:extLst>
      <p:ext uri="{BB962C8B-B14F-4D97-AF65-F5344CB8AC3E}">
        <p14:creationId xmlns:p14="http://schemas.microsoft.com/office/powerpoint/2010/main" val="475130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12788" y="746125"/>
            <a:ext cx="5372100" cy="3719513"/>
          </a:xfrm>
        </p:spPr>
      </p:sp>
      <p:sp>
        <p:nvSpPr>
          <p:cNvPr id="3" name="ノート プレースホルダ 2"/>
          <p:cNvSpPr>
            <a:spLocks noGrp="1"/>
          </p:cNvSpPr>
          <p:nvPr>
            <p:ph type="body" idx="1"/>
          </p:nvPr>
        </p:nvSpPr>
        <p:spPr/>
        <p:txBody>
          <a:bodyPr>
            <a:normAutofit/>
          </a:bodyPr>
          <a:lstStyle/>
          <a:p>
            <a:r>
              <a:rPr lang="ja-JP" altLang="ja-JP"/>
              <a:t>〇　ご参考までに、変形労働時間制についても紹介します。</a:t>
            </a:r>
          </a:p>
          <a:p>
            <a:r>
              <a:rPr lang="ja-JP" altLang="ja-JP"/>
              <a:t>○　変形労働時間制とは、法定労働時間（１日８時間・週</a:t>
            </a:r>
            <a:r>
              <a:rPr lang="en-US" altLang="ja-JP"/>
              <a:t>40</a:t>
            </a:r>
            <a:r>
              <a:rPr lang="ja-JP" altLang="ja-JP"/>
              <a:t>時間）の例外を認める制度です。</a:t>
            </a:r>
          </a:p>
          <a:p>
            <a:r>
              <a:rPr lang="ja-JP" altLang="ja-JP"/>
              <a:t>１ヶ月以内～１年以内の任意の期間を設定し、その期間内で週平均</a:t>
            </a:r>
            <a:r>
              <a:rPr lang="en-US" altLang="ja-JP"/>
              <a:t>40</a:t>
            </a:r>
            <a:r>
              <a:rPr lang="ja-JP" altLang="ja-JP"/>
              <a:t>時間以内に収めれば、特定の週において１日８時間・週</a:t>
            </a:r>
            <a:r>
              <a:rPr lang="en-US" altLang="ja-JP"/>
              <a:t>40</a:t>
            </a:r>
            <a:r>
              <a:rPr lang="ja-JP" altLang="ja-JP"/>
              <a:t>時間を超えても時間外労働になりません。</a:t>
            </a:r>
          </a:p>
        </p:txBody>
      </p:sp>
      <p:sp>
        <p:nvSpPr>
          <p:cNvPr id="4" name="スライド番号プレースホルダ 3"/>
          <p:cNvSpPr>
            <a:spLocks noGrp="1"/>
          </p:cNvSpPr>
          <p:nvPr>
            <p:ph type="sldNum" sz="quarter" idx="10"/>
          </p:nvPr>
        </p:nvSpPr>
        <p:spPr/>
        <p:txBody>
          <a:bodyPr/>
          <a:lstStyle/>
          <a:p>
            <a:fld id="{E7A014C4-7A66-4056-B056-8641CEBFDE59}" type="slidenum">
              <a:rPr kumimoji="1" lang="ja-JP" altLang="en-US" smtClean="0"/>
              <a:pPr/>
              <a:t>43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〇　</a:t>
            </a:r>
            <a:r>
              <a:rPr lang="ja-JP" altLang="ja-JP"/>
              <a:t>この制度は、業務の忙しいときと比較的暇なときに応じて、労働時間をあらかじめ計画的に配分し、一定の期間を平均して法定労働時間の範囲内に収め、全体で労働時間を短縮することをねらいとするものです。</a:t>
            </a:r>
          </a:p>
          <a:p>
            <a:r>
              <a:rPr lang="ja-JP" altLang="ja-JP"/>
              <a:t>　　変形労働時間制を活用し、繁忙期の所定労働時間を増やす（スライドの図のオレンジ）ことで柔軟な対応が可能となります。</a:t>
            </a:r>
          </a:p>
          <a:p>
            <a:endParaRPr kumimoji="1" lang="ja-JP" altLang="en-US"/>
          </a:p>
        </p:txBody>
      </p:sp>
      <p:sp>
        <p:nvSpPr>
          <p:cNvPr id="4" name="スライド番号プレースホルダー 3"/>
          <p:cNvSpPr>
            <a:spLocks noGrp="1"/>
          </p:cNvSpPr>
          <p:nvPr>
            <p:ph type="sldNum" sz="quarter" idx="10"/>
          </p:nvPr>
        </p:nvSpPr>
        <p:spPr/>
        <p:txBody>
          <a:bodyPr/>
          <a:lstStyle/>
          <a:p>
            <a:fld id="{D5EF0BED-08F7-403D-ABAD-2F338C1674B5}"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2866330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〇　常時</a:t>
            </a:r>
            <a:r>
              <a:rPr lang="en-US" altLang="ja-JP"/>
              <a:t>10</a:t>
            </a:r>
            <a:r>
              <a:rPr lang="ja-JP" altLang="ja-JP"/>
              <a:t>人以上の労働者を使用している事業場では、就業規則を作成しなければなりません。</a:t>
            </a:r>
          </a:p>
          <a:p>
            <a:r>
              <a:rPr lang="ja-JP" altLang="ja-JP"/>
              <a:t>また、作成した就業規則は労働者代表の意見を聴き、その意見書を添付して、管轄する労働基準監督署長に届け出しなければなりません。</a:t>
            </a:r>
          </a:p>
          <a:p>
            <a:r>
              <a:rPr lang="ja-JP" altLang="ja-JP"/>
              <a:t>変更した場合も同様です。</a:t>
            </a:r>
          </a:p>
          <a:p>
            <a:r>
              <a:rPr lang="ja-JP" altLang="ja-JP"/>
              <a:t>　　「常時</a:t>
            </a:r>
            <a:r>
              <a:rPr lang="en-US" altLang="ja-JP"/>
              <a:t>10</a:t>
            </a:r>
            <a:r>
              <a:rPr lang="ja-JP" altLang="ja-JP"/>
              <a:t>人以上の労働者」には、パートタイム労働者やアルバイト等も含まれます。</a:t>
            </a:r>
          </a:p>
          <a:p>
            <a:r>
              <a:rPr lang="ja-JP" altLang="ja-JP"/>
              <a:t>〇　就業規則には、職場の秩序を保ち、労働条件の安定と経営の安定に役立つとともに、無用なトラブルを防ぐメリットがありますので、９人以下の事業場でも作成するよう努めてください。</a:t>
            </a:r>
          </a:p>
          <a:p>
            <a:r>
              <a:rPr lang="ja-JP" altLang="ja-JP"/>
              <a:t>〇　また、厚生労働省ＨＰにて、モデル就業規則を解説付きで掲載しておりますので作成を検討している企業におかれては参考として頂ければと思います。</a:t>
            </a:r>
          </a:p>
          <a:p>
            <a:endParaRPr kumimoji="1" lang="ja-JP" altLang="en-US"/>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45</a:t>
            </a:fld>
            <a:endParaRPr kumimoji="1" lang="ja-JP" altLang="en-US"/>
          </a:p>
        </p:txBody>
      </p:sp>
    </p:spTree>
    <p:extLst>
      <p:ext uri="{BB962C8B-B14F-4D97-AF65-F5344CB8AC3E}">
        <p14:creationId xmlns:p14="http://schemas.microsoft.com/office/powerpoint/2010/main" val="4092368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就業規則を作成する場合は、労働時間や賃金制度など必ず記載しなければならない事項があります。また定めをしたら記載しなければならない事項もあります。</a:t>
            </a:r>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46</a:t>
            </a:fld>
            <a:endParaRPr kumimoji="1" lang="ja-JP" altLang="en-US"/>
          </a:p>
        </p:txBody>
      </p:sp>
    </p:spTree>
    <p:extLst>
      <p:ext uri="{BB962C8B-B14F-4D97-AF65-F5344CB8AC3E}">
        <p14:creationId xmlns:p14="http://schemas.microsoft.com/office/powerpoint/2010/main" val="14225320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〇　就業規則は周知義務があります。</a:t>
            </a:r>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47</a:t>
            </a:fld>
            <a:endParaRPr kumimoji="1" lang="ja-JP" altLang="en-US"/>
          </a:p>
        </p:txBody>
      </p:sp>
    </p:spTree>
    <p:extLst>
      <p:ext uri="{BB962C8B-B14F-4D97-AF65-F5344CB8AC3E}">
        <p14:creationId xmlns:p14="http://schemas.microsoft.com/office/powerpoint/2010/main" val="151696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48</a:t>
            </a:fld>
            <a:endParaRPr kumimoji="1" lang="ja-JP" altLang="en-US"/>
          </a:p>
        </p:txBody>
      </p:sp>
    </p:spTree>
    <p:extLst>
      <p:ext uri="{BB962C8B-B14F-4D97-AF65-F5344CB8AC3E}">
        <p14:creationId xmlns:p14="http://schemas.microsoft.com/office/powerpoint/2010/main" val="35361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〇　産業別に見ると、年間総実労働時間は「</a:t>
            </a:r>
            <a:r>
              <a:rPr lang="ja-JP" altLang="en-US"/>
              <a:t>運輸業･郵便業</a:t>
            </a:r>
            <a:r>
              <a:rPr lang="ja-JP" altLang="ja-JP"/>
              <a:t>」</a:t>
            </a:r>
            <a:r>
              <a:rPr lang="ja-JP" altLang="en-US"/>
              <a:t>が最</a:t>
            </a:r>
            <a:r>
              <a:rPr lang="ja-JP" altLang="ja-JP"/>
              <a:t>長</a:t>
            </a:r>
            <a:r>
              <a:rPr lang="ja-JP" altLang="en-US"/>
              <a:t>と</a:t>
            </a:r>
            <a:r>
              <a:rPr lang="ja-JP" altLang="ja-JP"/>
              <a:t>なっており、所定外労働時間</a:t>
            </a:r>
            <a:r>
              <a:rPr lang="ja-JP" altLang="en-US"/>
              <a:t>も「運輸業･郵便業」が</a:t>
            </a:r>
            <a:r>
              <a:rPr lang="ja-JP" altLang="ja-JP"/>
              <a:t>最長となっています。</a:t>
            </a:r>
          </a:p>
          <a:p>
            <a:r>
              <a:rPr lang="ja-JP" altLang="ja-JP"/>
              <a:t>〇　また、週</a:t>
            </a:r>
            <a:r>
              <a:rPr lang="en-US" altLang="ja-JP"/>
              <a:t>60</a:t>
            </a:r>
            <a:r>
              <a:rPr lang="ja-JP" altLang="ja-JP"/>
              <a:t>時間以上働く方、つまり月の残業時間が</a:t>
            </a:r>
            <a:r>
              <a:rPr lang="en-US" altLang="ja-JP"/>
              <a:t>80</a:t>
            </a:r>
            <a:r>
              <a:rPr lang="ja-JP" altLang="ja-JP"/>
              <a:t>時間を超える方の割合も「運輸</a:t>
            </a:r>
            <a:r>
              <a:rPr lang="ja-JP" altLang="en-US"/>
              <a:t>業</a:t>
            </a:r>
            <a:r>
              <a:rPr lang="ja-JP" altLang="ja-JP"/>
              <a:t>・郵便業」が最も高くなっています。</a:t>
            </a:r>
          </a:p>
          <a:p>
            <a:endParaRPr kumimoji="1" lang="ja-JP" altLang="en-US"/>
          </a:p>
        </p:txBody>
      </p:sp>
      <p:sp>
        <p:nvSpPr>
          <p:cNvPr id="4" name="スライド番号プレースホルダー 3"/>
          <p:cNvSpPr>
            <a:spLocks noGrp="1"/>
          </p:cNvSpPr>
          <p:nvPr>
            <p:ph type="sldNum" sz="quarter" idx="10"/>
          </p:nvPr>
        </p:nvSpPr>
        <p:spPr/>
        <p:txBody>
          <a:bodyPr/>
          <a:lstStyle/>
          <a:p>
            <a:pPr defTabSz="911470">
              <a:defRPr/>
            </a:pPr>
            <a:fld id="{F951339D-FDC0-493E-9E22-7D21C64F6A47}" type="slidenum">
              <a:rPr lang="ja-JP" altLang="en-US">
                <a:solidFill>
                  <a:prstClr val="black"/>
                </a:solidFill>
                <a:latin typeface="Calibri"/>
                <a:ea typeface="ＭＳ Ｐゴシック" panose="020B0600070205080204" pitchFamily="50" charset="-128"/>
              </a:rPr>
              <a:pPr defTabSz="911470">
                <a:defRPr/>
              </a:pPr>
              <a:t>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0622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〇　長時間にわたる過重な労働は、疲労の蓄積をもたらす最も重要な要因と考えられ、さらには脳・心臓疾患との関連性が強いという医学的知見が得られています。</a:t>
            </a:r>
          </a:p>
          <a:p>
            <a:r>
              <a:rPr lang="ja-JP" altLang="ja-JP"/>
              <a:t>〇　脳・心臓疾患に係る労災認定基準においては、週</a:t>
            </a:r>
            <a:r>
              <a:rPr lang="en-US" altLang="ja-JP"/>
              <a:t>40</a:t>
            </a:r>
            <a:r>
              <a:rPr lang="ja-JP" altLang="ja-JP"/>
              <a:t>時間を超える時間外・休日労働が概ね月</a:t>
            </a:r>
            <a:r>
              <a:rPr lang="en-US" altLang="ja-JP"/>
              <a:t>45</a:t>
            </a:r>
            <a:r>
              <a:rPr lang="ja-JP" altLang="ja-JP"/>
              <a:t>時間を超えて長くなるほど、業務と発症の関連性が徐々に強まり、発症前１か月に概ね</a:t>
            </a:r>
            <a:r>
              <a:rPr lang="en-US" altLang="ja-JP"/>
              <a:t>100</a:t>
            </a:r>
            <a:r>
              <a:rPr lang="ja-JP" altLang="ja-JP"/>
              <a:t>時間又は発症前２か月間ないし６か月間にわたって１か月当たり概ね</a:t>
            </a:r>
            <a:r>
              <a:rPr lang="en-US" altLang="ja-JP"/>
              <a:t>80</a:t>
            </a:r>
            <a:r>
              <a:rPr lang="ja-JP" altLang="ja-JP"/>
              <a:t>時間を超える時間外・休日労働が認められる場合は、業務と発症の関連性が強いと評価されております。</a:t>
            </a:r>
          </a:p>
          <a:p>
            <a:endParaRPr kumimoji="1" lang="ja-JP" altLang="en-US"/>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3</a:t>
            </a:fld>
            <a:endParaRPr kumimoji="1" lang="ja-JP" altLang="en-US"/>
          </a:p>
        </p:txBody>
      </p:sp>
    </p:spTree>
    <p:extLst>
      <p:ext uri="{BB962C8B-B14F-4D97-AF65-F5344CB8AC3E}">
        <p14:creationId xmlns:p14="http://schemas.microsoft.com/office/powerpoint/2010/main" val="1581802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51339D-FDC0-493E-9E22-7D21C64F6A47}" type="slidenum">
              <a:rPr kumimoji="1" lang="ja-JP" altLang="en-US" smtClean="0"/>
              <a:t>4</a:t>
            </a:fld>
            <a:endParaRPr kumimoji="1" lang="ja-JP" altLang="en-US"/>
          </a:p>
        </p:txBody>
      </p:sp>
    </p:spTree>
    <p:extLst>
      <p:ext uri="{BB962C8B-B14F-4D97-AF65-F5344CB8AC3E}">
        <p14:creationId xmlns:p14="http://schemas.microsoft.com/office/powerpoint/2010/main" val="136220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〇　また、「労働時間の適正な把握のために使用者が講ずべき措置に関するガイドライン」に基づき、使用者には労働時間を適正に把握する責務があります。</a:t>
            </a:r>
          </a:p>
          <a:p>
            <a:r>
              <a:rPr lang="ja-JP" altLang="ja-JP"/>
              <a:t>〇　使用者は、労働者の労働日ごとの始業・終業時刻を、使用者自らが現認することにより確認することかタイムカード、ＩＣカード、パソコンの使用時間の記録等の客観的な記録を基礎として確認し、適正に記録することとしております。</a:t>
            </a:r>
          </a:p>
          <a:p>
            <a:r>
              <a:rPr lang="ja-JP" altLang="ja-JP"/>
              <a:t>　　また、やむを得ず自己申告制で労働時間を把握する場合であっても、</a:t>
            </a:r>
          </a:p>
          <a:p>
            <a:r>
              <a:rPr lang="ja-JP" altLang="ja-JP"/>
              <a:t>　　①　自己申告を行う労働者や、労働時間を管理する者に対しても自己申告制の適正な運用等ガイドラインに基づく措置等について、十分に説明すること。</a:t>
            </a:r>
          </a:p>
          <a:p>
            <a:r>
              <a:rPr lang="ja-JP" altLang="ja-JP"/>
              <a:t>　　②　自己申告により把握した労働時間と、入退場記録やパソコンの使用時間等から把握した在社時間との間に著しい乖離がある場合は実態調査を実施し、所用の労働時間の補正を行うこと</a:t>
            </a:r>
          </a:p>
          <a:p>
            <a:r>
              <a:rPr lang="ja-JP" altLang="ja-JP"/>
              <a:t>　　③　使用者は労働者が自己申告できる時間数の上限を設ける等適正な自己申告を阻害する措置を設けてはならないこと。さらに</a:t>
            </a:r>
            <a:r>
              <a:rPr lang="en-US" altLang="ja-JP"/>
              <a:t>36</a:t>
            </a:r>
            <a:r>
              <a:rPr lang="ja-JP" altLang="ja-JP"/>
              <a:t>協定の延長することができる時間数を超えて労働しているにもかかわらず、記録上これを守っているようにすることが、労働者等において慣習的に行われていないか確認すること</a:t>
            </a:r>
          </a:p>
          <a:p>
            <a:r>
              <a:rPr lang="ja-JP" altLang="ja-JP"/>
              <a:t>を講ずべきとしております。</a:t>
            </a:r>
          </a:p>
          <a:p>
            <a:r>
              <a:rPr lang="ja-JP" altLang="ja-JP"/>
              <a:t>〇　なお、労働時間とは、使用者の指揮命令下に置かれている時間であり、使用者の明示又は黙示の指示により労働者が業務に従事する時間は労働時間に当たること、例えば、参加することが業務上義務づけられている研修・教育訓練の受講や、使用者の指示により業務に必要な学習等を行っていた時間は労働時間に該当することとなります。</a:t>
            </a:r>
          </a:p>
          <a:p>
            <a:endParaRPr kumimoji="1" lang="ja-JP" altLang="en-US"/>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7</a:t>
            </a:fld>
            <a:endParaRPr kumimoji="1" lang="ja-JP" altLang="en-US"/>
          </a:p>
        </p:txBody>
      </p:sp>
    </p:spTree>
    <p:extLst>
      <p:ext uri="{BB962C8B-B14F-4D97-AF65-F5344CB8AC3E}">
        <p14:creationId xmlns:p14="http://schemas.microsoft.com/office/powerpoint/2010/main" val="3321815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〇</a:t>
            </a:r>
            <a:r>
              <a:rPr lang="ja-JP" altLang="ja-JP"/>
              <a:t>働き方改革関連法の改正内容の説明に入る前に、労働時間などに関するルールを幾つか確認して行きましょう。</a:t>
            </a:r>
          </a:p>
          <a:p>
            <a:r>
              <a:rPr lang="en-US" altLang="ja-JP"/>
              <a:t> </a:t>
            </a:r>
            <a:endParaRPr lang="ja-JP" altLang="ja-JP"/>
          </a:p>
          <a:p>
            <a:r>
              <a:rPr lang="ja-JP" altLang="ja-JP"/>
              <a:t>〇　そもそも「労働基準法」とは、</a:t>
            </a:r>
          </a:p>
          <a:p>
            <a:r>
              <a:rPr lang="ja-JP" altLang="ja-JP"/>
              <a:t>　１　労働条件の最低基準を定めた法律であり、</a:t>
            </a:r>
          </a:p>
          <a:p>
            <a:r>
              <a:rPr lang="ja-JP" altLang="ja-JP"/>
              <a:t>　２　労働基準法で定めた基準に達しない労働条件は無効いと定められており、</a:t>
            </a:r>
          </a:p>
          <a:p>
            <a:r>
              <a:rPr lang="ja-JP" altLang="ja-JP"/>
              <a:t>　３　違反すると刑罰も科される法律です。</a:t>
            </a:r>
          </a:p>
          <a:p>
            <a:r>
              <a:rPr lang="en-US" altLang="ja-JP"/>
              <a:t> </a:t>
            </a:r>
            <a:endParaRPr lang="ja-JP" altLang="ja-JP"/>
          </a:p>
          <a:p>
            <a:r>
              <a:rPr lang="ja-JP" altLang="ja-JP"/>
              <a:t>〇　労働基準法は、労働者であれば正社員と呼ばれている人たちはもちろん、アルバイトやパートタイマーなどと呼ばれている人たちにも同じように適用されます。</a:t>
            </a:r>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9</a:t>
            </a:fld>
            <a:endParaRPr kumimoji="1" lang="ja-JP" altLang="en-US"/>
          </a:p>
        </p:txBody>
      </p:sp>
    </p:spTree>
    <p:extLst>
      <p:ext uri="{BB962C8B-B14F-4D97-AF65-F5344CB8AC3E}">
        <p14:creationId xmlns:p14="http://schemas.microsoft.com/office/powerpoint/2010/main" val="3030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951339D-FDC0-493E-9E22-7D21C64F6A47}" type="slidenum">
              <a:rPr kumimoji="1" lang="ja-JP" altLang="en-US" smtClean="0"/>
              <a:t>20</a:t>
            </a:fld>
            <a:endParaRPr kumimoji="1" lang="ja-JP" altLang="en-US"/>
          </a:p>
        </p:txBody>
      </p:sp>
    </p:spTree>
    <p:extLst>
      <p:ext uri="{BB962C8B-B14F-4D97-AF65-F5344CB8AC3E}">
        <p14:creationId xmlns:p14="http://schemas.microsoft.com/office/powerpoint/2010/main" val="134669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a:t>　それでは、労働時間法制に関する制度の見直しに関するポイントを順に説明します。</a:t>
            </a:r>
          </a:p>
          <a:p>
            <a:r>
              <a:rPr lang="ja-JP" altLang="ja-JP"/>
              <a:t>○　まずは、１点目として、時間外労働の上限規制の導入についてです。</a:t>
            </a:r>
          </a:p>
          <a:p>
            <a:r>
              <a:rPr lang="ja-JP" altLang="ja-JP"/>
              <a:t>現行の労働時間制度では、先ほど説明したとおり、労働基準法において週</a:t>
            </a:r>
            <a:r>
              <a:rPr lang="en-US" altLang="ja-JP"/>
              <a:t>40</a:t>
            </a:r>
            <a:r>
              <a:rPr lang="ja-JP" altLang="ja-JP"/>
              <a:t>時間、１日８時間以内の労働時間を原則としつつ、労使協定を締結した場合、その定めるところにより労働時間を延長することができることとされていますが、この延長時間の限度時間に罰則等による強制力がない上、臨時的な特別の事情がある場合として、労使が合意して特別条項を設けることで、上限無く時間外労働が可能となっていることが問題視されております。</a:t>
            </a:r>
          </a:p>
          <a:p>
            <a:r>
              <a:rPr lang="ja-JP" altLang="ja-JP"/>
              <a:t>○　こうしたことから、法律改正により、罰則による強制力を持たせた時間外労働の限度時間（月</a:t>
            </a:r>
            <a:r>
              <a:rPr lang="en-US" altLang="ja-JP"/>
              <a:t>45</a:t>
            </a:r>
            <a:r>
              <a:rPr lang="ja-JP" altLang="ja-JP"/>
              <a:t>時間、年</a:t>
            </a:r>
            <a:r>
              <a:rPr lang="en-US" altLang="ja-JP"/>
              <a:t>360</a:t>
            </a:r>
            <a:r>
              <a:rPr lang="ja-JP" altLang="ja-JP"/>
              <a:t>時間）を定め、さらに労使協定を締結した場合においても上回ることのできない時間外労働の上限時間（年</a:t>
            </a:r>
            <a:r>
              <a:rPr lang="en-US" altLang="ja-JP"/>
              <a:t>720</a:t>
            </a:r>
            <a:r>
              <a:rPr lang="ja-JP" altLang="ja-JP"/>
              <a:t>時間等）を定めること、即ち、上限についてのルールが変わります。</a:t>
            </a:r>
          </a:p>
          <a:p>
            <a:r>
              <a:rPr lang="ja-JP" altLang="ja-JP"/>
              <a:t>〇　図の左側が現在のルールを表したものですが、「大臣告示による上限」と記載しています。</a:t>
            </a:r>
          </a:p>
          <a:p>
            <a:r>
              <a:rPr lang="ja-JP" altLang="ja-JP"/>
              <a:t>これは、「時間外労働の限度に関する基準」という大臣告示において、時間外労働は月</a:t>
            </a:r>
            <a:r>
              <a:rPr lang="en-US" altLang="ja-JP"/>
              <a:t>45</a:t>
            </a:r>
            <a:r>
              <a:rPr lang="ja-JP" altLang="ja-JP"/>
              <a:t>時間、年</a:t>
            </a:r>
            <a:r>
              <a:rPr lang="en-US" altLang="ja-JP"/>
              <a:t>360</a:t>
            </a:r>
            <a:r>
              <a:rPr lang="ja-JP" altLang="ja-JP"/>
              <a:t>時間までにするよう定められており、</a:t>
            </a:r>
            <a:r>
              <a:rPr lang="en-US" altLang="ja-JP"/>
              <a:t>36</a:t>
            </a:r>
            <a:r>
              <a:rPr lang="ja-JP" altLang="ja-JP"/>
              <a:t>協定の内容もこれに適合したものとすることとされていることを表します。</a:t>
            </a:r>
          </a:p>
          <a:p>
            <a:r>
              <a:rPr lang="ja-JP" altLang="ja-JP"/>
              <a:t>〇　ただ、これはあくまで大臣告示であって、法律ではありません。</a:t>
            </a:r>
          </a:p>
          <a:p>
            <a:r>
              <a:rPr lang="ja-JP" altLang="ja-JP"/>
              <a:t>さらに、「臨時的に限度時間を超えて時間外労働を行わなければならない特別の事情」がある場合には、</a:t>
            </a:r>
            <a:r>
              <a:rPr lang="en-US" altLang="ja-JP"/>
              <a:t>36</a:t>
            </a:r>
            <a:r>
              <a:rPr lang="ja-JP" altLang="ja-JP"/>
              <a:t>協定で「特別条項」を締結しておけば、その範囲内で延長することのできる原則的な時間を超えて労働させることができ、さらに、この延長時間には上限が設けられてはおりません。</a:t>
            </a:r>
          </a:p>
          <a:p>
            <a:r>
              <a:rPr lang="ja-JP" altLang="ja-JP"/>
              <a:t>〇　一方、図の右側が改正後のルールを表したものですが、法定労働時間の上の段の、時間外労働をさせることができる範囲が「月</a:t>
            </a:r>
            <a:r>
              <a:rPr lang="en-US" altLang="ja-JP"/>
              <a:t>45</a:t>
            </a:r>
            <a:r>
              <a:rPr lang="ja-JP" altLang="ja-JP"/>
              <a:t>時間」、「年</a:t>
            </a:r>
            <a:r>
              <a:rPr lang="en-US" altLang="ja-JP"/>
              <a:t>360</a:t>
            </a:r>
            <a:r>
              <a:rPr lang="ja-JP" altLang="ja-JP"/>
              <a:t>時間」となり、これらが法律で定められるものとなります。</a:t>
            </a:r>
          </a:p>
          <a:p>
            <a:r>
              <a:rPr lang="ja-JP" altLang="ja-JP"/>
              <a:t>つまり、</a:t>
            </a:r>
            <a:r>
              <a:rPr lang="en-US" altLang="ja-JP" u="sng"/>
              <a:t>36</a:t>
            </a:r>
            <a:r>
              <a:rPr lang="ja-JP" altLang="ja-JP" u="sng"/>
              <a:t>協定で延長することのできる原則的な時間の範囲を定める場合であっても、この範囲内に、上限に収めなければならないということが法律で明確化された</a:t>
            </a:r>
            <a:r>
              <a:rPr lang="ja-JP" altLang="ja-JP"/>
              <a:t>こととなります。【上限の原則】</a:t>
            </a:r>
          </a:p>
          <a:p>
            <a:r>
              <a:rPr lang="ja-JP" altLang="ja-JP"/>
              <a:t>〇　また、臨時的・特別の事情があって労使が合意する場合には、この「月</a:t>
            </a:r>
            <a:r>
              <a:rPr lang="en-US" altLang="ja-JP"/>
              <a:t>45</a:t>
            </a:r>
            <a:r>
              <a:rPr lang="ja-JP" altLang="ja-JP"/>
              <a:t>時間、年</a:t>
            </a:r>
            <a:r>
              <a:rPr lang="en-US" altLang="ja-JP"/>
              <a:t>360</a:t>
            </a:r>
            <a:r>
              <a:rPr lang="ja-JP" altLang="ja-JP"/>
              <a:t>時間を超えて時間外労働をさせることはできます【上限の例外】。しかし、</a:t>
            </a:r>
            <a:r>
              <a:rPr lang="ja-JP" altLang="ja-JP" u="sng"/>
              <a:t>その場合であっても、「年</a:t>
            </a:r>
            <a:r>
              <a:rPr lang="en-US" altLang="ja-JP" u="sng"/>
              <a:t>720</a:t>
            </a:r>
            <a:r>
              <a:rPr lang="ja-JP" altLang="ja-JP" u="sng"/>
              <a:t>時間以内」、「複数月（２～６ヶ月）平均</a:t>
            </a:r>
            <a:r>
              <a:rPr lang="en-US" altLang="ja-JP" u="sng"/>
              <a:t>80</a:t>
            </a:r>
            <a:r>
              <a:rPr lang="ja-JP" altLang="ja-JP" u="sng"/>
              <a:t>時間以内」、「月</a:t>
            </a:r>
            <a:r>
              <a:rPr lang="en-US" altLang="ja-JP" u="sng"/>
              <a:t>100</a:t>
            </a:r>
            <a:r>
              <a:rPr lang="ja-JP" altLang="ja-JP" u="sng"/>
              <a:t>時間未満」に収めなければなりません。</a:t>
            </a:r>
            <a:endParaRPr lang="ja-JP" altLang="ja-JP"/>
          </a:p>
          <a:p>
            <a:r>
              <a:rPr lang="ja-JP" altLang="ja-JP"/>
              <a:t>この、「複数月平均</a:t>
            </a:r>
            <a:r>
              <a:rPr lang="en-US" altLang="ja-JP"/>
              <a:t>80</a:t>
            </a:r>
            <a:r>
              <a:rPr lang="ja-JP" altLang="ja-JP"/>
              <a:t>時間以内」、「月</a:t>
            </a:r>
            <a:r>
              <a:rPr lang="en-US" altLang="ja-JP"/>
              <a:t>100</a:t>
            </a:r>
            <a:r>
              <a:rPr lang="ja-JP" altLang="ja-JP"/>
              <a:t>時間未満」の中には、休日労働も含まれます。</a:t>
            </a:r>
          </a:p>
          <a:p>
            <a:r>
              <a:rPr lang="ja-JP" altLang="ja-JP"/>
              <a:t>〇　現在のルールでは、</a:t>
            </a:r>
            <a:r>
              <a:rPr lang="en-US" altLang="ja-JP"/>
              <a:t>36</a:t>
            </a:r>
            <a:r>
              <a:rPr lang="ja-JP" altLang="ja-JP"/>
              <a:t>協定の特別条項で定めれば、例えば年</a:t>
            </a:r>
            <a:r>
              <a:rPr lang="en-US" altLang="ja-JP"/>
              <a:t>900</a:t>
            </a:r>
            <a:r>
              <a:rPr lang="ja-JP" altLang="ja-JP"/>
              <a:t>時間の時間外労働をさせることも可能であったが、改正法の施行後はこの上限規制の範囲内としなければならない。</a:t>
            </a:r>
          </a:p>
          <a:p>
            <a:r>
              <a:rPr lang="ja-JP" altLang="ja-JP"/>
              <a:t>〇　この上限規制は、</a:t>
            </a:r>
            <a:r>
              <a:rPr lang="en-US" altLang="ja-JP"/>
              <a:t>2019</a:t>
            </a:r>
            <a:r>
              <a:rPr lang="ja-JP" altLang="ja-JP"/>
              <a:t>年４月１日より施行されており、中小企業にはその一年後の</a:t>
            </a:r>
            <a:r>
              <a:rPr lang="en-US" altLang="ja-JP"/>
              <a:t>2020</a:t>
            </a:r>
            <a:r>
              <a:rPr lang="ja-JP" altLang="ja-JP"/>
              <a:t>年４月１日より適用され</a:t>
            </a:r>
            <a:r>
              <a:rPr lang="ja-JP" altLang="en-US"/>
              <a:t>てい</a:t>
            </a:r>
            <a:r>
              <a:rPr lang="ja-JP" altLang="ja-JP"/>
              <a:t>ます。</a:t>
            </a:r>
          </a:p>
          <a:p>
            <a:endParaRPr kumimoji="1" lang="ja-JP" altLang="en-US"/>
          </a:p>
        </p:txBody>
      </p:sp>
      <p:sp>
        <p:nvSpPr>
          <p:cNvPr id="4" name="スライド番号プレースホルダー 3"/>
          <p:cNvSpPr>
            <a:spLocks noGrp="1"/>
          </p:cNvSpPr>
          <p:nvPr>
            <p:ph type="sldNum" sz="quarter" idx="10"/>
          </p:nvPr>
        </p:nvSpPr>
        <p:spPr/>
        <p:txBody>
          <a:bodyPr/>
          <a:lstStyle/>
          <a:p>
            <a:pPr defTabSz="911470">
              <a:defRPr/>
            </a:pPr>
            <a:fld id="{F951339D-FDC0-493E-9E22-7D21C64F6A47}" type="slidenum">
              <a:rPr lang="ja-JP" altLang="en-US">
                <a:solidFill>
                  <a:prstClr val="black"/>
                </a:solidFill>
                <a:latin typeface="Calibri"/>
                <a:ea typeface="ＭＳ Ｐゴシック" panose="020B0600070205080204" pitchFamily="50" charset="-128"/>
              </a:rPr>
              <a:pPr defTabSz="911470">
                <a:defRPr/>
              </a:pPr>
              <a:t>21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8202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261" y="2131277"/>
            <a:ext cx="8420101"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63" y="3886200"/>
            <a:ext cx="6934201" cy="1752600"/>
          </a:xfrm>
        </p:spPr>
        <p:txBody>
          <a:bodyPr/>
          <a:lstStyle>
            <a:lvl1pPr marL="0" indent="0" algn="ctr">
              <a:buNone/>
              <a:defRPr>
                <a:solidFill>
                  <a:schemeClr val="tx1">
                    <a:tint val="75000"/>
                  </a:schemeClr>
                </a:solidFill>
              </a:defRPr>
            </a:lvl1pPr>
            <a:lvl2pPr marL="456237" indent="0" algn="ctr">
              <a:buNone/>
              <a:defRPr>
                <a:solidFill>
                  <a:schemeClr val="tx1">
                    <a:tint val="75000"/>
                  </a:schemeClr>
                </a:solidFill>
              </a:defRPr>
            </a:lvl2pPr>
            <a:lvl3pPr marL="912476" indent="0" algn="ctr">
              <a:buNone/>
              <a:defRPr>
                <a:solidFill>
                  <a:schemeClr val="tx1">
                    <a:tint val="75000"/>
                  </a:schemeClr>
                </a:solidFill>
              </a:defRPr>
            </a:lvl3pPr>
            <a:lvl4pPr marL="1368717" indent="0" algn="ctr">
              <a:buNone/>
              <a:defRPr>
                <a:solidFill>
                  <a:schemeClr val="tx1">
                    <a:tint val="75000"/>
                  </a:schemeClr>
                </a:solidFill>
              </a:defRPr>
            </a:lvl4pPr>
            <a:lvl5pPr marL="1824954" indent="0" algn="ctr">
              <a:buNone/>
              <a:defRPr>
                <a:solidFill>
                  <a:schemeClr val="tx1">
                    <a:tint val="75000"/>
                  </a:schemeClr>
                </a:solidFill>
              </a:defRPr>
            </a:lvl5pPr>
            <a:lvl6pPr marL="2281194" indent="0" algn="ctr">
              <a:buNone/>
              <a:defRPr>
                <a:solidFill>
                  <a:schemeClr val="tx1">
                    <a:tint val="75000"/>
                  </a:schemeClr>
                </a:solidFill>
              </a:defRPr>
            </a:lvl6pPr>
            <a:lvl7pPr marL="2737434" indent="0" algn="ctr">
              <a:buNone/>
              <a:defRPr>
                <a:solidFill>
                  <a:schemeClr val="tx1">
                    <a:tint val="75000"/>
                  </a:schemeClr>
                </a:solidFill>
              </a:defRPr>
            </a:lvl7pPr>
            <a:lvl8pPr marL="3193672" indent="0" algn="ctr">
              <a:buNone/>
              <a:defRPr>
                <a:solidFill>
                  <a:schemeClr val="tx1">
                    <a:tint val="75000"/>
                  </a:schemeClr>
                </a:solidFill>
              </a:defRPr>
            </a:lvl8pPr>
            <a:lvl9pPr marL="3649912"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7594609" y="6493718"/>
            <a:ext cx="2311400" cy="365125"/>
          </a:xfrm>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525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349697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6" y="6536162"/>
            <a:ext cx="630513" cy="278421"/>
          </a:xfrm>
          <a:prstGeom prst="rect">
            <a:avLst/>
          </a:prstGeom>
        </p:spPr>
        <p:txBody>
          <a:bodyPr vert="horz" lIns="0" tIns="0" rIns="0" bIns="0" rtlCol="0" anchor="t"/>
          <a:lstStyle>
            <a:lvl1pPr algn="r">
              <a:defRPr sz="106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3156107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065"/>
            </a:lvl1pPr>
            <a:lvl2pPr>
              <a:defRPr sz="1065"/>
            </a:lvl2pPr>
            <a:lvl3pPr>
              <a:defRPr sz="1065"/>
            </a:lvl3pPr>
            <a:lvl4pPr>
              <a:defRPr sz="1065"/>
            </a:lvl4pPr>
            <a:lvl5pPr>
              <a:defRPr sz="1065"/>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5" y="6536162"/>
            <a:ext cx="630513" cy="278421"/>
          </a:xfrm>
          <a:prstGeom prst="rect">
            <a:avLst/>
          </a:prstGeom>
        </p:spPr>
        <p:txBody>
          <a:bodyPr vert="horz" lIns="0" tIns="0" rIns="0" bIns="0" rtlCol="0" anchor="t"/>
          <a:lstStyle>
            <a:lvl1pPr algn="r">
              <a:defRPr sz="106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 y="4"/>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4"/>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8"/>
            <a:ext cx="2228850" cy="365125"/>
          </a:xfrm>
        </p:spPr>
        <p:txBody>
          <a:bodyPr/>
          <a:lstStyle/>
          <a:p>
            <a:fld id="{EAE89EB1-7F9C-4D5A-9696-E7AB709C71D4}" type="datetime1">
              <a:rPr lang="ja-JP" altLang="en-US" smtClean="0"/>
              <a:t>2025/10/31</a:t>
            </a:fld>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 y="828000"/>
            <a:ext cx="9907200" cy="50843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54" kern="900" spc="61" smtClean="0">
                <a:solidFill>
                  <a:schemeClr val="tx1"/>
                </a:solidFill>
              </a:defRPr>
            </a:lvl1pPr>
            <a:lvl2pPr>
              <a:defRPr lang="ja-JP" altLang="en-US" sz="1598" smtClean="0">
                <a:solidFill>
                  <a:schemeClr val="tx1"/>
                </a:solidFill>
                <a:latin typeface="+mn-lt"/>
                <a:ea typeface="+mn-ea"/>
              </a:defRPr>
            </a:lvl2pPr>
            <a:lvl3pPr>
              <a:defRPr lang="ja-JP" altLang="en-US" sz="1598" smtClean="0">
                <a:solidFill>
                  <a:schemeClr val="tx1"/>
                </a:solidFill>
                <a:latin typeface="+mn-lt"/>
                <a:ea typeface="+mn-ea"/>
              </a:defRPr>
            </a:lvl3pPr>
            <a:lvl4pPr>
              <a:defRPr lang="ja-JP" altLang="en-US" sz="1598" smtClean="0">
                <a:solidFill>
                  <a:schemeClr val="tx1"/>
                </a:solidFill>
                <a:latin typeface="+mn-lt"/>
                <a:ea typeface="+mn-ea"/>
              </a:defRPr>
            </a:lvl4pPr>
            <a:lvl5pPr>
              <a:defRPr lang="ja-JP" altLang="en-US" sz="1598">
                <a:solidFill>
                  <a:schemeClr val="tx1"/>
                </a:solidFill>
                <a:latin typeface="+mn-lt"/>
                <a:ea typeface="+mn-ea"/>
              </a:defRPr>
            </a:lvl5pPr>
          </a:lstStyle>
          <a:p>
            <a:pPr marL="0" lvl="0" defTabSz="405962">
              <a:spcAft>
                <a:spcPts val="888"/>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7733087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29466" y="6579583"/>
            <a:ext cx="630513" cy="278421"/>
          </a:xfrm>
          <a:prstGeom prst="rect">
            <a:avLst/>
          </a:prstGeom>
        </p:spPr>
        <p:txBody>
          <a:bodyPr vert="horz" lIns="0" tIns="0" rIns="0" bIns="0" rtlCol="0" anchor="t"/>
          <a:lstStyle>
            <a:lvl1pPr algn="r">
              <a:defRPr sz="106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altLang="ja-JP"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 y="4"/>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4"/>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8"/>
            <a:ext cx="2228850" cy="365125"/>
          </a:xfrm>
        </p:spPr>
        <p:txBody>
          <a:bodyPr/>
          <a:lstStyle/>
          <a:p>
            <a:fld id="{4515FE39-8BE8-49D7-A88A-B53A9FDDFC7F}" type="datetime1">
              <a:rPr lang="ja-JP" altLang="en-US" smtClean="0"/>
              <a:t>2025/10/31</a:t>
            </a:fld>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 y="828000"/>
            <a:ext cx="9907200" cy="50843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54" kern="900" spc="61" smtClean="0">
                <a:solidFill>
                  <a:schemeClr val="tx1"/>
                </a:solidFill>
              </a:defRPr>
            </a:lvl1pPr>
            <a:lvl2pPr>
              <a:defRPr lang="ja-JP" altLang="en-US" sz="1598" smtClean="0">
                <a:solidFill>
                  <a:schemeClr val="tx1"/>
                </a:solidFill>
                <a:latin typeface="+mn-lt"/>
                <a:ea typeface="+mn-ea"/>
              </a:defRPr>
            </a:lvl2pPr>
            <a:lvl3pPr>
              <a:defRPr lang="ja-JP" altLang="en-US" sz="1598" smtClean="0">
                <a:solidFill>
                  <a:schemeClr val="tx1"/>
                </a:solidFill>
                <a:latin typeface="+mn-lt"/>
                <a:ea typeface="+mn-ea"/>
              </a:defRPr>
            </a:lvl3pPr>
            <a:lvl4pPr>
              <a:defRPr lang="ja-JP" altLang="en-US" sz="1598" smtClean="0">
                <a:solidFill>
                  <a:schemeClr val="tx1"/>
                </a:solidFill>
                <a:latin typeface="+mn-lt"/>
                <a:ea typeface="+mn-ea"/>
              </a:defRPr>
            </a:lvl4pPr>
            <a:lvl5pPr>
              <a:defRPr lang="ja-JP" altLang="en-US" sz="1598">
                <a:solidFill>
                  <a:schemeClr val="tx1"/>
                </a:solidFill>
                <a:latin typeface="+mn-lt"/>
                <a:ea typeface="+mn-ea"/>
              </a:defRPr>
            </a:lvl5pPr>
          </a:lstStyle>
          <a:p>
            <a:pPr marL="0" lvl="0" defTabSz="405962">
              <a:spcAft>
                <a:spcPts val="888"/>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7198070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6" y="6536162"/>
            <a:ext cx="630513" cy="278421"/>
          </a:xfrm>
          <a:prstGeom prst="rect">
            <a:avLst/>
          </a:prstGeom>
        </p:spPr>
        <p:txBody>
          <a:bodyPr vert="horz" lIns="0" tIns="0" rIns="0" bIns="0" rtlCol="0" anchor="t"/>
          <a:lstStyle>
            <a:lvl1pPr algn="r">
              <a:defRPr sz="106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1467628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19655" tIns="156494" rIns="289985" bIns="156494" rtlCol="0" anchor="ctr"/>
          <a:lstStyle/>
          <a:p>
            <a:pPr>
              <a:lnSpc>
                <a:spcPct val="130000"/>
              </a:lnSpc>
              <a:spcAft>
                <a:spcPts val="967"/>
              </a:spcAft>
            </a:pPr>
            <a:endParaRPr kumimoji="1" lang="ja-JP" altLang="en-US" sz="1065" kern="900" spc="61">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2" y="5922387"/>
            <a:ext cx="3913874" cy="284565"/>
          </a:xfrm>
        </p:spPr>
        <p:txBody>
          <a:bodyPr wrap="square" lIns="0" tIns="0" rIns="0" bIns="0" anchor="b">
            <a:spAutoFit/>
          </a:bodyPr>
          <a:lstStyle>
            <a:lvl1pPr marL="0" indent="0">
              <a:spcAft>
                <a:spcPts val="355"/>
              </a:spcAft>
              <a:buNone/>
              <a:defRPr lang="ja-JP" altLang="en-US" sz="1509" spc="133" smtClean="0">
                <a:solidFill>
                  <a:schemeClr val="bg1"/>
                </a:solidFill>
              </a:defRPr>
            </a:lvl1pPr>
            <a:lvl2pPr marL="202980" indent="0">
              <a:spcAft>
                <a:spcPts val="355"/>
              </a:spcAft>
              <a:buNone/>
              <a:defRPr lang="ja-JP" altLang="en-US" sz="1598" smtClean="0">
                <a:latin typeface="+mn-lt"/>
                <a:ea typeface="+mn-ea"/>
              </a:defRPr>
            </a:lvl2pPr>
            <a:lvl3pPr marL="608942" indent="0">
              <a:spcAft>
                <a:spcPts val="355"/>
              </a:spcAft>
              <a:buNone/>
              <a:defRPr lang="ja-JP" altLang="en-US" sz="1598" smtClean="0">
                <a:latin typeface="+mn-lt"/>
                <a:ea typeface="+mn-ea"/>
              </a:defRPr>
            </a:lvl3pPr>
            <a:lvl4pPr marL="1014904" indent="0">
              <a:spcAft>
                <a:spcPts val="355"/>
              </a:spcAft>
              <a:buNone/>
              <a:defRPr lang="ja-JP" altLang="en-US" sz="1598" smtClean="0">
                <a:latin typeface="+mn-lt"/>
                <a:ea typeface="+mn-ea"/>
              </a:defRPr>
            </a:lvl4pPr>
            <a:lvl5pPr marL="1420865" indent="0">
              <a:spcAft>
                <a:spcPts val="355"/>
              </a:spcAft>
              <a:buNone/>
              <a:defRPr lang="ja-JP" altLang="en-US" sz="1598">
                <a:latin typeface="+mn-lt"/>
                <a:ea typeface="+mn-ea"/>
              </a:defRPr>
            </a:lvl5pPr>
          </a:lstStyle>
          <a:p>
            <a:pPr marL="0" lvl="0" defTabSz="405962"/>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6" y="2839000"/>
            <a:ext cx="2291003" cy="318273"/>
          </a:xfrm>
          <a:prstGeom prst="rect">
            <a:avLst/>
          </a:prstGeom>
          <a:noFill/>
          <a:ln>
            <a:noFill/>
          </a:ln>
        </p:spPr>
        <p:txBody>
          <a:bodyPr wrap="none" lIns="93896" tIns="0" rIns="93896"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43">
                <a:solidFill>
                  <a:schemeClr val="bg1"/>
                </a:solidFill>
                <a:latin typeface="Meiryo" panose="020B0604030504040204" pitchFamily="34" charset="-128"/>
                <a:ea typeface="Meiryo" panose="020B0604030504040204" pitchFamily="34" charset="-128"/>
              </a:rPr>
              <a:t>2021</a:t>
            </a:r>
            <a:r>
              <a:rPr lang="ja-JP" altLang="en-US" sz="1243">
                <a:solidFill>
                  <a:schemeClr val="bg1"/>
                </a:solidFill>
                <a:latin typeface="Meiryo" panose="020B0604030504040204" pitchFamily="34" charset="-128"/>
                <a:ea typeface="Meiryo" panose="020B0604030504040204" pitchFamily="34" charset="-128"/>
              </a:rPr>
              <a:t>年</a:t>
            </a:r>
            <a:r>
              <a:rPr lang="en-US" altLang="ja-JP" sz="1243">
                <a:solidFill>
                  <a:schemeClr val="bg1"/>
                </a:solidFill>
                <a:latin typeface="Meiryo" panose="020B0604030504040204" pitchFamily="34" charset="-128"/>
                <a:ea typeface="Meiryo" panose="020B0604030504040204" pitchFamily="34" charset="-128"/>
              </a:rPr>
              <a:t>4</a:t>
            </a:r>
            <a:r>
              <a:rPr lang="ja-JP" altLang="en-US" sz="1243">
                <a:solidFill>
                  <a:schemeClr val="bg1"/>
                </a:solidFill>
                <a:latin typeface="Meiryo" panose="020B0604030504040204" pitchFamily="34" charset="-128"/>
                <a:ea typeface="Meiryo" panose="020B0604030504040204" pitchFamily="34" charset="-128"/>
              </a:rPr>
              <a:t>月</a:t>
            </a:r>
            <a:r>
              <a:rPr lang="en-US" altLang="ja-JP" sz="1243">
                <a:solidFill>
                  <a:schemeClr val="bg1"/>
                </a:solidFill>
                <a:latin typeface="Meiryo" panose="020B0604030504040204" pitchFamily="34" charset="-128"/>
                <a:ea typeface="Meiryo" panose="020B0604030504040204" pitchFamily="34" charset="-128"/>
              </a:rPr>
              <a:t>1</a:t>
            </a:r>
            <a:r>
              <a:rPr lang="ja-JP" altLang="en-US" sz="1243">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20" y="4878180"/>
            <a:ext cx="2228850" cy="365125"/>
          </a:xfrm>
        </p:spPr>
        <p:txBody>
          <a:bodyPr/>
          <a:lstStyle>
            <a:lvl1pPr algn="l">
              <a:defRPr/>
            </a:lvl1pPr>
          </a:lstStyle>
          <a:p>
            <a:fld id="{9B124FD2-42AE-484B-AB6C-B8F7479662E7}" type="datetime1">
              <a:rPr lang="ja-JP" altLang="en-US" smtClean="0"/>
              <a:t>2025/10/31</a:t>
            </a:fld>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5" y="6469300"/>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4"/>
            <a:ext cx="9897011" cy="1904457"/>
          </a:xfrm>
        </p:spPr>
        <p:txBody>
          <a:bodyPr lIns="288000" tIns="180000" rIns="360000" bIns="72000" anchor="b"/>
          <a:lstStyle>
            <a:lvl1pPr>
              <a:defRPr sz="2131">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4" cy="376898"/>
          </a:xfrm>
        </p:spPr>
        <p:txBody>
          <a:bodyPr wrap="square" lIns="288000">
            <a:spAutoFit/>
          </a:bodyPr>
          <a:lstStyle>
            <a:lvl1pPr marL="0" indent="0">
              <a:buNone/>
              <a:defRPr lang="ja-JP" altLang="en-US" sz="1509" spc="133" smtClean="0">
                <a:solidFill>
                  <a:schemeClr val="bg1"/>
                </a:solidFill>
              </a:defRPr>
            </a:lvl1pPr>
            <a:lvl2pPr marL="202980" indent="0">
              <a:buNone/>
              <a:defRPr lang="ja-JP" altLang="en-US" sz="1509" smtClean="0">
                <a:solidFill>
                  <a:schemeClr val="bg1"/>
                </a:solidFill>
                <a:latin typeface="+mn-lt"/>
                <a:ea typeface="+mn-ea"/>
              </a:defRPr>
            </a:lvl2pPr>
            <a:lvl3pPr marL="608942" indent="0">
              <a:buNone/>
              <a:defRPr lang="ja-JP" altLang="en-US" sz="1509" smtClean="0">
                <a:solidFill>
                  <a:schemeClr val="bg1"/>
                </a:solidFill>
                <a:latin typeface="+mn-lt"/>
                <a:ea typeface="+mn-ea"/>
              </a:defRPr>
            </a:lvl3pPr>
            <a:lvl4pPr marL="1014904" indent="0">
              <a:buNone/>
              <a:defRPr lang="ja-JP" altLang="en-US" sz="1509" smtClean="0">
                <a:solidFill>
                  <a:schemeClr val="bg1"/>
                </a:solidFill>
                <a:latin typeface="+mn-lt"/>
                <a:ea typeface="+mn-ea"/>
              </a:defRPr>
            </a:lvl4pPr>
            <a:lvl5pPr marL="1420865" indent="0">
              <a:buNone/>
              <a:defRPr lang="ja-JP" altLang="en-US" sz="1509">
                <a:solidFill>
                  <a:schemeClr val="bg1"/>
                </a:solidFill>
                <a:latin typeface="+mn-lt"/>
                <a:ea typeface="+mn-ea"/>
              </a:defRPr>
            </a:lvl5pPr>
          </a:lstStyle>
          <a:p>
            <a:pPr marL="0" lvl="0" defTabSz="405962"/>
            <a:r>
              <a:rPr kumimoji="1" lang="ja-JP" altLang="en-US"/>
              <a:t>マスター テキストの書式設定</a:t>
            </a:r>
          </a:p>
        </p:txBody>
      </p:sp>
      <p:grpSp>
        <p:nvGrpSpPr>
          <p:cNvPr id="99" name="グループ化 98"/>
          <p:cNvGrpSpPr/>
          <p:nvPr userDrawn="1"/>
        </p:nvGrpSpPr>
        <p:grpSpPr>
          <a:xfrm>
            <a:off x="5638801" y="6379737"/>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grpSp>
      <p:pic>
        <p:nvPicPr>
          <p:cNvPr id="2" name="図 1"/>
          <p:cNvPicPr>
            <a:picLocks noChangeAspect="1"/>
          </p:cNvPicPr>
          <p:nvPr userDrawn="1"/>
        </p:nvPicPr>
        <p:blipFill>
          <a:blip r:embed="rId2"/>
          <a:stretch>
            <a:fillRect/>
          </a:stretch>
        </p:blipFill>
        <p:spPr>
          <a:xfrm>
            <a:off x="5477175" y="317905"/>
            <a:ext cx="4017612" cy="585267"/>
          </a:xfrm>
          <a:prstGeom prst="rect">
            <a:avLst/>
          </a:prstGeom>
        </p:spPr>
      </p:pic>
    </p:spTree>
    <p:extLst>
      <p:ext uri="{BB962C8B-B14F-4D97-AF65-F5344CB8AC3E}">
        <p14:creationId xmlns:p14="http://schemas.microsoft.com/office/powerpoint/2010/main" val="34620536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1"/>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31"/>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55724" tIns="156494" rIns="289985" bIns="156494" rtlCol="0" anchor="ctr"/>
          <a:lstStyle/>
          <a:p>
            <a:pPr>
              <a:lnSpc>
                <a:spcPct val="130000"/>
              </a:lnSpc>
              <a:spcAft>
                <a:spcPts val="967"/>
              </a:spcAft>
            </a:pPr>
            <a:endParaRPr kumimoji="1" lang="ja-JP" altLang="en-US" sz="1065" kern="900" spc="61">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61"/>
            <a:ext cx="7534810" cy="360227"/>
          </a:xfrm>
        </p:spPr>
        <p:txBody>
          <a:bodyPr wrap="square" lIns="288000">
            <a:spAutoFit/>
          </a:bodyPr>
          <a:lstStyle>
            <a:lvl1pPr marL="0" indent="0">
              <a:spcAft>
                <a:spcPts val="355"/>
              </a:spcAft>
              <a:buNone/>
              <a:defRPr lang="ja-JP" altLang="en-US" sz="1421" spc="133" smtClean="0">
                <a:solidFill>
                  <a:schemeClr val="tx1"/>
                </a:solidFill>
              </a:defRPr>
            </a:lvl1pPr>
            <a:lvl2pPr marL="202980" indent="0">
              <a:spcAft>
                <a:spcPts val="355"/>
              </a:spcAft>
              <a:buNone/>
              <a:defRPr lang="ja-JP" altLang="en-US" sz="1421" smtClean="0">
                <a:solidFill>
                  <a:schemeClr val="tx1"/>
                </a:solidFill>
                <a:latin typeface="+mn-lt"/>
                <a:ea typeface="+mn-ea"/>
              </a:defRPr>
            </a:lvl2pPr>
            <a:lvl3pPr marL="608942" indent="0">
              <a:spcAft>
                <a:spcPts val="355"/>
              </a:spcAft>
              <a:buNone/>
              <a:defRPr lang="ja-JP" altLang="en-US" sz="1421" smtClean="0">
                <a:solidFill>
                  <a:schemeClr val="tx1"/>
                </a:solidFill>
                <a:latin typeface="+mn-lt"/>
                <a:ea typeface="+mn-ea"/>
              </a:defRPr>
            </a:lvl3pPr>
            <a:lvl4pPr marL="1014904" indent="0">
              <a:spcAft>
                <a:spcPts val="355"/>
              </a:spcAft>
              <a:buNone/>
              <a:defRPr lang="ja-JP" altLang="en-US" sz="1421" smtClean="0">
                <a:solidFill>
                  <a:schemeClr val="tx1"/>
                </a:solidFill>
                <a:latin typeface="+mn-lt"/>
                <a:ea typeface="+mn-ea"/>
              </a:defRPr>
            </a:lvl4pPr>
            <a:lvl5pPr marL="1420865" indent="0">
              <a:spcAft>
                <a:spcPts val="355"/>
              </a:spcAft>
              <a:buNone/>
              <a:defRPr lang="ja-JP" altLang="en-US" sz="1421">
                <a:solidFill>
                  <a:schemeClr val="tx1"/>
                </a:solidFill>
                <a:latin typeface="+mn-lt"/>
                <a:ea typeface="+mn-ea"/>
              </a:defRPr>
            </a:lvl5pPr>
          </a:lstStyle>
          <a:p>
            <a:pPr marL="0" lvl="0" defTabSz="405962"/>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6" y="2839000"/>
            <a:ext cx="2291003" cy="318273"/>
          </a:xfrm>
          <a:prstGeom prst="rect">
            <a:avLst/>
          </a:prstGeom>
          <a:noFill/>
          <a:ln>
            <a:noFill/>
          </a:ln>
        </p:spPr>
        <p:txBody>
          <a:bodyPr wrap="none" lIns="93896" tIns="0" rIns="93896"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243">
                <a:solidFill>
                  <a:schemeClr val="bg1"/>
                </a:solidFill>
                <a:latin typeface="Meiryo" panose="020B0604030504040204" pitchFamily="34" charset="-128"/>
                <a:ea typeface="Meiryo" panose="020B0604030504040204" pitchFamily="34" charset="-128"/>
              </a:rPr>
              <a:t>2021</a:t>
            </a:r>
            <a:r>
              <a:rPr lang="ja-JP" altLang="en-US" sz="1243">
                <a:solidFill>
                  <a:schemeClr val="bg1"/>
                </a:solidFill>
                <a:latin typeface="Meiryo" panose="020B0604030504040204" pitchFamily="34" charset="-128"/>
                <a:ea typeface="Meiryo" panose="020B0604030504040204" pitchFamily="34" charset="-128"/>
              </a:rPr>
              <a:t>年</a:t>
            </a:r>
            <a:r>
              <a:rPr lang="en-US" altLang="ja-JP" sz="1243">
                <a:solidFill>
                  <a:schemeClr val="bg1"/>
                </a:solidFill>
                <a:latin typeface="Meiryo" panose="020B0604030504040204" pitchFamily="34" charset="-128"/>
                <a:ea typeface="Meiryo" panose="020B0604030504040204" pitchFamily="34" charset="-128"/>
              </a:rPr>
              <a:t>4</a:t>
            </a:r>
            <a:r>
              <a:rPr lang="ja-JP" altLang="en-US" sz="1243">
                <a:solidFill>
                  <a:schemeClr val="bg1"/>
                </a:solidFill>
                <a:latin typeface="Meiryo" panose="020B0604030504040204" pitchFamily="34" charset="-128"/>
                <a:ea typeface="Meiryo" panose="020B0604030504040204" pitchFamily="34" charset="-128"/>
              </a:rPr>
              <a:t>月</a:t>
            </a:r>
            <a:r>
              <a:rPr lang="en-US" altLang="ja-JP" sz="1243">
                <a:solidFill>
                  <a:schemeClr val="bg1"/>
                </a:solidFill>
                <a:latin typeface="Meiryo" panose="020B0604030504040204" pitchFamily="34" charset="-128"/>
                <a:ea typeface="Meiryo" panose="020B0604030504040204" pitchFamily="34" charset="-128"/>
              </a:rPr>
              <a:t>1</a:t>
            </a:r>
            <a:r>
              <a:rPr lang="ja-JP" altLang="en-US" sz="1243">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1" y="6379369"/>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4"/>
            <a:ext cx="7534810" cy="2304191"/>
          </a:xfrm>
        </p:spPr>
        <p:txBody>
          <a:bodyPr lIns="288000" tIns="180000" rIns="360000" bIns="72000" anchor="b"/>
          <a:lstStyle>
            <a:lvl1pPr>
              <a:defRPr sz="2131">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9"/>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grpSp>
      <p:pic>
        <p:nvPicPr>
          <p:cNvPr id="3" name="図 2"/>
          <p:cNvPicPr>
            <a:picLocks noChangeAspect="1"/>
          </p:cNvPicPr>
          <p:nvPr userDrawn="1"/>
        </p:nvPicPr>
        <p:blipFill>
          <a:blip r:embed="rId2"/>
          <a:stretch>
            <a:fillRect/>
          </a:stretch>
        </p:blipFill>
        <p:spPr>
          <a:xfrm>
            <a:off x="8505089" y="5715004"/>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300"/>
            <a:ext cx="3810330" cy="176799"/>
          </a:xfrm>
          <a:prstGeom prst="rect">
            <a:avLst/>
          </a:prstGeom>
        </p:spPr>
      </p:pic>
    </p:spTree>
    <p:extLst>
      <p:ext uri="{BB962C8B-B14F-4D97-AF65-F5344CB8AC3E}">
        <p14:creationId xmlns:p14="http://schemas.microsoft.com/office/powerpoint/2010/main" val="29313462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19655" tIns="156494" rIns="289985" bIns="156494" rtlCol="0" anchor="ctr"/>
          <a:lstStyle/>
          <a:p>
            <a:pPr>
              <a:lnSpc>
                <a:spcPct val="130000"/>
              </a:lnSpc>
              <a:spcAft>
                <a:spcPts val="967"/>
              </a:spcAft>
            </a:pPr>
            <a:endParaRPr kumimoji="1" lang="ja-JP" altLang="en-US" sz="1065" kern="900" spc="61">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1"/>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9" y="2402014"/>
            <a:ext cx="3962367" cy="2511329"/>
          </a:xfrm>
        </p:spPr>
        <p:txBody>
          <a:bodyPr wrap="none" anchor="ctr">
            <a:spAutoFit/>
          </a:bodyPr>
          <a:lstStyle>
            <a:lvl1pPr>
              <a:defRPr lang="ja-JP" altLang="en-US" sz="1776" spc="242" smtClean="0"/>
            </a:lvl1pPr>
            <a:lvl2pPr>
              <a:defRPr lang="ja-JP" altLang="en-US" sz="1598" smtClean="0">
                <a:latin typeface="+mn-lt"/>
                <a:ea typeface="+mn-ea"/>
              </a:defRPr>
            </a:lvl2pPr>
            <a:lvl3pPr>
              <a:defRPr lang="ja-JP" altLang="en-US" sz="1598" smtClean="0">
                <a:latin typeface="+mn-lt"/>
                <a:ea typeface="+mn-ea"/>
              </a:defRPr>
            </a:lvl3pPr>
            <a:lvl4pPr>
              <a:defRPr lang="ja-JP" altLang="en-US" sz="1598" smtClean="0">
                <a:latin typeface="+mn-lt"/>
                <a:ea typeface="+mn-ea"/>
              </a:defRPr>
            </a:lvl4pPr>
            <a:lvl5pPr>
              <a:defRPr lang="ja-JP" altLang="en-US" sz="1598">
                <a:latin typeface="+mn-lt"/>
                <a:ea typeface="+mn-ea"/>
              </a:defRPr>
            </a:lvl5pPr>
          </a:lstStyle>
          <a:p>
            <a:pPr marL="304472" lvl="0" indent="-304472" defTabSz="405962">
              <a:lnSpc>
                <a:spcPct val="150000"/>
              </a:lnSpc>
              <a:buFont typeface="+mj-lt"/>
              <a:buAutoNum type="arabicPeriod"/>
            </a:pPr>
            <a:r>
              <a:rPr kumimoji="1" lang="ja-JP" altLang="en-US"/>
              <a:t>マスター テキストの書式設定</a:t>
            </a:r>
          </a:p>
          <a:p>
            <a:pPr marL="304472" lvl="1" indent="-304472" defTabSz="405962">
              <a:lnSpc>
                <a:spcPct val="150000"/>
              </a:lnSpc>
              <a:buFont typeface="+mj-lt"/>
              <a:buAutoNum type="arabicPeriod"/>
            </a:pPr>
            <a:r>
              <a:rPr kumimoji="1" lang="ja-JP" altLang="en-US"/>
              <a:t>第 </a:t>
            </a:r>
            <a:r>
              <a:rPr kumimoji="1" lang="en-US" altLang="ja-JP"/>
              <a:t>2 </a:t>
            </a:r>
            <a:r>
              <a:rPr kumimoji="1" lang="ja-JP" altLang="en-US"/>
              <a:t>レベル</a:t>
            </a:r>
          </a:p>
          <a:p>
            <a:pPr marL="304472" lvl="2" indent="-304472" defTabSz="405962">
              <a:lnSpc>
                <a:spcPct val="150000"/>
              </a:lnSpc>
              <a:buFont typeface="+mj-lt"/>
              <a:buAutoNum type="arabicPeriod"/>
            </a:pPr>
            <a:r>
              <a:rPr kumimoji="1" lang="ja-JP" altLang="en-US"/>
              <a:t>第 </a:t>
            </a:r>
            <a:r>
              <a:rPr kumimoji="1" lang="en-US" altLang="ja-JP"/>
              <a:t>3 </a:t>
            </a:r>
            <a:r>
              <a:rPr kumimoji="1" lang="ja-JP" altLang="en-US"/>
              <a:t>レベル</a:t>
            </a:r>
          </a:p>
          <a:p>
            <a:pPr marL="304472" lvl="3" indent="-304472" defTabSz="405962">
              <a:lnSpc>
                <a:spcPct val="150000"/>
              </a:lnSpc>
              <a:buFont typeface="+mj-lt"/>
              <a:buAutoNum type="arabicPeriod"/>
            </a:pPr>
            <a:r>
              <a:rPr kumimoji="1" lang="ja-JP" altLang="en-US"/>
              <a:t>第 </a:t>
            </a:r>
            <a:r>
              <a:rPr kumimoji="1" lang="en-US" altLang="ja-JP"/>
              <a:t>4 </a:t>
            </a:r>
            <a:r>
              <a:rPr kumimoji="1" lang="ja-JP" altLang="en-US"/>
              <a:t>レベル</a:t>
            </a:r>
          </a:p>
          <a:p>
            <a:pPr marL="304472" lvl="4" indent="-304472" defTabSz="405962">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9"/>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4"/>
            <a:ext cx="1176630" cy="1005927"/>
          </a:xfrm>
          <a:prstGeom prst="rect">
            <a:avLst/>
          </a:prstGeom>
        </p:spPr>
      </p:pic>
    </p:spTree>
    <p:extLst>
      <p:ext uri="{BB962C8B-B14F-4D97-AF65-F5344CB8AC3E}">
        <p14:creationId xmlns:p14="http://schemas.microsoft.com/office/powerpoint/2010/main" val="1874443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1"/>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19655" tIns="156494" rIns="289985" bIns="156494" rtlCol="0" anchor="ctr"/>
          <a:lstStyle/>
          <a:p>
            <a:pPr>
              <a:lnSpc>
                <a:spcPct val="130000"/>
              </a:lnSpc>
              <a:spcAft>
                <a:spcPts val="967"/>
              </a:spcAft>
            </a:pPr>
            <a:endParaRPr kumimoji="1" lang="ja-JP" altLang="en-US" sz="1065" kern="900" spc="61">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9"/>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9" y="2402014"/>
            <a:ext cx="3962367" cy="2511329"/>
          </a:xfrm>
        </p:spPr>
        <p:txBody>
          <a:bodyPr wrap="none" anchor="ctr">
            <a:spAutoFit/>
          </a:bodyPr>
          <a:lstStyle>
            <a:lvl1pPr>
              <a:defRPr lang="ja-JP" altLang="en-US" sz="1776" spc="242" smtClean="0"/>
            </a:lvl1pPr>
            <a:lvl2pPr>
              <a:defRPr lang="ja-JP" altLang="en-US" sz="1598" smtClean="0">
                <a:latin typeface="+mn-lt"/>
                <a:ea typeface="+mn-ea"/>
              </a:defRPr>
            </a:lvl2pPr>
            <a:lvl3pPr>
              <a:defRPr lang="ja-JP" altLang="en-US" sz="1598" smtClean="0">
                <a:latin typeface="+mn-lt"/>
                <a:ea typeface="+mn-ea"/>
              </a:defRPr>
            </a:lvl3pPr>
            <a:lvl4pPr>
              <a:defRPr lang="ja-JP" altLang="en-US" sz="1598" smtClean="0">
                <a:latin typeface="+mn-lt"/>
                <a:ea typeface="+mn-ea"/>
              </a:defRPr>
            </a:lvl4pPr>
            <a:lvl5pPr>
              <a:defRPr lang="ja-JP" altLang="en-US" sz="1598">
                <a:latin typeface="+mn-lt"/>
                <a:ea typeface="+mn-ea"/>
              </a:defRPr>
            </a:lvl5pPr>
          </a:lstStyle>
          <a:p>
            <a:pPr marL="304472" lvl="0" indent="-304472" defTabSz="405962">
              <a:lnSpc>
                <a:spcPct val="150000"/>
              </a:lnSpc>
              <a:buFont typeface="+mj-lt"/>
              <a:buAutoNum type="arabicPeriod"/>
            </a:pPr>
            <a:r>
              <a:rPr kumimoji="1" lang="ja-JP" altLang="en-US"/>
              <a:t>マスター テキストの書式設定</a:t>
            </a:r>
          </a:p>
          <a:p>
            <a:pPr marL="304472" lvl="1" indent="-304472" defTabSz="405962">
              <a:lnSpc>
                <a:spcPct val="150000"/>
              </a:lnSpc>
              <a:buFont typeface="+mj-lt"/>
              <a:buAutoNum type="arabicPeriod"/>
            </a:pPr>
            <a:r>
              <a:rPr kumimoji="1" lang="ja-JP" altLang="en-US"/>
              <a:t>第 </a:t>
            </a:r>
            <a:r>
              <a:rPr kumimoji="1" lang="en-US" altLang="ja-JP"/>
              <a:t>2 </a:t>
            </a:r>
            <a:r>
              <a:rPr kumimoji="1" lang="ja-JP" altLang="en-US"/>
              <a:t>レベル</a:t>
            </a:r>
          </a:p>
          <a:p>
            <a:pPr marL="304472" lvl="2" indent="-304472" defTabSz="405962">
              <a:lnSpc>
                <a:spcPct val="150000"/>
              </a:lnSpc>
              <a:buFont typeface="+mj-lt"/>
              <a:buAutoNum type="arabicPeriod"/>
            </a:pPr>
            <a:r>
              <a:rPr kumimoji="1" lang="ja-JP" altLang="en-US"/>
              <a:t>第 </a:t>
            </a:r>
            <a:r>
              <a:rPr kumimoji="1" lang="en-US" altLang="ja-JP"/>
              <a:t>3 </a:t>
            </a:r>
            <a:r>
              <a:rPr kumimoji="1" lang="ja-JP" altLang="en-US"/>
              <a:t>レベル</a:t>
            </a:r>
          </a:p>
          <a:p>
            <a:pPr marL="304472" lvl="3" indent="-304472" defTabSz="405962">
              <a:lnSpc>
                <a:spcPct val="150000"/>
              </a:lnSpc>
              <a:buFont typeface="+mj-lt"/>
              <a:buAutoNum type="arabicPeriod"/>
            </a:pPr>
            <a:r>
              <a:rPr kumimoji="1" lang="ja-JP" altLang="en-US"/>
              <a:t>第 </a:t>
            </a:r>
            <a:r>
              <a:rPr kumimoji="1" lang="en-US" altLang="ja-JP"/>
              <a:t>4 </a:t>
            </a:r>
            <a:r>
              <a:rPr kumimoji="1" lang="ja-JP" altLang="en-US"/>
              <a:t>レベル</a:t>
            </a:r>
          </a:p>
          <a:p>
            <a:pPr marL="304472" lvl="4" indent="-304472" defTabSz="405962">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4"/>
            <a:ext cx="1176630" cy="1005927"/>
          </a:xfrm>
          <a:prstGeom prst="rect">
            <a:avLst/>
          </a:prstGeom>
        </p:spPr>
      </p:pic>
    </p:spTree>
    <p:extLst>
      <p:ext uri="{BB962C8B-B14F-4D97-AF65-F5344CB8AC3E}">
        <p14:creationId xmlns:p14="http://schemas.microsoft.com/office/powerpoint/2010/main" val="15144753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31"/>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1"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19655" tIns="156494" rIns="289985" bIns="156494" rtlCol="0" anchor="ctr"/>
          <a:lstStyle/>
          <a:p>
            <a:pPr>
              <a:lnSpc>
                <a:spcPct val="130000"/>
              </a:lnSpc>
              <a:spcAft>
                <a:spcPts val="967"/>
              </a:spcAft>
            </a:pPr>
            <a:endParaRPr kumimoji="1" lang="ja-JP" altLang="en-US" sz="1065" kern="900" spc="61">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9" y="2402014"/>
            <a:ext cx="3962367" cy="2511329"/>
          </a:xfrm>
        </p:spPr>
        <p:txBody>
          <a:bodyPr wrap="none" anchor="ctr">
            <a:spAutoFit/>
          </a:bodyPr>
          <a:lstStyle>
            <a:lvl1pPr>
              <a:defRPr lang="ja-JP" altLang="en-US" sz="1776" spc="242" smtClean="0"/>
            </a:lvl1pPr>
            <a:lvl2pPr>
              <a:defRPr lang="ja-JP" altLang="en-US" sz="1598" smtClean="0">
                <a:latin typeface="+mn-lt"/>
                <a:ea typeface="+mn-ea"/>
              </a:defRPr>
            </a:lvl2pPr>
            <a:lvl3pPr>
              <a:defRPr lang="ja-JP" altLang="en-US" sz="1598" smtClean="0">
                <a:latin typeface="+mn-lt"/>
                <a:ea typeface="+mn-ea"/>
              </a:defRPr>
            </a:lvl3pPr>
            <a:lvl4pPr>
              <a:defRPr lang="ja-JP" altLang="en-US" sz="1598" smtClean="0">
                <a:latin typeface="+mn-lt"/>
                <a:ea typeface="+mn-ea"/>
              </a:defRPr>
            </a:lvl4pPr>
            <a:lvl5pPr>
              <a:defRPr lang="ja-JP" altLang="en-US" sz="1598">
                <a:latin typeface="+mn-lt"/>
                <a:ea typeface="+mn-ea"/>
              </a:defRPr>
            </a:lvl5pPr>
          </a:lstStyle>
          <a:p>
            <a:pPr marL="304472" lvl="0" indent="-304472" defTabSz="405962">
              <a:lnSpc>
                <a:spcPct val="150000"/>
              </a:lnSpc>
              <a:buFont typeface="+mj-lt"/>
              <a:buAutoNum type="arabicPeriod"/>
            </a:pPr>
            <a:r>
              <a:rPr kumimoji="1" lang="ja-JP" altLang="en-US"/>
              <a:t>マスター テキストの書式設定</a:t>
            </a:r>
          </a:p>
          <a:p>
            <a:pPr marL="304472" lvl="1" indent="-304472" defTabSz="405962">
              <a:lnSpc>
                <a:spcPct val="150000"/>
              </a:lnSpc>
              <a:buFont typeface="+mj-lt"/>
              <a:buAutoNum type="arabicPeriod"/>
            </a:pPr>
            <a:r>
              <a:rPr kumimoji="1" lang="ja-JP" altLang="en-US"/>
              <a:t>第 </a:t>
            </a:r>
            <a:r>
              <a:rPr kumimoji="1" lang="en-US" altLang="ja-JP"/>
              <a:t>2 </a:t>
            </a:r>
            <a:r>
              <a:rPr kumimoji="1" lang="ja-JP" altLang="en-US"/>
              <a:t>レベル</a:t>
            </a:r>
          </a:p>
          <a:p>
            <a:pPr marL="304472" lvl="2" indent="-304472" defTabSz="405962">
              <a:lnSpc>
                <a:spcPct val="150000"/>
              </a:lnSpc>
              <a:buFont typeface="+mj-lt"/>
              <a:buAutoNum type="arabicPeriod"/>
            </a:pPr>
            <a:r>
              <a:rPr kumimoji="1" lang="ja-JP" altLang="en-US"/>
              <a:t>第 </a:t>
            </a:r>
            <a:r>
              <a:rPr kumimoji="1" lang="en-US" altLang="ja-JP"/>
              <a:t>3 </a:t>
            </a:r>
            <a:r>
              <a:rPr kumimoji="1" lang="ja-JP" altLang="en-US"/>
              <a:t>レベル</a:t>
            </a:r>
          </a:p>
          <a:p>
            <a:pPr marL="304472" lvl="3" indent="-304472" defTabSz="405962">
              <a:lnSpc>
                <a:spcPct val="150000"/>
              </a:lnSpc>
              <a:buFont typeface="+mj-lt"/>
              <a:buAutoNum type="arabicPeriod"/>
            </a:pPr>
            <a:r>
              <a:rPr kumimoji="1" lang="ja-JP" altLang="en-US"/>
              <a:t>第 </a:t>
            </a:r>
            <a:r>
              <a:rPr kumimoji="1" lang="en-US" altLang="ja-JP"/>
              <a:t>4 </a:t>
            </a:r>
            <a:r>
              <a:rPr kumimoji="1" lang="ja-JP" altLang="en-US"/>
              <a:t>レベル</a:t>
            </a:r>
          </a:p>
          <a:p>
            <a:pPr marL="304472" lvl="4" indent="-304472" defTabSz="405962">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9"/>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598"/>
            </a:p>
          </p:txBody>
        </p:sp>
      </p:grpSp>
      <p:pic>
        <p:nvPicPr>
          <p:cNvPr id="2" name="図 1"/>
          <p:cNvPicPr>
            <a:picLocks noChangeAspect="1"/>
          </p:cNvPicPr>
          <p:nvPr userDrawn="1"/>
        </p:nvPicPr>
        <p:blipFill>
          <a:blip r:embed="rId2"/>
          <a:stretch>
            <a:fillRect/>
          </a:stretch>
        </p:blipFill>
        <p:spPr>
          <a:xfrm>
            <a:off x="8505089" y="5715004"/>
            <a:ext cx="1176630" cy="1005927"/>
          </a:xfrm>
          <a:prstGeom prst="rect">
            <a:avLst/>
          </a:prstGeom>
        </p:spPr>
      </p:pic>
    </p:spTree>
    <p:extLst>
      <p:ext uri="{BB962C8B-B14F-4D97-AF65-F5344CB8AC3E}">
        <p14:creationId xmlns:p14="http://schemas.microsoft.com/office/powerpoint/2010/main" val="3155798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CF16D4D-5673-46F2-8FD2-BECB0433618B}" type="datetime1">
              <a:rPr kumimoji="1" lang="ja-JP" altLang="en-US" smtClean="0"/>
              <a:t>2025/10/31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extLst>
      <p:ext uri="{BB962C8B-B14F-4D97-AF65-F5344CB8AC3E}">
        <p14:creationId xmlns:p14="http://schemas.microsoft.com/office/powerpoint/2010/main" val="1337327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911" y="274653"/>
            <a:ext cx="2228849"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583" y="274653"/>
            <a:ext cx="6534149"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02882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2"/>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05962" indent="0" algn="ctr">
              <a:buNone/>
              <a:defRPr>
                <a:solidFill>
                  <a:schemeClr val="tx1">
                    <a:tint val="75000"/>
                  </a:schemeClr>
                </a:solidFill>
              </a:defRPr>
            </a:lvl2pPr>
            <a:lvl3pPr marL="811923" indent="0" algn="ctr">
              <a:buNone/>
              <a:defRPr>
                <a:solidFill>
                  <a:schemeClr val="tx1">
                    <a:tint val="75000"/>
                  </a:schemeClr>
                </a:solidFill>
              </a:defRPr>
            </a:lvl3pPr>
            <a:lvl4pPr marL="1217885" indent="0" algn="ctr">
              <a:buNone/>
              <a:defRPr>
                <a:solidFill>
                  <a:schemeClr val="tx1">
                    <a:tint val="75000"/>
                  </a:schemeClr>
                </a:solidFill>
              </a:defRPr>
            </a:lvl4pPr>
            <a:lvl5pPr marL="1623846" indent="0" algn="ctr">
              <a:buNone/>
              <a:defRPr>
                <a:solidFill>
                  <a:schemeClr val="tx1">
                    <a:tint val="75000"/>
                  </a:schemeClr>
                </a:solidFill>
              </a:defRPr>
            </a:lvl5pPr>
            <a:lvl6pPr marL="2029807" indent="0" algn="ctr">
              <a:buNone/>
              <a:defRPr>
                <a:solidFill>
                  <a:schemeClr val="tx1">
                    <a:tint val="75000"/>
                  </a:schemeClr>
                </a:solidFill>
              </a:defRPr>
            </a:lvl6pPr>
            <a:lvl7pPr marL="2435769" indent="0" algn="ctr">
              <a:buNone/>
              <a:defRPr>
                <a:solidFill>
                  <a:schemeClr val="tx1">
                    <a:tint val="75000"/>
                  </a:schemeClr>
                </a:solidFill>
              </a:defRPr>
            </a:lvl7pPr>
            <a:lvl8pPr marL="2841731" indent="0" algn="ctr">
              <a:buNone/>
              <a:defRPr>
                <a:solidFill>
                  <a:schemeClr val="tx1">
                    <a:tint val="75000"/>
                  </a:schemeClr>
                </a:solidFill>
              </a:defRPr>
            </a:lvl8pPr>
            <a:lvl9pPr marL="3247692"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4BED2BD4-7772-4F43-8CEF-8FD24E23E64C}" type="datetime1">
              <a:rPr kumimoji="1" lang="ja-JP" altLang="en-US" smtClean="0"/>
              <a:t>2025/10/31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extLst>
      <p:ext uri="{BB962C8B-B14F-4D97-AF65-F5344CB8AC3E}">
        <p14:creationId xmlns:p14="http://schemas.microsoft.com/office/powerpoint/2010/main" val="3139508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698" y="274638"/>
            <a:ext cx="8915401"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29" y="1600206"/>
            <a:ext cx="4381501"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29235" y="1600200"/>
            <a:ext cx="4381501"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29235" y="3938609"/>
            <a:ext cx="4381501"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11"/>
          <p:cNvSpPr>
            <a:spLocks noGrp="1" noChangeArrowheads="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7" name="Rectangle 12"/>
          <p:cNvSpPr>
            <a:spLocks noGrp="1" noChangeArrowheads="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8" name="Rectangle 13"/>
          <p:cNvSpPr>
            <a:spLocks noGrp="1" noChangeArrowheads="1"/>
          </p:cNvSpPr>
          <p:nvPr>
            <p:ph type="sldNum" sz="quarter" idx="12"/>
          </p:nvPr>
        </p:nvSpPr>
        <p:spPr/>
        <p:txBody>
          <a:bodyPr/>
          <a:lstStyle>
            <a:lvl1pPr>
              <a:defRPr/>
            </a:lvl1pPr>
          </a:lstStyle>
          <a:p>
            <a:pPr>
              <a:defRPr/>
            </a:pPr>
            <a:fld id="{A45ED70D-F1FD-4776-8791-E99F1651F8FA}"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712116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4068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776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776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776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776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776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277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183470" y="6493718"/>
            <a:ext cx="722530" cy="365125"/>
          </a:xfrm>
        </p:spPr>
        <p:txBody>
          <a:bodyPr/>
          <a:lstStyle>
            <a:lvl1pPr>
              <a:defRPr>
                <a:solidFill>
                  <a:schemeClr val="tx1"/>
                </a:solidFill>
              </a:defRPr>
            </a:lvl1pPr>
          </a:lstStyle>
          <a:p>
            <a:pPr>
              <a:defRPr/>
            </a:pPr>
            <a:fld id="{A5A05A7F-8CE3-4109-9362-34BB9F9E23C9}"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2888894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316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82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82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16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35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354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35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748"/>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5506" indent="0" algn="ctr">
              <a:buNone/>
              <a:defRPr>
                <a:solidFill>
                  <a:schemeClr val="tx1">
                    <a:tint val="75000"/>
                  </a:schemeClr>
                </a:solidFill>
              </a:defRPr>
            </a:lvl2pPr>
            <a:lvl3pPr marL="911018" indent="0" algn="ctr">
              <a:buNone/>
              <a:defRPr>
                <a:solidFill>
                  <a:schemeClr val="tx1">
                    <a:tint val="75000"/>
                  </a:schemeClr>
                </a:solidFill>
              </a:defRPr>
            </a:lvl3pPr>
            <a:lvl4pPr marL="1366518" indent="0" algn="ctr">
              <a:buNone/>
              <a:defRPr>
                <a:solidFill>
                  <a:schemeClr val="tx1">
                    <a:tint val="75000"/>
                  </a:schemeClr>
                </a:solidFill>
              </a:defRPr>
            </a:lvl4pPr>
            <a:lvl5pPr marL="1822027" indent="0" algn="ctr">
              <a:buNone/>
              <a:defRPr>
                <a:solidFill>
                  <a:schemeClr val="tx1">
                    <a:tint val="75000"/>
                  </a:schemeClr>
                </a:solidFill>
              </a:defRPr>
            </a:lvl5pPr>
            <a:lvl6pPr marL="2277537" indent="0" algn="ctr">
              <a:buNone/>
              <a:defRPr>
                <a:solidFill>
                  <a:schemeClr val="tx1">
                    <a:tint val="75000"/>
                  </a:schemeClr>
                </a:solidFill>
              </a:defRPr>
            </a:lvl6pPr>
            <a:lvl7pPr marL="2733045" indent="0" algn="ctr">
              <a:buNone/>
              <a:defRPr>
                <a:solidFill>
                  <a:schemeClr val="tx1">
                    <a:tint val="75000"/>
                  </a:schemeClr>
                </a:solidFill>
              </a:defRPr>
            </a:lvl7pPr>
            <a:lvl8pPr marL="3188546" indent="0" algn="ctr">
              <a:buNone/>
              <a:defRPr>
                <a:solidFill>
                  <a:schemeClr val="tx1">
                    <a:tint val="75000"/>
                  </a:schemeClr>
                </a:solidFill>
              </a:defRPr>
            </a:lvl8pPr>
            <a:lvl9pPr marL="3644058"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49878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68286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220"/>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41"/>
            <a:ext cx="8420100" cy="1500187"/>
          </a:xfrm>
        </p:spPr>
        <p:txBody>
          <a:bodyPr anchor="b"/>
          <a:lstStyle>
            <a:lvl1pPr marL="0" indent="0">
              <a:buNone/>
              <a:defRPr sz="2000">
                <a:solidFill>
                  <a:schemeClr val="tx1">
                    <a:tint val="75000"/>
                  </a:schemeClr>
                </a:solidFill>
              </a:defRPr>
            </a:lvl1pPr>
            <a:lvl2pPr marL="455506" indent="0">
              <a:buNone/>
              <a:defRPr sz="1800">
                <a:solidFill>
                  <a:schemeClr val="tx1">
                    <a:tint val="75000"/>
                  </a:schemeClr>
                </a:solidFill>
              </a:defRPr>
            </a:lvl2pPr>
            <a:lvl3pPr marL="911018" indent="0">
              <a:buNone/>
              <a:defRPr sz="1600">
                <a:solidFill>
                  <a:schemeClr val="tx1">
                    <a:tint val="75000"/>
                  </a:schemeClr>
                </a:solidFill>
              </a:defRPr>
            </a:lvl3pPr>
            <a:lvl4pPr marL="1366518" indent="0">
              <a:buNone/>
              <a:defRPr sz="1400">
                <a:solidFill>
                  <a:schemeClr val="tx1">
                    <a:tint val="75000"/>
                  </a:schemeClr>
                </a:solidFill>
              </a:defRPr>
            </a:lvl4pPr>
            <a:lvl5pPr marL="1822027" indent="0">
              <a:buNone/>
              <a:defRPr sz="1400">
                <a:solidFill>
                  <a:schemeClr val="tx1">
                    <a:tint val="75000"/>
                  </a:schemeClr>
                </a:solidFill>
              </a:defRPr>
            </a:lvl5pPr>
            <a:lvl6pPr marL="2277537" indent="0">
              <a:buNone/>
              <a:defRPr sz="1400">
                <a:solidFill>
                  <a:schemeClr val="tx1">
                    <a:tint val="75000"/>
                  </a:schemeClr>
                </a:solidFill>
              </a:defRPr>
            </a:lvl6pPr>
            <a:lvl7pPr marL="2733045" indent="0">
              <a:buNone/>
              <a:defRPr sz="1400">
                <a:solidFill>
                  <a:schemeClr val="tx1">
                    <a:tint val="75000"/>
                  </a:schemeClr>
                </a:solidFill>
              </a:defRPr>
            </a:lvl7pPr>
            <a:lvl8pPr marL="3188546" indent="0">
              <a:buNone/>
              <a:defRPr sz="1400">
                <a:solidFill>
                  <a:schemeClr val="tx1">
                    <a:tint val="75000"/>
                  </a:schemeClr>
                </a:solidFill>
              </a:defRPr>
            </a:lvl8pPr>
            <a:lvl9pPr marL="3644058"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774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948" y="4407749"/>
            <a:ext cx="8420101"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948" y="2906722"/>
            <a:ext cx="8420101" cy="1500187"/>
          </a:xfrm>
        </p:spPr>
        <p:txBody>
          <a:bodyPr anchor="b"/>
          <a:lstStyle>
            <a:lvl1pPr marL="0" indent="0">
              <a:buNone/>
              <a:defRPr sz="2000">
                <a:solidFill>
                  <a:schemeClr val="tx1">
                    <a:tint val="75000"/>
                  </a:schemeClr>
                </a:solidFill>
              </a:defRPr>
            </a:lvl1pPr>
            <a:lvl2pPr marL="456237" indent="0">
              <a:buNone/>
              <a:defRPr sz="1800">
                <a:solidFill>
                  <a:schemeClr val="tx1">
                    <a:tint val="75000"/>
                  </a:schemeClr>
                </a:solidFill>
              </a:defRPr>
            </a:lvl2pPr>
            <a:lvl3pPr marL="912476" indent="0">
              <a:buNone/>
              <a:defRPr sz="1600">
                <a:solidFill>
                  <a:schemeClr val="tx1">
                    <a:tint val="75000"/>
                  </a:schemeClr>
                </a:solidFill>
              </a:defRPr>
            </a:lvl3pPr>
            <a:lvl4pPr marL="1368717" indent="0">
              <a:buNone/>
              <a:defRPr sz="1400">
                <a:solidFill>
                  <a:schemeClr val="tx1">
                    <a:tint val="75000"/>
                  </a:schemeClr>
                </a:solidFill>
              </a:defRPr>
            </a:lvl4pPr>
            <a:lvl5pPr marL="1824954" indent="0">
              <a:buNone/>
              <a:defRPr sz="1400">
                <a:solidFill>
                  <a:schemeClr val="tx1">
                    <a:tint val="75000"/>
                  </a:schemeClr>
                </a:solidFill>
              </a:defRPr>
            </a:lvl5pPr>
            <a:lvl6pPr marL="2281194" indent="0">
              <a:buNone/>
              <a:defRPr sz="1400">
                <a:solidFill>
                  <a:schemeClr val="tx1">
                    <a:tint val="75000"/>
                  </a:schemeClr>
                </a:solidFill>
              </a:defRPr>
            </a:lvl6pPr>
            <a:lvl7pPr marL="2737434" indent="0">
              <a:buNone/>
              <a:defRPr sz="1400">
                <a:solidFill>
                  <a:schemeClr val="tx1">
                    <a:tint val="75000"/>
                  </a:schemeClr>
                </a:solidFill>
              </a:defRPr>
            </a:lvl7pPr>
            <a:lvl8pPr marL="3193672" indent="0">
              <a:buNone/>
              <a:defRPr sz="1400">
                <a:solidFill>
                  <a:schemeClr val="tx1">
                    <a:tint val="75000"/>
                  </a:schemeClr>
                </a:solidFill>
              </a:defRPr>
            </a:lvl8pPr>
            <a:lvl9pPr marL="3649912"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10085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1"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35"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72020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3" y="1535113"/>
            <a:ext cx="4376738" cy="639762"/>
          </a:xfrm>
        </p:spPr>
        <p:txBody>
          <a:bodyPr anchor="b"/>
          <a:lstStyle>
            <a:lvl1pPr marL="0" indent="0">
              <a:buNone/>
              <a:defRPr sz="2400" b="1"/>
            </a:lvl1pPr>
            <a:lvl2pPr marL="455506" indent="0">
              <a:buNone/>
              <a:defRPr sz="2000" b="1"/>
            </a:lvl2pPr>
            <a:lvl3pPr marL="911018" indent="0">
              <a:buNone/>
              <a:defRPr sz="1800" b="1"/>
            </a:lvl3pPr>
            <a:lvl4pPr marL="1366518" indent="0">
              <a:buNone/>
              <a:defRPr sz="1600" b="1"/>
            </a:lvl4pPr>
            <a:lvl5pPr marL="1822027" indent="0">
              <a:buNone/>
              <a:defRPr sz="1600" b="1"/>
            </a:lvl5pPr>
            <a:lvl6pPr marL="2277537" indent="0">
              <a:buNone/>
              <a:defRPr sz="1600" b="1"/>
            </a:lvl6pPr>
            <a:lvl7pPr marL="2733045" indent="0">
              <a:buNone/>
              <a:defRPr sz="1600" b="1"/>
            </a:lvl7pPr>
            <a:lvl8pPr marL="3188546" indent="0">
              <a:buNone/>
              <a:defRPr sz="1600" b="1"/>
            </a:lvl8pPr>
            <a:lvl9pPr marL="3644058"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3"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32" y="1535113"/>
            <a:ext cx="4378325" cy="639762"/>
          </a:xfrm>
        </p:spPr>
        <p:txBody>
          <a:bodyPr anchor="b"/>
          <a:lstStyle>
            <a:lvl1pPr marL="0" indent="0">
              <a:buNone/>
              <a:defRPr sz="2400" b="1"/>
            </a:lvl1pPr>
            <a:lvl2pPr marL="455506" indent="0">
              <a:buNone/>
              <a:defRPr sz="2000" b="1"/>
            </a:lvl2pPr>
            <a:lvl3pPr marL="911018" indent="0">
              <a:buNone/>
              <a:defRPr sz="1800" b="1"/>
            </a:lvl3pPr>
            <a:lvl4pPr marL="1366518" indent="0">
              <a:buNone/>
              <a:defRPr sz="1600" b="1"/>
            </a:lvl4pPr>
            <a:lvl5pPr marL="1822027" indent="0">
              <a:buNone/>
              <a:defRPr sz="1600" b="1"/>
            </a:lvl5pPr>
            <a:lvl6pPr marL="2277537" indent="0">
              <a:buNone/>
              <a:defRPr sz="1600" b="1"/>
            </a:lvl6pPr>
            <a:lvl7pPr marL="2733045" indent="0">
              <a:buNone/>
              <a:defRPr sz="1600" b="1"/>
            </a:lvl7pPr>
            <a:lvl8pPr marL="3188546" indent="0">
              <a:buNone/>
              <a:defRPr sz="1600" b="1"/>
            </a:lvl8pPr>
            <a:lvl9pPr marL="3644058"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32"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6764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317486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9360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30" y="27307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5506" indent="0">
              <a:buNone/>
              <a:defRPr sz="1200"/>
            </a:lvl2pPr>
            <a:lvl3pPr marL="911018" indent="0">
              <a:buNone/>
              <a:defRPr sz="1000"/>
            </a:lvl3pPr>
            <a:lvl4pPr marL="1366518" indent="0">
              <a:buNone/>
              <a:defRPr sz="900"/>
            </a:lvl4pPr>
            <a:lvl5pPr marL="1822027" indent="0">
              <a:buNone/>
              <a:defRPr sz="900"/>
            </a:lvl5pPr>
            <a:lvl6pPr marL="2277537" indent="0">
              <a:buNone/>
              <a:defRPr sz="900"/>
            </a:lvl6pPr>
            <a:lvl7pPr marL="2733045" indent="0">
              <a:buNone/>
              <a:defRPr sz="900"/>
            </a:lvl7pPr>
            <a:lvl8pPr marL="3188546" indent="0">
              <a:buNone/>
              <a:defRPr sz="900"/>
            </a:lvl8pPr>
            <a:lvl9pPr marL="364405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844259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2" y="4800605"/>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22" y="612775"/>
            <a:ext cx="5943600" cy="4114800"/>
          </a:xfrm>
        </p:spPr>
        <p:txBody>
          <a:bodyPr rtlCol="0">
            <a:normAutofit/>
          </a:bodyPr>
          <a:lstStyle>
            <a:lvl1pPr marL="0" indent="0">
              <a:buNone/>
              <a:defRPr sz="3200"/>
            </a:lvl1pPr>
            <a:lvl2pPr marL="455506" indent="0">
              <a:buNone/>
              <a:defRPr sz="2800"/>
            </a:lvl2pPr>
            <a:lvl3pPr marL="911018" indent="0">
              <a:buNone/>
              <a:defRPr sz="2400"/>
            </a:lvl3pPr>
            <a:lvl4pPr marL="1366518" indent="0">
              <a:buNone/>
              <a:defRPr sz="2000"/>
            </a:lvl4pPr>
            <a:lvl5pPr marL="1822027" indent="0">
              <a:buNone/>
              <a:defRPr sz="2000"/>
            </a:lvl5pPr>
            <a:lvl6pPr marL="2277537" indent="0">
              <a:buNone/>
              <a:defRPr sz="2000"/>
            </a:lvl6pPr>
            <a:lvl7pPr marL="2733045" indent="0">
              <a:buNone/>
              <a:defRPr sz="2000"/>
            </a:lvl7pPr>
            <a:lvl8pPr marL="3188546" indent="0">
              <a:buNone/>
              <a:defRPr sz="2000"/>
            </a:lvl8pPr>
            <a:lvl9pPr marL="3644058"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22" y="5367338"/>
            <a:ext cx="5943600" cy="804862"/>
          </a:xfrm>
        </p:spPr>
        <p:txBody>
          <a:bodyPr/>
          <a:lstStyle>
            <a:lvl1pPr marL="0" indent="0">
              <a:buNone/>
              <a:defRPr sz="1400"/>
            </a:lvl1pPr>
            <a:lvl2pPr marL="455506" indent="0">
              <a:buNone/>
              <a:defRPr sz="1200"/>
            </a:lvl2pPr>
            <a:lvl3pPr marL="911018" indent="0">
              <a:buNone/>
              <a:defRPr sz="1000"/>
            </a:lvl3pPr>
            <a:lvl4pPr marL="1366518" indent="0">
              <a:buNone/>
              <a:defRPr sz="900"/>
            </a:lvl4pPr>
            <a:lvl5pPr marL="1822027" indent="0">
              <a:buNone/>
              <a:defRPr sz="900"/>
            </a:lvl5pPr>
            <a:lvl6pPr marL="2277537" indent="0">
              <a:buNone/>
              <a:defRPr sz="900"/>
            </a:lvl6pPr>
            <a:lvl7pPr marL="2733045" indent="0">
              <a:buNone/>
              <a:defRPr sz="900"/>
            </a:lvl7pPr>
            <a:lvl8pPr marL="3188546" indent="0">
              <a:buNone/>
              <a:defRPr sz="900"/>
            </a:lvl8pPr>
            <a:lvl9pPr marL="364405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08569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54712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69"/>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94496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1" y="1600224"/>
            <a:ext cx="4381501"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29235" y="1600200"/>
            <a:ext cx="4381501"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29235" y="3938619"/>
            <a:ext cx="4381501"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C9234A2-8ADA-4EF3-9DD8-28F9A421E2F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143088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1" name="タイトル 1"/>
          <p:cNvSpPr>
            <a:spLocks noGrp="1"/>
          </p:cNvSpPr>
          <p:nvPr>
            <p:ph type="ctrTitle" idx="4294967295" hasCustomPrompt="1"/>
          </p:nvPr>
        </p:nvSpPr>
        <p:spPr>
          <a:xfrm>
            <a:off x="0" y="-42178"/>
            <a:ext cx="9906000" cy="461665"/>
          </a:xfrm>
        </p:spPr>
        <p:txBody>
          <a:bodyPr>
            <a:noAutofit/>
          </a:bodyPr>
          <a:lstStyle/>
          <a:p>
            <a:r>
              <a:rPr lang="ja-JP" altLang="en-US" sz="2400"/>
              <a:t>中期工程表　「○○」</a:t>
            </a:r>
            <a:endParaRPr kumimoji="1" lang="ja-JP" altLang="en-US" sz="2400"/>
          </a:p>
        </p:txBody>
      </p:sp>
    </p:spTree>
    <p:extLst>
      <p:ext uri="{BB962C8B-B14F-4D97-AF65-F5344CB8AC3E}">
        <p14:creationId xmlns:p14="http://schemas.microsoft.com/office/powerpoint/2010/main" val="1071027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29"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35" y="160021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9354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72"/>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12" y="3886200"/>
            <a:ext cx="6934200" cy="1752600"/>
          </a:xfrm>
        </p:spPr>
        <p:txBody>
          <a:bodyPr/>
          <a:lstStyle>
            <a:lvl1pPr marL="0" indent="0" algn="ctr">
              <a:buNone/>
              <a:defRPr>
                <a:solidFill>
                  <a:schemeClr val="tx1">
                    <a:tint val="75000"/>
                  </a:schemeClr>
                </a:solidFill>
              </a:defRPr>
            </a:lvl1pPr>
            <a:lvl2pPr marL="455506" indent="0" algn="ctr">
              <a:buNone/>
              <a:defRPr>
                <a:solidFill>
                  <a:schemeClr val="tx1">
                    <a:tint val="75000"/>
                  </a:schemeClr>
                </a:solidFill>
              </a:defRPr>
            </a:lvl2pPr>
            <a:lvl3pPr marL="911018" indent="0" algn="ctr">
              <a:buNone/>
              <a:defRPr>
                <a:solidFill>
                  <a:schemeClr val="tx1">
                    <a:tint val="75000"/>
                  </a:schemeClr>
                </a:solidFill>
              </a:defRPr>
            </a:lvl3pPr>
            <a:lvl4pPr marL="1366518" indent="0" algn="ctr">
              <a:buNone/>
              <a:defRPr>
                <a:solidFill>
                  <a:schemeClr val="tx1">
                    <a:tint val="75000"/>
                  </a:schemeClr>
                </a:solidFill>
              </a:defRPr>
            </a:lvl4pPr>
            <a:lvl5pPr marL="1822027" indent="0" algn="ctr">
              <a:buNone/>
              <a:defRPr>
                <a:solidFill>
                  <a:schemeClr val="tx1">
                    <a:tint val="75000"/>
                  </a:schemeClr>
                </a:solidFill>
              </a:defRPr>
            </a:lvl5pPr>
            <a:lvl6pPr marL="2277537" indent="0" algn="ctr">
              <a:buNone/>
              <a:defRPr>
                <a:solidFill>
                  <a:schemeClr val="tx1">
                    <a:tint val="75000"/>
                  </a:schemeClr>
                </a:solidFill>
              </a:defRPr>
            </a:lvl6pPr>
            <a:lvl7pPr marL="2733045" indent="0" algn="ctr">
              <a:buNone/>
              <a:defRPr>
                <a:solidFill>
                  <a:schemeClr val="tx1">
                    <a:tint val="75000"/>
                  </a:schemeClr>
                </a:solidFill>
              </a:defRPr>
            </a:lvl7pPr>
            <a:lvl8pPr marL="3188546" indent="0" algn="ctr">
              <a:buNone/>
              <a:defRPr>
                <a:solidFill>
                  <a:schemeClr val="tx1">
                    <a:tint val="75000"/>
                  </a:schemeClr>
                </a:solidFill>
              </a:defRPr>
            </a:lvl8pPr>
            <a:lvl9pPr marL="3644058"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41873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16046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7144"/>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41"/>
            <a:ext cx="8420100" cy="1500187"/>
          </a:xfrm>
        </p:spPr>
        <p:txBody>
          <a:bodyPr anchor="b"/>
          <a:lstStyle>
            <a:lvl1pPr marL="0" indent="0">
              <a:buNone/>
              <a:defRPr sz="2000">
                <a:solidFill>
                  <a:schemeClr val="tx1">
                    <a:tint val="75000"/>
                  </a:schemeClr>
                </a:solidFill>
              </a:defRPr>
            </a:lvl1pPr>
            <a:lvl2pPr marL="455506" indent="0">
              <a:buNone/>
              <a:defRPr sz="1800">
                <a:solidFill>
                  <a:schemeClr val="tx1">
                    <a:tint val="75000"/>
                  </a:schemeClr>
                </a:solidFill>
              </a:defRPr>
            </a:lvl2pPr>
            <a:lvl3pPr marL="911018" indent="0">
              <a:buNone/>
              <a:defRPr sz="1600">
                <a:solidFill>
                  <a:schemeClr val="tx1">
                    <a:tint val="75000"/>
                  </a:schemeClr>
                </a:solidFill>
              </a:defRPr>
            </a:lvl3pPr>
            <a:lvl4pPr marL="1366518" indent="0">
              <a:buNone/>
              <a:defRPr sz="1400">
                <a:solidFill>
                  <a:schemeClr val="tx1">
                    <a:tint val="75000"/>
                  </a:schemeClr>
                </a:solidFill>
              </a:defRPr>
            </a:lvl4pPr>
            <a:lvl5pPr marL="1822027" indent="0">
              <a:buNone/>
              <a:defRPr sz="1400">
                <a:solidFill>
                  <a:schemeClr val="tx1">
                    <a:tint val="75000"/>
                  </a:schemeClr>
                </a:solidFill>
              </a:defRPr>
            </a:lvl5pPr>
            <a:lvl6pPr marL="2277537" indent="0">
              <a:buNone/>
              <a:defRPr sz="1400">
                <a:solidFill>
                  <a:schemeClr val="tx1">
                    <a:tint val="75000"/>
                  </a:schemeClr>
                </a:solidFill>
              </a:defRPr>
            </a:lvl6pPr>
            <a:lvl7pPr marL="2733045" indent="0">
              <a:buNone/>
              <a:defRPr sz="1400">
                <a:solidFill>
                  <a:schemeClr val="tx1">
                    <a:tint val="75000"/>
                  </a:schemeClr>
                </a:solidFill>
              </a:defRPr>
            </a:lvl7pPr>
            <a:lvl8pPr marL="3188546" indent="0">
              <a:buNone/>
              <a:defRPr sz="1400">
                <a:solidFill>
                  <a:schemeClr val="tx1">
                    <a:tint val="75000"/>
                  </a:schemeClr>
                </a:solidFill>
              </a:defRPr>
            </a:lvl8pPr>
            <a:lvl9pPr marL="3644058"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953708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1"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235" y="1600224"/>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235622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3" y="1535113"/>
            <a:ext cx="4376738" cy="639762"/>
          </a:xfrm>
        </p:spPr>
        <p:txBody>
          <a:bodyPr anchor="b"/>
          <a:lstStyle>
            <a:lvl1pPr marL="0" indent="0">
              <a:buNone/>
              <a:defRPr sz="2400" b="1"/>
            </a:lvl1pPr>
            <a:lvl2pPr marL="455506" indent="0">
              <a:buNone/>
              <a:defRPr sz="2000" b="1"/>
            </a:lvl2pPr>
            <a:lvl3pPr marL="911018" indent="0">
              <a:buNone/>
              <a:defRPr sz="1800" b="1"/>
            </a:lvl3pPr>
            <a:lvl4pPr marL="1366518" indent="0">
              <a:buNone/>
              <a:defRPr sz="1600" b="1"/>
            </a:lvl4pPr>
            <a:lvl5pPr marL="1822027" indent="0">
              <a:buNone/>
              <a:defRPr sz="1600" b="1"/>
            </a:lvl5pPr>
            <a:lvl6pPr marL="2277537" indent="0">
              <a:buNone/>
              <a:defRPr sz="1600" b="1"/>
            </a:lvl6pPr>
            <a:lvl7pPr marL="2733045" indent="0">
              <a:buNone/>
              <a:defRPr sz="1600" b="1"/>
            </a:lvl7pPr>
            <a:lvl8pPr marL="3188546" indent="0">
              <a:buNone/>
              <a:defRPr sz="1600" b="1"/>
            </a:lvl8pPr>
            <a:lvl9pPr marL="3644058"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3"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32" y="1535113"/>
            <a:ext cx="4378325" cy="639762"/>
          </a:xfrm>
        </p:spPr>
        <p:txBody>
          <a:bodyPr anchor="b"/>
          <a:lstStyle>
            <a:lvl1pPr marL="0" indent="0">
              <a:buNone/>
              <a:defRPr sz="2400" b="1"/>
            </a:lvl1pPr>
            <a:lvl2pPr marL="455506" indent="0">
              <a:buNone/>
              <a:defRPr sz="2000" b="1"/>
            </a:lvl2pPr>
            <a:lvl3pPr marL="911018" indent="0">
              <a:buNone/>
              <a:defRPr sz="1800" b="1"/>
            </a:lvl3pPr>
            <a:lvl4pPr marL="1366518" indent="0">
              <a:buNone/>
              <a:defRPr sz="1600" b="1"/>
            </a:lvl4pPr>
            <a:lvl5pPr marL="1822027" indent="0">
              <a:buNone/>
              <a:defRPr sz="1600" b="1"/>
            </a:lvl5pPr>
            <a:lvl6pPr marL="2277537" indent="0">
              <a:buNone/>
              <a:defRPr sz="1600" b="1"/>
            </a:lvl6pPr>
            <a:lvl7pPr marL="2733045" indent="0">
              <a:buNone/>
              <a:defRPr sz="1600" b="1"/>
            </a:lvl7pPr>
            <a:lvl8pPr marL="3188546" indent="0">
              <a:buNone/>
              <a:defRPr sz="1600" b="1"/>
            </a:lvl8pPr>
            <a:lvl9pPr marL="3644058"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32"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856303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18872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5845173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30" y="27307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5506" indent="0">
              <a:buNone/>
              <a:defRPr sz="1200"/>
            </a:lvl2pPr>
            <a:lvl3pPr marL="911018" indent="0">
              <a:buNone/>
              <a:defRPr sz="1000"/>
            </a:lvl3pPr>
            <a:lvl4pPr marL="1366518" indent="0">
              <a:buNone/>
              <a:defRPr sz="900"/>
            </a:lvl4pPr>
            <a:lvl5pPr marL="1822027" indent="0">
              <a:buNone/>
              <a:defRPr sz="900"/>
            </a:lvl5pPr>
            <a:lvl6pPr marL="2277537" indent="0">
              <a:buNone/>
              <a:defRPr sz="900"/>
            </a:lvl6pPr>
            <a:lvl7pPr marL="2733045" indent="0">
              <a:buNone/>
              <a:defRPr sz="900"/>
            </a:lvl7pPr>
            <a:lvl8pPr marL="3188546" indent="0">
              <a:buNone/>
              <a:defRPr sz="900"/>
            </a:lvl8pPr>
            <a:lvl9pPr marL="364405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349283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22" y="4800605"/>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22" y="612775"/>
            <a:ext cx="5943600" cy="4114800"/>
          </a:xfrm>
        </p:spPr>
        <p:txBody>
          <a:bodyPr rtlCol="0">
            <a:normAutofit/>
          </a:bodyPr>
          <a:lstStyle>
            <a:lvl1pPr marL="0" indent="0">
              <a:buNone/>
              <a:defRPr sz="3200"/>
            </a:lvl1pPr>
            <a:lvl2pPr marL="455506" indent="0">
              <a:buNone/>
              <a:defRPr sz="2800"/>
            </a:lvl2pPr>
            <a:lvl3pPr marL="911018" indent="0">
              <a:buNone/>
              <a:defRPr sz="2400"/>
            </a:lvl3pPr>
            <a:lvl4pPr marL="1366518" indent="0">
              <a:buNone/>
              <a:defRPr sz="2000"/>
            </a:lvl4pPr>
            <a:lvl5pPr marL="1822027" indent="0">
              <a:buNone/>
              <a:defRPr sz="2000"/>
            </a:lvl5pPr>
            <a:lvl6pPr marL="2277537" indent="0">
              <a:buNone/>
              <a:defRPr sz="2000"/>
            </a:lvl6pPr>
            <a:lvl7pPr marL="2733045" indent="0">
              <a:buNone/>
              <a:defRPr sz="2000"/>
            </a:lvl7pPr>
            <a:lvl8pPr marL="3188546" indent="0">
              <a:buNone/>
              <a:defRPr sz="2000"/>
            </a:lvl8pPr>
            <a:lvl9pPr marL="3644058"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22" y="5367338"/>
            <a:ext cx="5943600" cy="804862"/>
          </a:xfrm>
        </p:spPr>
        <p:txBody>
          <a:bodyPr/>
          <a:lstStyle>
            <a:lvl1pPr marL="0" indent="0">
              <a:buNone/>
              <a:defRPr sz="1400"/>
            </a:lvl1pPr>
            <a:lvl2pPr marL="455506" indent="0">
              <a:buNone/>
              <a:defRPr sz="1200"/>
            </a:lvl2pPr>
            <a:lvl3pPr marL="911018" indent="0">
              <a:buNone/>
              <a:defRPr sz="1000"/>
            </a:lvl3pPr>
            <a:lvl4pPr marL="1366518" indent="0">
              <a:buNone/>
              <a:defRPr sz="900"/>
            </a:lvl4pPr>
            <a:lvl5pPr marL="1822027" indent="0">
              <a:buNone/>
              <a:defRPr sz="900"/>
            </a:lvl5pPr>
            <a:lvl6pPr marL="2277537" indent="0">
              <a:buNone/>
              <a:defRPr sz="900"/>
            </a:lvl6pPr>
            <a:lvl7pPr marL="2733045" indent="0">
              <a:buNone/>
              <a:defRPr sz="900"/>
            </a:lvl7pPr>
            <a:lvl8pPr marL="3188546" indent="0">
              <a:buNone/>
              <a:defRPr sz="900"/>
            </a:lvl8pPr>
            <a:lvl9pPr marL="3644058"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13130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03142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2" y="1535113"/>
            <a:ext cx="4376738" cy="639762"/>
          </a:xfrm>
        </p:spPr>
        <p:txBody>
          <a:bodyPr anchor="b"/>
          <a:lstStyle>
            <a:lvl1pPr marL="0" indent="0">
              <a:buNone/>
              <a:defRPr sz="2400" b="1"/>
            </a:lvl1pPr>
            <a:lvl2pPr marL="456237" indent="0">
              <a:buNone/>
              <a:defRPr sz="2000" b="1"/>
            </a:lvl2pPr>
            <a:lvl3pPr marL="912476" indent="0">
              <a:buNone/>
              <a:defRPr sz="1800" b="1"/>
            </a:lvl3pPr>
            <a:lvl4pPr marL="1368717" indent="0">
              <a:buNone/>
              <a:defRPr sz="1600" b="1"/>
            </a:lvl4pPr>
            <a:lvl5pPr marL="1824954" indent="0">
              <a:buNone/>
              <a:defRPr sz="1600" b="1"/>
            </a:lvl5pPr>
            <a:lvl6pPr marL="2281194" indent="0">
              <a:buNone/>
              <a:defRPr sz="1600" b="1"/>
            </a:lvl6pPr>
            <a:lvl7pPr marL="2737434" indent="0">
              <a:buNone/>
              <a:defRPr sz="1600" b="1"/>
            </a:lvl7pPr>
            <a:lvl8pPr marL="3193672" indent="0">
              <a:buNone/>
              <a:defRPr sz="1600" b="1"/>
            </a:lvl8pPr>
            <a:lvl9pPr marL="3649912"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2" y="2174878"/>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428" y="1535113"/>
            <a:ext cx="4378325" cy="639762"/>
          </a:xfrm>
        </p:spPr>
        <p:txBody>
          <a:bodyPr anchor="b"/>
          <a:lstStyle>
            <a:lvl1pPr marL="0" indent="0">
              <a:buNone/>
              <a:defRPr sz="2400" b="1"/>
            </a:lvl1pPr>
            <a:lvl2pPr marL="456237" indent="0">
              <a:buNone/>
              <a:defRPr sz="2000" b="1"/>
            </a:lvl2pPr>
            <a:lvl3pPr marL="912476" indent="0">
              <a:buNone/>
              <a:defRPr sz="1800" b="1"/>
            </a:lvl3pPr>
            <a:lvl4pPr marL="1368717" indent="0">
              <a:buNone/>
              <a:defRPr sz="1600" b="1"/>
            </a:lvl4pPr>
            <a:lvl5pPr marL="1824954" indent="0">
              <a:buNone/>
              <a:defRPr sz="1600" b="1"/>
            </a:lvl5pPr>
            <a:lvl6pPr marL="2281194" indent="0">
              <a:buNone/>
              <a:defRPr sz="1600" b="1"/>
            </a:lvl6pPr>
            <a:lvl7pPr marL="2737434" indent="0">
              <a:buNone/>
              <a:defRPr sz="1600" b="1"/>
            </a:lvl7pPr>
            <a:lvl8pPr marL="3193672" indent="0">
              <a:buNone/>
              <a:defRPr sz="1600" b="1"/>
            </a:lvl8pPr>
            <a:lvl9pPr marL="3649912"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428" y="2174878"/>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7772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6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69"/>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0376528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51" y="1600224"/>
            <a:ext cx="4381501"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5029235" y="1600200"/>
            <a:ext cx="4381501"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5029235" y="3938619"/>
            <a:ext cx="4381501"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7C9234A2-8ADA-4EF3-9DD8-28F9A421E2F5}"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2309601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1" name="タイトル 1"/>
          <p:cNvSpPr>
            <a:spLocks noGrp="1"/>
          </p:cNvSpPr>
          <p:nvPr>
            <p:ph type="ctrTitle" idx="4294967295" hasCustomPrompt="1"/>
          </p:nvPr>
        </p:nvSpPr>
        <p:spPr>
          <a:xfrm>
            <a:off x="0" y="-42178"/>
            <a:ext cx="9906000" cy="461665"/>
          </a:xfrm>
        </p:spPr>
        <p:txBody>
          <a:bodyPr>
            <a:noAutofit/>
          </a:bodyPr>
          <a:lstStyle/>
          <a:p>
            <a:r>
              <a:rPr lang="ja-JP" altLang="en-US" sz="2400"/>
              <a:t>中期工程表　「○○」</a:t>
            </a:r>
            <a:endParaRPr kumimoji="1" lang="ja-JP" altLang="en-US" sz="2400"/>
          </a:p>
        </p:txBody>
      </p:sp>
    </p:spTree>
    <p:extLst>
      <p:ext uri="{BB962C8B-B14F-4D97-AF65-F5344CB8AC3E}">
        <p14:creationId xmlns:p14="http://schemas.microsoft.com/office/powerpoint/2010/main" val="3480459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3" name="日付プレースホルダ 2"/>
          <p:cNvSpPr>
            <a:spLocks noGrp="1"/>
          </p:cNvSpPr>
          <p:nvPr>
            <p:ph type="dt" idx="10"/>
          </p:nvPr>
        </p:nvSpPr>
        <p:spPr/>
        <p:txBody>
          <a:bodyPr/>
          <a:lstStyle/>
          <a:p>
            <a:pPr>
              <a:defRPr/>
            </a:pPr>
            <a:endParaRPr lang="en-US"/>
          </a:p>
        </p:txBody>
      </p:sp>
      <p:sp>
        <p:nvSpPr>
          <p:cNvPr id="4" name="日付プレースホルダ 3"/>
          <p:cNvSpPr>
            <a:spLocks noGrp="1"/>
          </p:cNvSpPr>
          <p:nvPr>
            <p:ph type="dt" idx="11"/>
          </p:nvPr>
        </p:nvSpPr>
        <p:spPr/>
        <p:txBody>
          <a:bodyPr/>
          <a:lstStyle/>
          <a:p>
            <a:pPr>
              <a:defRPr/>
            </a:pPr>
            <a:endParaRPr lang="en-US"/>
          </a:p>
        </p:txBody>
      </p:sp>
      <p:sp>
        <p:nvSpPr>
          <p:cNvPr id="6" name="スライド番号プレースホルダ 5"/>
          <p:cNvSpPr>
            <a:spLocks noGrp="1"/>
          </p:cNvSpPr>
          <p:nvPr>
            <p:ph type="sldNum" idx="13"/>
          </p:nvPr>
        </p:nvSpPr>
        <p:spPr/>
        <p:txBody>
          <a:bodyPr/>
          <a:lstStyle/>
          <a:p>
            <a:pPr>
              <a:defRPr/>
            </a:pPr>
            <a:fld id="{0A5E7D25-73C3-490F-81B1-205AECC7BFEC}" type="slidenum">
              <a:rPr lang="en-US" smtClean="0"/>
              <a:pPr>
                <a:defRPr/>
              </a:pPr>
              <a:t>‹#›</a:t>
            </a:fld>
            <a:endParaRPr lang="en-US"/>
          </a:p>
        </p:txBody>
      </p:sp>
    </p:spTree>
    <p:extLst>
      <p:ext uri="{BB962C8B-B14F-4D97-AF65-F5344CB8AC3E}">
        <p14:creationId xmlns:p14="http://schemas.microsoft.com/office/powerpoint/2010/main" val="7237170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631"/>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26844" indent="0" algn="ctr">
              <a:buNone/>
              <a:defRPr>
                <a:solidFill>
                  <a:schemeClr val="tx1">
                    <a:tint val="75000"/>
                  </a:schemeClr>
                </a:solidFill>
              </a:defRPr>
            </a:lvl2pPr>
            <a:lvl3pPr marL="853687" indent="0" algn="ctr">
              <a:buNone/>
              <a:defRPr>
                <a:solidFill>
                  <a:schemeClr val="tx1">
                    <a:tint val="75000"/>
                  </a:schemeClr>
                </a:solidFill>
              </a:defRPr>
            </a:lvl3pPr>
            <a:lvl4pPr marL="1280528" indent="0" algn="ctr">
              <a:buNone/>
              <a:defRPr>
                <a:solidFill>
                  <a:schemeClr val="tx1">
                    <a:tint val="75000"/>
                  </a:schemeClr>
                </a:solidFill>
              </a:defRPr>
            </a:lvl4pPr>
            <a:lvl5pPr marL="1707372" indent="0" algn="ctr">
              <a:buNone/>
              <a:defRPr>
                <a:solidFill>
                  <a:schemeClr val="tx1">
                    <a:tint val="75000"/>
                  </a:schemeClr>
                </a:solidFill>
              </a:defRPr>
            </a:lvl5pPr>
            <a:lvl6pPr marL="2134216" indent="0" algn="ctr">
              <a:buNone/>
              <a:defRPr>
                <a:solidFill>
                  <a:schemeClr val="tx1">
                    <a:tint val="75000"/>
                  </a:schemeClr>
                </a:solidFill>
              </a:defRPr>
            </a:lvl6pPr>
            <a:lvl7pPr marL="2561058" indent="0" algn="ctr">
              <a:buNone/>
              <a:defRPr>
                <a:solidFill>
                  <a:schemeClr val="tx1">
                    <a:tint val="75000"/>
                  </a:schemeClr>
                </a:solidFill>
              </a:defRPr>
            </a:lvl7pPr>
            <a:lvl8pPr marL="2987902" indent="0" algn="ctr">
              <a:buNone/>
              <a:defRPr>
                <a:solidFill>
                  <a:schemeClr val="tx1">
                    <a:tint val="75000"/>
                  </a:schemeClr>
                </a:solidFill>
              </a:defRPr>
            </a:lvl8pPr>
            <a:lvl9pPr marL="3414746"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9A7FBB7-F99F-4902-A31A-18C03494E31E}"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2859281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9768C0A-373A-4DCF-A9BF-97ED734E84D6}"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577479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14"/>
            <a:ext cx="8420100" cy="1362075"/>
          </a:xfrm>
        </p:spPr>
        <p:txBody>
          <a:bodyPr anchor="t"/>
          <a:lstStyle>
            <a:lvl1pPr algn="l">
              <a:defRPr sz="37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41"/>
            <a:ext cx="8420100" cy="1500187"/>
          </a:xfrm>
        </p:spPr>
        <p:txBody>
          <a:bodyPr anchor="b"/>
          <a:lstStyle>
            <a:lvl1pPr marL="0" indent="0">
              <a:buNone/>
              <a:defRPr sz="1900">
                <a:solidFill>
                  <a:schemeClr val="tx1">
                    <a:tint val="75000"/>
                  </a:schemeClr>
                </a:solidFill>
              </a:defRPr>
            </a:lvl1pPr>
            <a:lvl2pPr marL="426844" indent="0">
              <a:buNone/>
              <a:defRPr sz="1700">
                <a:solidFill>
                  <a:schemeClr val="tx1">
                    <a:tint val="75000"/>
                  </a:schemeClr>
                </a:solidFill>
              </a:defRPr>
            </a:lvl2pPr>
            <a:lvl3pPr marL="853687" indent="0">
              <a:buNone/>
              <a:defRPr sz="1500">
                <a:solidFill>
                  <a:schemeClr val="tx1">
                    <a:tint val="75000"/>
                  </a:schemeClr>
                </a:solidFill>
              </a:defRPr>
            </a:lvl3pPr>
            <a:lvl4pPr marL="1280528" indent="0">
              <a:buNone/>
              <a:defRPr sz="1300">
                <a:solidFill>
                  <a:schemeClr val="tx1">
                    <a:tint val="75000"/>
                  </a:schemeClr>
                </a:solidFill>
              </a:defRPr>
            </a:lvl4pPr>
            <a:lvl5pPr marL="1707372" indent="0">
              <a:buNone/>
              <a:defRPr sz="1300">
                <a:solidFill>
                  <a:schemeClr val="tx1">
                    <a:tint val="75000"/>
                  </a:schemeClr>
                </a:solidFill>
              </a:defRPr>
            </a:lvl5pPr>
            <a:lvl6pPr marL="2134216" indent="0">
              <a:buNone/>
              <a:defRPr sz="1300">
                <a:solidFill>
                  <a:schemeClr val="tx1">
                    <a:tint val="75000"/>
                  </a:schemeClr>
                </a:solidFill>
              </a:defRPr>
            </a:lvl6pPr>
            <a:lvl7pPr marL="2561058" indent="0">
              <a:buNone/>
              <a:defRPr sz="1300">
                <a:solidFill>
                  <a:schemeClr val="tx1">
                    <a:tint val="75000"/>
                  </a:schemeClr>
                </a:solidFill>
              </a:defRPr>
            </a:lvl7pPr>
            <a:lvl8pPr marL="2987902" indent="0">
              <a:buNone/>
              <a:defRPr sz="1300">
                <a:solidFill>
                  <a:schemeClr val="tx1">
                    <a:tint val="75000"/>
                  </a:schemeClr>
                </a:solidFill>
              </a:defRPr>
            </a:lvl8pPr>
            <a:lvl9pPr marL="3414746" indent="0">
              <a:buNone/>
              <a:defRPr sz="13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11060EC-69DC-4874-9FE7-50D3873EA932}"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6178504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6580" y="1600226"/>
            <a:ext cx="4746625" cy="4525963"/>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48329" y="1600226"/>
            <a:ext cx="4746625" cy="4525963"/>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B13035DA-89EF-450B-A9DF-1EFE5FA9BF9A}"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360171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15" y="1535113"/>
            <a:ext cx="4376870" cy="639762"/>
          </a:xfrm>
        </p:spPr>
        <p:txBody>
          <a:bodyPr anchor="b"/>
          <a:lstStyle>
            <a:lvl1pPr marL="0" indent="0">
              <a:buNone/>
              <a:defRPr sz="2200" b="1"/>
            </a:lvl1pPr>
            <a:lvl2pPr marL="426844" indent="0">
              <a:buNone/>
              <a:defRPr sz="1900" b="1"/>
            </a:lvl2pPr>
            <a:lvl3pPr marL="853687" indent="0">
              <a:buNone/>
              <a:defRPr sz="1700" b="1"/>
            </a:lvl3pPr>
            <a:lvl4pPr marL="1280528" indent="0">
              <a:buNone/>
              <a:defRPr sz="1500" b="1"/>
            </a:lvl4pPr>
            <a:lvl5pPr marL="1707372" indent="0">
              <a:buNone/>
              <a:defRPr sz="1500" b="1"/>
            </a:lvl5pPr>
            <a:lvl6pPr marL="2134216" indent="0">
              <a:buNone/>
              <a:defRPr sz="1500" b="1"/>
            </a:lvl6pPr>
            <a:lvl7pPr marL="2561058" indent="0">
              <a:buNone/>
              <a:defRPr sz="1500" b="1"/>
            </a:lvl7pPr>
            <a:lvl8pPr marL="2987902" indent="0">
              <a:buNone/>
              <a:defRPr sz="1500" b="1"/>
            </a:lvl8pPr>
            <a:lvl9pPr marL="3414746" indent="0">
              <a:buNone/>
              <a:defRPr sz="15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15" y="2174875"/>
            <a:ext cx="4376870" cy="3951288"/>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32" y="1535113"/>
            <a:ext cx="4378590" cy="639762"/>
          </a:xfrm>
        </p:spPr>
        <p:txBody>
          <a:bodyPr anchor="b"/>
          <a:lstStyle>
            <a:lvl1pPr marL="0" indent="0">
              <a:buNone/>
              <a:defRPr sz="2200" b="1"/>
            </a:lvl1pPr>
            <a:lvl2pPr marL="426844" indent="0">
              <a:buNone/>
              <a:defRPr sz="1900" b="1"/>
            </a:lvl2pPr>
            <a:lvl3pPr marL="853687" indent="0">
              <a:buNone/>
              <a:defRPr sz="1700" b="1"/>
            </a:lvl3pPr>
            <a:lvl4pPr marL="1280528" indent="0">
              <a:buNone/>
              <a:defRPr sz="1500" b="1"/>
            </a:lvl4pPr>
            <a:lvl5pPr marL="1707372" indent="0">
              <a:buNone/>
              <a:defRPr sz="1500" b="1"/>
            </a:lvl5pPr>
            <a:lvl6pPr marL="2134216" indent="0">
              <a:buNone/>
              <a:defRPr sz="1500" b="1"/>
            </a:lvl6pPr>
            <a:lvl7pPr marL="2561058" indent="0">
              <a:buNone/>
              <a:defRPr sz="1500" b="1"/>
            </a:lvl7pPr>
            <a:lvl8pPr marL="2987902" indent="0">
              <a:buNone/>
              <a:defRPr sz="1500" b="1"/>
            </a:lvl8pPr>
            <a:lvl9pPr marL="3414746" indent="0">
              <a:buNone/>
              <a:defRPr sz="15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32" y="2174875"/>
            <a:ext cx="4378590" cy="3951288"/>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93EAF06B-B84B-4F25-B09D-EA309050A7B2}"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5538742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04BE2747-85AE-476A-B242-46E3AA6A4EE9}"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504176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4202004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AFF62460-EC34-422A-A834-EA8B1E04C307}"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2367590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4"/>
            <a:ext cx="3259006" cy="1162050"/>
          </a:xfrm>
        </p:spPr>
        <p:txBody>
          <a:bodyPr anchor="b"/>
          <a:lstStyle>
            <a:lvl1pPr algn="l">
              <a:defRPr sz="1900" b="1"/>
            </a:lvl1pPr>
          </a:lstStyle>
          <a:p>
            <a:r>
              <a:rPr kumimoji="1" lang="ja-JP" altLang="en-US"/>
              <a:t>マスタ タイトルの書式設定</a:t>
            </a:r>
          </a:p>
        </p:txBody>
      </p:sp>
      <p:sp>
        <p:nvSpPr>
          <p:cNvPr id="3" name="コンテンツ プレースホルダ 2"/>
          <p:cNvSpPr>
            <a:spLocks noGrp="1"/>
          </p:cNvSpPr>
          <p:nvPr>
            <p:ph idx="1"/>
          </p:nvPr>
        </p:nvSpPr>
        <p:spPr>
          <a:xfrm>
            <a:off x="3873046" y="273073"/>
            <a:ext cx="5537729" cy="5853113"/>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9" y="1435123"/>
            <a:ext cx="3259006" cy="4691063"/>
          </a:xfrm>
        </p:spPr>
        <p:txBody>
          <a:bodyPr/>
          <a:lstStyle>
            <a:lvl1pPr marL="0" indent="0">
              <a:buNone/>
              <a:defRPr sz="1300"/>
            </a:lvl1pPr>
            <a:lvl2pPr marL="426844" indent="0">
              <a:buNone/>
              <a:defRPr sz="1100"/>
            </a:lvl2pPr>
            <a:lvl3pPr marL="853687" indent="0">
              <a:buNone/>
              <a:defRPr sz="900"/>
            </a:lvl3pPr>
            <a:lvl4pPr marL="1280528" indent="0">
              <a:buNone/>
              <a:defRPr sz="800"/>
            </a:lvl4pPr>
            <a:lvl5pPr marL="1707372" indent="0">
              <a:buNone/>
              <a:defRPr sz="800"/>
            </a:lvl5pPr>
            <a:lvl6pPr marL="2134216" indent="0">
              <a:buNone/>
              <a:defRPr sz="800"/>
            </a:lvl6pPr>
            <a:lvl7pPr marL="2561058" indent="0">
              <a:buNone/>
              <a:defRPr sz="800"/>
            </a:lvl7pPr>
            <a:lvl8pPr marL="2987902" indent="0">
              <a:buNone/>
              <a:defRPr sz="800"/>
            </a:lvl8pPr>
            <a:lvl9pPr marL="3414746" indent="0">
              <a:buNone/>
              <a:defRPr sz="8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4C771F47-4639-40C8-9474-68989E7D889D}"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4266133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9" y="4800603"/>
            <a:ext cx="5943600" cy="566738"/>
          </a:xfrm>
        </p:spPr>
        <p:txBody>
          <a:bodyPr anchor="b"/>
          <a:lstStyle>
            <a:lvl1pPr algn="l">
              <a:defRPr sz="1900" b="1"/>
            </a:lvl1pPr>
          </a:lstStyle>
          <a:p>
            <a:r>
              <a:rPr kumimoji="1" lang="ja-JP" altLang="en-US"/>
              <a:t>マスタ タイトルの書式設定</a:t>
            </a:r>
          </a:p>
        </p:txBody>
      </p:sp>
      <p:sp>
        <p:nvSpPr>
          <p:cNvPr id="3" name="図プレースホルダ 2"/>
          <p:cNvSpPr>
            <a:spLocks noGrp="1"/>
          </p:cNvSpPr>
          <p:nvPr>
            <p:ph type="pic" idx="1"/>
          </p:nvPr>
        </p:nvSpPr>
        <p:spPr>
          <a:xfrm>
            <a:off x="1941649" y="612775"/>
            <a:ext cx="5943600" cy="4114800"/>
          </a:xfrm>
        </p:spPr>
        <p:txBody>
          <a:bodyPr/>
          <a:lstStyle>
            <a:lvl1pPr marL="0" indent="0">
              <a:buNone/>
              <a:defRPr sz="3000"/>
            </a:lvl1pPr>
            <a:lvl2pPr marL="426844" indent="0">
              <a:buNone/>
              <a:defRPr sz="2600"/>
            </a:lvl2pPr>
            <a:lvl3pPr marL="853687" indent="0">
              <a:buNone/>
              <a:defRPr sz="2200"/>
            </a:lvl3pPr>
            <a:lvl4pPr marL="1280528" indent="0">
              <a:buNone/>
              <a:defRPr sz="1900"/>
            </a:lvl4pPr>
            <a:lvl5pPr marL="1707372" indent="0">
              <a:buNone/>
              <a:defRPr sz="1900"/>
            </a:lvl5pPr>
            <a:lvl6pPr marL="2134216" indent="0">
              <a:buNone/>
              <a:defRPr sz="1900"/>
            </a:lvl6pPr>
            <a:lvl7pPr marL="2561058" indent="0">
              <a:buNone/>
              <a:defRPr sz="1900"/>
            </a:lvl7pPr>
            <a:lvl8pPr marL="2987902" indent="0">
              <a:buNone/>
              <a:defRPr sz="1900"/>
            </a:lvl8pPr>
            <a:lvl9pPr marL="3414746" indent="0">
              <a:buNone/>
              <a:defRPr sz="1900"/>
            </a:lvl9pPr>
          </a:lstStyle>
          <a:p>
            <a:endParaRPr kumimoji="1" lang="ja-JP" altLang="en-US"/>
          </a:p>
        </p:txBody>
      </p:sp>
      <p:sp>
        <p:nvSpPr>
          <p:cNvPr id="4" name="テキスト プレースホルダ 3"/>
          <p:cNvSpPr>
            <a:spLocks noGrp="1"/>
          </p:cNvSpPr>
          <p:nvPr>
            <p:ph type="body" sz="half" idx="2"/>
          </p:nvPr>
        </p:nvSpPr>
        <p:spPr>
          <a:xfrm>
            <a:off x="1941649" y="5367340"/>
            <a:ext cx="5943600" cy="804862"/>
          </a:xfrm>
        </p:spPr>
        <p:txBody>
          <a:bodyPr/>
          <a:lstStyle>
            <a:lvl1pPr marL="0" indent="0">
              <a:buNone/>
              <a:defRPr sz="1300"/>
            </a:lvl1pPr>
            <a:lvl2pPr marL="426844" indent="0">
              <a:buNone/>
              <a:defRPr sz="1100"/>
            </a:lvl2pPr>
            <a:lvl3pPr marL="853687" indent="0">
              <a:buNone/>
              <a:defRPr sz="900"/>
            </a:lvl3pPr>
            <a:lvl4pPr marL="1280528" indent="0">
              <a:buNone/>
              <a:defRPr sz="800"/>
            </a:lvl4pPr>
            <a:lvl5pPr marL="1707372" indent="0">
              <a:buNone/>
              <a:defRPr sz="800"/>
            </a:lvl5pPr>
            <a:lvl6pPr marL="2134216" indent="0">
              <a:buNone/>
              <a:defRPr sz="800"/>
            </a:lvl6pPr>
            <a:lvl7pPr marL="2561058" indent="0">
              <a:buNone/>
              <a:defRPr sz="800"/>
            </a:lvl7pPr>
            <a:lvl8pPr marL="2987902" indent="0">
              <a:buNone/>
              <a:defRPr sz="800"/>
            </a:lvl8pPr>
            <a:lvl9pPr marL="3414746" indent="0">
              <a:buNone/>
              <a:defRPr sz="8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CB7D4783-EA1C-4057-816B-0A50B764B391}"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348433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0935233-AEAB-4213-A103-5BF9D9C8C56F}"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409255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1" y="274663"/>
            <a:ext cx="2414588"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6596" y="274663"/>
            <a:ext cx="7078663"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43B2EF4-3CF4-42A8-9600-C5A32B252BBC}"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5099182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2503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676" y="2130428"/>
            <a:ext cx="8418648"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824" y="3886200"/>
            <a:ext cx="693435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fld id="{52A3152F-D73F-481F-BDE7-2D228C48A1F7}" type="datetime1">
              <a:rPr lang="ja-JP" altLang="en-US" smtClean="0">
                <a:solidFill>
                  <a:prstClr val="black">
                    <a:tint val="75000"/>
                  </a:prstClr>
                </a:solidFill>
              </a:rPr>
              <a:pPr>
                <a:defRPr/>
              </a:pPr>
              <a:t>2025/10/31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pPr>
              <a:defRPr/>
            </a:pPr>
            <a:fld id="{17C4E106-E4D4-4543-B6B1-4D754DB78274}" type="slidenum">
              <a:rPr lang="ja-JP" altLang="en-US" smtClean="0">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0961728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89013CD-A086-4C27-85B6-1031E7D591E5}" type="datetime1">
              <a:rPr lang="ja-JP" altLang="en-US" smtClean="0">
                <a:solidFill>
                  <a:prstClr val="black">
                    <a:tint val="75000"/>
                  </a:prstClr>
                </a:solidFill>
              </a:rPr>
              <a:pPr/>
              <a:t>2025/10/31</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0909DE9-9274-43E2-8958-77DC6B5E51A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98291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3341" y="2312152"/>
            <a:ext cx="8420101" cy="1470025"/>
          </a:xfrm>
        </p:spPr>
        <p:txBody>
          <a:bodyPr/>
          <a:lstStyle>
            <a:lvl1pPr>
              <a:defRPr sz="3600" b="1">
                <a:effectLst>
                  <a:glow rad="190500">
                    <a:schemeClr val="bg1"/>
                  </a:glow>
                </a:effectLst>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
        <p:nvSpPr>
          <p:cNvPr id="3" name="サブタイトル 2"/>
          <p:cNvSpPr>
            <a:spLocks noGrp="1"/>
          </p:cNvSpPr>
          <p:nvPr>
            <p:ph type="subTitle" idx="1"/>
          </p:nvPr>
        </p:nvSpPr>
        <p:spPr>
          <a:xfrm>
            <a:off x="1485966" y="4221088"/>
            <a:ext cx="6934201" cy="1417712"/>
          </a:xfrm>
        </p:spPr>
        <p:txBody>
          <a:bodyPr/>
          <a:lstStyle>
            <a:lvl1pPr marL="0" indent="0" algn="ctr">
              <a:buNone/>
              <a:defRPr sz="2400" b="1">
                <a:solidFill>
                  <a:schemeClr val="tx1"/>
                </a:solidFill>
                <a:effectLst>
                  <a:glow rad="127000">
                    <a:schemeClr val="bg1"/>
                  </a:glow>
                </a:effectLst>
                <a:latin typeface="メイリオ" panose="020B0604030504040204" pitchFamily="50" charset="-128"/>
                <a:ea typeface="メイリオ" panose="020B0604030504040204" pitchFamily="50" charset="-128"/>
              </a:defRPr>
            </a:lvl1pPr>
            <a:lvl2pPr marL="456237" indent="0" algn="ctr">
              <a:buNone/>
              <a:defRPr>
                <a:solidFill>
                  <a:schemeClr val="tx1">
                    <a:tint val="75000"/>
                  </a:schemeClr>
                </a:solidFill>
              </a:defRPr>
            </a:lvl2pPr>
            <a:lvl3pPr marL="912476" indent="0" algn="ctr">
              <a:buNone/>
              <a:defRPr>
                <a:solidFill>
                  <a:schemeClr val="tx1">
                    <a:tint val="75000"/>
                  </a:schemeClr>
                </a:solidFill>
              </a:defRPr>
            </a:lvl3pPr>
            <a:lvl4pPr marL="1368717" indent="0" algn="ctr">
              <a:buNone/>
              <a:defRPr>
                <a:solidFill>
                  <a:schemeClr val="tx1">
                    <a:tint val="75000"/>
                  </a:schemeClr>
                </a:solidFill>
              </a:defRPr>
            </a:lvl4pPr>
            <a:lvl5pPr marL="1824954" indent="0" algn="ctr">
              <a:buNone/>
              <a:defRPr>
                <a:solidFill>
                  <a:schemeClr val="tx1">
                    <a:tint val="75000"/>
                  </a:schemeClr>
                </a:solidFill>
              </a:defRPr>
            </a:lvl5pPr>
            <a:lvl6pPr marL="2281194" indent="0" algn="ctr">
              <a:buNone/>
              <a:defRPr>
                <a:solidFill>
                  <a:schemeClr val="tx1">
                    <a:tint val="75000"/>
                  </a:schemeClr>
                </a:solidFill>
              </a:defRPr>
            </a:lvl6pPr>
            <a:lvl7pPr marL="2737434" indent="0" algn="ctr">
              <a:buNone/>
              <a:defRPr>
                <a:solidFill>
                  <a:schemeClr val="tx1">
                    <a:tint val="75000"/>
                  </a:schemeClr>
                </a:solidFill>
              </a:defRPr>
            </a:lvl7pPr>
            <a:lvl8pPr marL="3193672" indent="0" algn="ctr">
              <a:buNone/>
              <a:defRPr>
                <a:solidFill>
                  <a:schemeClr val="tx1">
                    <a:tint val="75000"/>
                  </a:schemeClr>
                </a:solidFill>
              </a:defRPr>
            </a:lvl8pPr>
            <a:lvl9pPr marL="3649912"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541549" y="6600631"/>
            <a:ext cx="364451" cy="257369"/>
          </a:xfrm>
        </p:spPr>
        <p:txBody>
          <a:bodyPr wrap="none" lIns="36000" tIns="36000" rIns="36000" bIns="36000">
            <a:spAutoFit/>
          </a:bodyPr>
          <a:lstStyle>
            <a:lvl1pPr>
              <a:defRPr sz="1200" b="1">
                <a:solidFill>
                  <a:schemeClr val="tx1"/>
                </a:solidFill>
                <a:effectLst>
                  <a:glow rad="127000">
                    <a:schemeClr val="bg1"/>
                  </a:glow>
                </a:effectLst>
                <a:latin typeface="メイリオ" panose="020B0604030504040204" pitchFamily="50" charset="-128"/>
                <a:ea typeface="メイリオ" panose="020B0604030504040204" pitchFamily="50" charset="-128"/>
              </a:defRPr>
            </a:lvl1pPr>
          </a:lstStyle>
          <a:p>
            <a:pPr>
              <a:defRPr/>
            </a:pPr>
            <a:fld id="{DB02525F-3D89-45E3-BA88-8C2428FA9C14}" type="slidenum">
              <a:rPr lang="ja-JP" altLang="en-US" smtClean="0"/>
              <a:pPr>
                <a:defRPr/>
              </a:pPr>
              <a:t>‹#›</a:t>
            </a:fld>
            <a:endParaRPr lang="ja-JP" altLang="en-US"/>
          </a:p>
        </p:txBody>
      </p:sp>
    </p:spTree>
    <p:extLst>
      <p:ext uri="{BB962C8B-B14F-4D97-AF65-F5344CB8AC3E}">
        <p14:creationId xmlns:p14="http://schemas.microsoft.com/office/powerpoint/2010/main" val="42029380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504000"/>
          </a:xfrm>
          <a:solidFill>
            <a:schemeClr val="accent1">
              <a:lumMod val="75000"/>
            </a:schemeClr>
          </a:solidFill>
        </p:spPr>
        <p:txBody>
          <a:bodyPr lIns="36000" tIns="108000" rIns="36000" bIns="36000"/>
          <a:lstStyle>
            <a:lvl1pPr>
              <a:defRPr sz="2400" b="1">
                <a:solidFill>
                  <a:schemeClr val="bg1"/>
                </a:solidFill>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a:xfrm>
            <a:off x="9491857" y="6560138"/>
            <a:ext cx="414143" cy="297862"/>
          </a:xfrm>
        </p:spPr>
        <p:txBody>
          <a:bodyPr wrap="none" lIns="36000" tIns="36000" rIns="36000">
            <a:spAutoFit/>
          </a:bodyPr>
          <a:lstStyle>
            <a:lvl1pPr>
              <a:defRPr b="1">
                <a:solidFill>
                  <a:schemeClr val="tx1"/>
                </a:solidFill>
                <a:effectLst>
                  <a:glow rad="127000">
                    <a:schemeClr val="bg1"/>
                  </a:glow>
                </a:effectLst>
                <a:latin typeface="メイリオ" panose="020B0604030504040204" pitchFamily="50" charset="-128"/>
                <a:ea typeface="メイリオ" panose="020B0604030504040204" pitchFamily="50" charset="-128"/>
              </a:defRPr>
            </a:lvl1pPr>
          </a:lstStyle>
          <a:p>
            <a:pPr>
              <a:defRPr/>
            </a:pPr>
            <a:fld id="{7FC637C0-0949-48C3-AB32-024352324272}" type="slidenum">
              <a:rPr lang="ja-JP" altLang="en-US" smtClean="0"/>
              <a:pPr>
                <a:defRPr/>
              </a:pPr>
              <a:t>‹#›</a:t>
            </a:fld>
            <a:endParaRPr lang="ja-JP" altLang="en-US"/>
          </a:p>
        </p:txBody>
      </p:sp>
    </p:spTree>
    <p:extLst>
      <p:ext uri="{BB962C8B-B14F-4D97-AF65-F5344CB8AC3E}">
        <p14:creationId xmlns:p14="http://schemas.microsoft.com/office/powerpoint/2010/main" val="427646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sz="1400">
                <a:solidFill>
                  <a:schemeClr val="tx1"/>
                </a:solidFill>
                <a:latin typeface="HG丸ｺﾞｼｯｸM-PRO" panose="020F0600000000000000" pitchFamily="50" charset="-128"/>
                <a:ea typeface="HG丸ｺﾞｼｯｸM-PRO" panose="020F0600000000000000" pitchFamily="50" charset="-128"/>
              </a:defRPr>
            </a:lvl1pPr>
          </a:lstStyle>
          <a:p>
            <a:pPr>
              <a:defRPr/>
            </a:pPr>
            <a:fld id="{F95793F0-1422-48A7-88C7-0432C15BFF5A}" type="slidenum">
              <a:rPr lang="ja-JP" altLang="en-US" smtClean="0">
                <a:solidFill>
                  <a:prstClr val="black"/>
                </a:solidFill>
              </a:rPr>
              <a:pPr>
                <a:defRPr/>
              </a:pPr>
              <a:t>‹#›</a:t>
            </a:fld>
            <a:endParaRPr lang="ja-JP" altLang="en-US">
              <a:solidFill>
                <a:prstClr val="black"/>
              </a:solidFill>
            </a:endParaRPr>
          </a:p>
        </p:txBody>
      </p:sp>
    </p:spTree>
    <p:extLst>
      <p:ext uri="{BB962C8B-B14F-4D97-AF65-F5344CB8AC3E}">
        <p14:creationId xmlns:p14="http://schemas.microsoft.com/office/powerpoint/2010/main" val="15325455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504000"/>
          </a:xfrm>
          <a:solidFill>
            <a:srgbClr val="538133"/>
          </a:solidFill>
        </p:spPr>
        <p:txBody>
          <a:bodyPr lIns="36000" tIns="108000" rIns="36000" bIns="36000"/>
          <a:lstStyle>
            <a:lvl1pPr>
              <a:defRPr sz="2400" b="1">
                <a:solidFill>
                  <a:schemeClr val="bg1"/>
                </a:solidFill>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a:xfrm>
            <a:off x="9491857" y="6560138"/>
            <a:ext cx="414143" cy="297862"/>
          </a:xfrm>
        </p:spPr>
        <p:txBody>
          <a:bodyPr wrap="none" lIns="36000" tIns="36000" rIns="36000">
            <a:spAutoFit/>
          </a:bodyPr>
          <a:lstStyle>
            <a:lvl1pPr>
              <a:defRPr b="1">
                <a:solidFill>
                  <a:schemeClr val="tx1"/>
                </a:solidFill>
                <a:effectLst>
                  <a:glow rad="127000">
                    <a:schemeClr val="bg1"/>
                  </a:glow>
                </a:effectLst>
                <a:latin typeface="メイリオ" panose="020B0604030504040204" pitchFamily="50" charset="-128"/>
                <a:ea typeface="メイリオ" panose="020B0604030504040204" pitchFamily="50" charset="-128"/>
              </a:defRPr>
            </a:lvl1pPr>
          </a:lstStyle>
          <a:p>
            <a:pPr>
              <a:defRPr/>
            </a:pPr>
            <a:fld id="{7FC637C0-0949-48C3-AB32-024352324272}" type="slidenum">
              <a:rPr lang="ja-JP" altLang="en-US" smtClean="0"/>
              <a:pPr>
                <a:defRPr/>
              </a:pPr>
              <a:t>‹#›</a:t>
            </a:fld>
            <a:endParaRPr lang="ja-JP" altLang="en-US"/>
          </a:p>
        </p:txBody>
      </p:sp>
    </p:spTree>
    <p:extLst>
      <p:ext uri="{BB962C8B-B14F-4D97-AF65-F5344CB8AC3E}">
        <p14:creationId xmlns:p14="http://schemas.microsoft.com/office/powerpoint/2010/main" val="1966724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504000"/>
          </a:xfrm>
          <a:solidFill>
            <a:schemeClr val="bg2">
              <a:lumMod val="50000"/>
            </a:schemeClr>
          </a:solidFill>
        </p:spPr>
        <p:txBody>
          <a:bodyPr lIns="36000" tIns="108000" rIns="36000" bIns="36000"/>
          <a:lstStyle>
            <a:lvl1pPr>
              <a:defRPr sz="2400" b="1">
                <a:solidFill>
                  <a:schemeClr val="bg1"/>
                </a:solidFill>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a:xfrm>
            <a:off x="9491857" y="6560138"/>
            <a:ext cx="414143" cy="297862"/>
          </a:xfrm>
        </p:spPr>
        <p:txBody>
          <a:bodyPr wrap="none" lIns="36000" tIns="36000" rIns="36000">
            <a:spAutoFit/>
          </a:bodyPr>
          <a:lstStyle>
            <a:lvl1pPr>
              <a:defRPr b="1">
                <a:solidFill>
                  <a:schemeClr val="tx1"/>
                </a:solidFill>
                <a:effectLst>
                  <a:glow rad="127000">
                    <a:schemeClr val="bg1"/>
                  </a:glow>
                </a:effectLst>
                <a:latin typeface="メイリオ" panose="020B0604030504040204" pitchFamily="50" charset="-128"/>
                <a:ea typeface="メイリオ" panose="020B0604030504040204" pitchFamily="50" charset="-128"/>
              </a:defRPr>
            </a:lvl1pPr>
          </a:lstStyle>
          <a:p>
            <a:pPr>
              <a:defRPr/>
            </a:pPr>
            <a:fld id="{7FC637C0-0949-48C3-AB32-024352324272}" type="slidenum">
              <a:rPr lang="ja-JP" altLang="en-US" smtClean="0"/>
              <a:pPr>
                <a:defRPr/>
              </a:pPr>
              <a:t>‹#›</a:t>
            </a:fld>
            <a:endParaRPr lang="ja-JP" altLang="en-US"/>
          </a:p>
        </p:txBody>
      </p:sp>
    </p:spTree>
    <p:extLst>
      <p:ext uri="{BB962C8B-B14F-4D97-AF65-F5344CB8AC3E}">
        <p14:creationId xmlns:p14="http://schemas.microsoft.com/office/powerpoint/2010/main" val="8494152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a:xfrm>
            <a:off x="9491857" y="6569853"/>
            <a:ext cx="414143" cy="288147"/>
          </a:xfrm>
        </p:spPr>
        <p:txBody>
          <a:bodyPr wrap="none" lIns="36000" tIns="36000" rIns="36000" bIns="36000">
            <a:spAutoFit/>
          </a:bodyPr>
          <a:lstStyle>
            <a:lvl1pPr>
              <a:defRPr sz="1400" b="1">
                <a:solidFill>
                  <a:schemeClr val="tx1"/>
                </a:solidFill>
                <a:effectLst>
                  <a:glow rad="127000">
                    <a:schemeClr val="bg1"/>
                  </a:glow>
                </a:effectLst>
                <a:latin typeface="メイリオ" panose="020B0604030504040204" pitchFamily="50" charset="-128"/>
                <a:ea typeface="メイリオ" panose="020B0604030504040204" pitchFamily="50" charset="-128"/>
              </a:defRPr>
            </a:lvl1pPr>
          </a:lstStyle>
          <a:p>
            <a:pPr>
              <a:defRPr/>
            </a:pPr>
            <a:fld id="{F95793F0-1422-48A7-88C7-0432C15BFF5A}" type="slidenum">
              <a:rPr lang="ja-JP" altLang="en-US" smtClean="0"/>
              <a:pPr>
                <a:defRPr/>
              </a:pPr>
              <a:t>‹#›</a:t>
            </a:fld>
            <a:endParaRPr lang="ja-JP" altLang="en-US"/>
          </a:p>
        </p:txBody>
      </p:sp>
    </p:spTree>
    <p:extLst>
      <p:ext uri="{BB962C8B-B14F-4D97-AF65-F5344CB8AC3E}">
        <p14:creationId xmlns:p14="http://schemas.microsoft.com/office/powerpoint/2010/main" val="571905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3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68524" y="541917"/>
            <a:ext cx="4962099" cy="555322"/>
          </a:xfrm>
        </p:spPr>
        <p:txBody>
          <a:bodyPr anchor="t"/>
          <a:lstStyle>
            <a:lvl1pPr algn="l">
              <a:defRPr sz="2800" b="1" cap="all">
                <a:solidFill>
                  <a:schemeClr val="tx1"/>
                </a:solidFill>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
        <p:nvSpPr>
          <p:cNvPr id="3" name="テキスト プレースホルダ 2"/>
          <p:cNvSpPr>
            <a:spLocks noGrp="1"/>
          </p:cNvSpPr>
          <p:nvPr>
            <p:ph type="body" idx="1"/>
          </p:nvPr>
        </p:nvSpPr>
        <p:spPr>
          <a:xfrm>
            <a:off x="1352600" y="1726149"/>
            <a:ext cx="8420101" cy="1500187"/>
          </a:xfrm>
        </p:spPr>
        <p:txBody>
          <a:bodyPr anchor="t"/>
          <a:lstStyle>
            <a:lvl1pPr marL="0" indent="0">
              <a:buNone/>
              <a:defRPr sz="2000" b="1">
                <a:solidFill>
                  <a:schemeClr val="tx1"/>
                </a:solidFill>
                <a:latin typeface="メイリオ" panose="020B0604030504040204" pitchFamily="50" charset="-128"/>
                <a:ea typeface="メイリオ" panose="020B0604030504040204" pitchFamily="50" charset="-128"/>
              </a:defRPr>
            </a:lvl1pPr>
            <a:lvl2pPr marL="456237" indent="0">
              <a:buNone/>
              <a:defRPr sz="1800">
                <a:solidFill>
                  <a:schemeClr val="tx1">
                    <a:tint val="75000"/>
                  </a:schemeClr>
                </a:solidFill>
              </a:defRPr>
            </a:lvl2pPr>
            <a:lvl3pPr marL="912476" indent="0">
              <a:buNone/>
              <a:defRPr sz="1600">
                <a:solidFill>
                  <a:schemeClr val="tx1">
                    <a:tint val="75000"/>
                  </a:schemeClr>
                </a:solidFill>
              </a:defRPr>
            </a:lvl3pPr>
            <a:lvl4pPr marL="1368717" indent="0">
              <a:buNone/>
              <a:defRPr sz="1400">
                <a:solidFill>
                  <a:schemeClr val="tx1">
                    <a:tint val="75000"/>
                  </a:schemeClr>
                </a:solidFill>
              </a:defRPr>
            </a:lvl4pPr>
            <a:lvl5pPr marL="1824954" indent="0">
              <a:buNone/>
              <a:defRPr sz="1400">
                <a:solidFill>
                  <a:schemeClr val="tx1">
                    <a:tint val="75000"/>
                  </a:schemeClr>
                </a:solidFill>
              </a:defRPr>
            </a:lvl5pPr>
            <a:lvl6pPr marL="2281194" indent="0">
              <a:buNone/>
              <a:defRPr sz="1400">
                <a:solidFill>
                  <a:schemeClr val="tx1">
                    <a:tint val="75000"/>
                  </a:schemeClr>
                </a:solidFill>
              </a:defRPr>
            </a:lvl6pPr>
            <a:lvl7pPr marL="2737434" indent="0">
              <a:buNone/>
              <a:defRPr sz="1400">
                <a:solidFill>
                  <a:schemeClr val="tx1">
                    <a:tint val="75000"/>
                  </a:schemeClr>
                </a:solidFill>
              </a:defRPr>
            </a:lvl7pPr>
            <a:lvl8pPr marL="3193672" indent="0">
              <a:buNone/>
              <a:defRPr sz="1400">
                <a:solidFill>
                  <a:schemeClr val="tx1">
                    <a:tint val="75000"/>
                  </a:schemeClr>
                </a:solidFill>
              </a:defRPr>
            </a:lvl8pPr>
            <a:lvl9pPr marL="3649912"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491857" y="6569853"/>
            <a:ext cx="414143" cy="288147"/>
          </a:xfrm>
        </p:spPr>
        <p:txBody>
          <a:bodyPr wrap="none" lIns="36000" tIns="36000" rIns="36000" bIns="36000">
            <a:spAutoFit/>
          </a:bodyPr>
          <a:lstStyle>
            <a:lvl1pPr>
              <a:defRPr b="1">
                <a:solidFill>
                  <a:schemeClr val="tx1"/>
                </a:solidFill>
                <a:effectLst>
                  <a:glow rad="127000">
                    <a:schemeClr val="bg1"/>
                  </a:glow>
                </a:effectLst>
                <a:latin typeface="メイリオ" panose="020B0604030504040204" pitchFamily="50" charset="-128"/>
                <a:ea typeface="メイリオ" panose="020B0604030504040204" pitchFamily="50" charset="-128"/>
              </a:defRPr>
            </a:lvl1pPr>
          </a:lstStyle>
          <a:p>
            <a:pPr>
              <a:defRPr/>
            </a:pPr>
            <a:fld id="{5B499932-C233-4E5A-865C-8671E046D2B1}" type="slidenum">
              <a:rPr lang="ja-JP" altLang="en-US" smtClean="0"/>
              <a:pPr>
                <a:defRPr/>
              </a:pPr>
              <a:t>‹#›</a:t>
            </a:fld>
            <a:endParaRPr lang="ja-JP" altLang="en-US"/>
          </a:p>
        </p:txBody>
      </p:sp>
      <p:sp>
        <p:nvSpPr>
          <p:cNvPr id="7" name="正方形/長方形 6"/>
          <p:cNvSpPr/>
          <p:nvPr userDrawn="1"/>
        </p:nvSpPr>
        <p:spPr>
          <a:xfrm>
            <a:off x="0" y="1276983"/>
            <a:ext cx="9906000" cy="72000"/>
          </a:xfrm>
          <a:prstGeom prst="rect">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000" b="1" spc="-150">
              <a:solidFill>
                <a:srgbClr val="26968B"/>
              </a:solidFill>
              <a:latin typeface="メイリオ" pitchFamily="50" charset="-128"/>
              <a:ea typeface="メイリオ" pitchFamily="50" charset="-128"/>
              <a:cs typeface="メイリオ" pitchFamily="50" charset="-128"/>
            </a:endParaRPr>
          </a:p>
        </p:txBody>
      </p:sp>
      <p:sp>
        <p:nvSpPr>
          <p:cNvPr id="8" name="正方形/長方形 7"/>
          <p:cNvSpPr/>
          <p:nvPr userDrawn="1"/>
        </p:nvSpPr>
        <p:spPr>
          <a:xfrm>
            <a:off x="596516" y="0"/>
            <a:ext cx="72000" cy="6858000"/>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000" b="1" spc="-150">
              <a:solidFill>
                <a:srgbClr val="26968B"/>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63123774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guide id="3" orient="horz" pos="1820">
          <p15:clr>
            <a:srgbClr val="FBAE40"/>
          </p15:clr>
        </p15:guide>
        <p15:guide id="4" pos="398">
          <p15:clr>
            <a:srgbClr val="FBAE40"/>
          </p15:clr>
        </p15:guide>
        <p15:guide id="5" orient="horz" pos="225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68524" y="2889496"/>
            <a:ext cx="4962099" cy="555322"/>
          </a:xfrm>
        </p:spPr>
        <p:txBody>
          <a:bodyPr anchor="t"/>
          <a:lstStyle>
            <a:lvl1pPr algn="l">
              <a:defRPr sz="2800" b="1" cap="all">
                <a:solidFill>
                  <a:schemeClr val="tx1"/>
                </a:solidFill>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
        <p:nvSpPr>
          <p:cNvPr id="3" name="テキスト プレースホルダ 2"/>
          <p:cNvSpPr>
            <a:spLocks noGrp="1"/>
          </p:cNvSpPr>
          <p:nvPr>
            <p:ph type="body" idx="1"/>
          </p:nvPr>
        </p:nvSpPr>
        <p:spPr>
          <a:xfrm>
            <a:off x="655812" y="3573016"/>
            <a:ext cx="8420101" cy="1500187"/>
          </a:xfrm>
        </p:spPr>
        <p:txBody>
          <a:bodyPr anchor="t"/>
          <a:lstStyle>
            <a:lvl1pPr marL="0" indent="0">
              <a:buNone/>
              <a:defRPr sz="2000" b="1">
                <a:solidFill>
                  <a:schemeClr val="tx1"/>
                </a:solidFill>
                <a:latin typeface="メイリオ" panose="020B0604030504040204" pitchFamily="50" charset="-128"/>
                <a:ea typeface="メイリオ" panose="020B0604030504040204" pitchFamily="50" charset="-128"/>
              </a:defRPr>
            </a:lvl1pPr>
            <a:lvl2pPr marL="456237" indent="0">
              <a:buNone/>
              <a:defRPr sz="1800">
                <a:solidFill>
                  <a:schemeClr val="tx1">
                    <a:tint val="75000"/>
                  </a:schemeClr>
                </a:solidFill>
              </a:defRPr>
            </a:lvl2pPr>
            <a:lvl3pPr marL="912476" indent="0">
              <a:buNone/>
              <a:defRPr sz="1600">
                <a:solidFill>
                  <a:schemeClr val="tx1">
                    <a:tint val="75000"/>
                  </a:schemeClr>
                </a:solidFill>
              </a:defRPr>
            </a:lvl3pPr>
            <a:lvl4pPr marL="1368717" indent="0">
              <a:buNone/>
              <a:defRPr sz="1400">
                <a:solidFill>
                  <a:schemeClr val="tx1">
                    <a:tint val="75000"/>
                  </a:schemeClr>
                </a:solidFill>
              </a:defRPr>
            </a:lvl4pPr>
            <a:lvl5pPr marL="1824954" indent="0">
              <a:buNone/>
              <a:defRPr sz="1400">
                <a:solidFill>
                  <a:schemeClr val="tx1">
                    <a:tint val="75000"/>
                  </a:schemeClr>
                </a:solidFill>
              </a:defRPr>
            </a:lvl5pPr>
            <a:lvl6pPr marL="2281194" indent="0">
              <a:buNone/>
              <a:defRPr sz="1400">
                <a:solidFill>
                  <a:schemeClr val="tx1">
                    <a:tint val="75000"/>
                  </a:schemeClr>
                </a:solidFill>
              </a:defRPr>
            </a:lvl6pPr>
            <a:lvl7pPr marL="2737434" indent="0">
              <a:buNone/>
              <a:defRPr sz="1400">
                <a:solidFill>
                  <a:schemeClr val="tx1">
                    <a:tint val="75000"/>
                  </a:schemeClr>
                </a:solidFill>
              </a:defRPr>
            </a:lvl7pPr>
            <a:lvl8pPr marL="3193672" indent="0">
              <a:buNone/>
              <a:defRPr sz="1400">
                <a:solidFill>
                  <a:schemeClr val="tx1">
                    <a:tint val="75000"/>
                  </a:schemeClr>
                </a:solidFill>
              </a:defRPr>
            </a:lvl8pPr>
            <a:lvl9pPr marL="3649912"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491857" y="6569853"/>
            <a:ext cx="414143" cy="288147"/>
          </a:xfrm>
        </p:spPr>
        <p:txBody>
          <a:bodyPr wrap="none" lIns="36000" tIns="36000" rIns="36000" bIns="36000">
            <a:spAutoFit/>
          </a:bodyPr>
          <a:lstStyle>
            <a:lvl1pPr>
              <a:defRPr b="1">
                <a:solidFill>
                  <a:schemeClr val="tx1"/>
                </a:solidFill>
                <a:effectLst>
                  <a:glow rad="127000">
                    <a:schemeClr val="bg1"/>
                  </a:glow>
                </a:effectLst>
                <a:latin typeface="メイリオ" panose="020B0604030504040204" pitchFamily="50" charset="-128"/>
                <a:ea typeface="メイリオ" panose="020B0604030504040204" pitchFamily="50" charset="-128"/>
              </a:defRPr>
            </a:lvl1pPr>
          </a:lstStyle>
          <a:p>
            <a:pPr>
              <a:defRPr/>
            </a:pPr>
            <a:fld id="{5B499932-C233-4E5A-865C-8671E046D2B1}" type="slidenum">
              <a:rPr lang="ja-JP" altLang="en-US" smtClean="0"/>
              <a:pPr>
                <a:defRPr/>
              </a:pPr>
              <a:t>‹#›</a:t>
            </a:fld>
            <a:endParaRPr lang="ja-JP" altLang="en-US"/>
          </a:p>
        </p:txBody>
      </p:sp>
      <p:sp>
        <p:nvSpPr>
          <p:cNvPr id="7" name="正方形/長方形 6"/>
          <p:cNvSpPr/>
          <p:nvPr userDrawn="1"/>
        </p:nvSpPr>
        <p:spPr>
          <a:xfrm>
            <a:off x="0" y="3392996"/>
            <a:ext cx="9906000" cy="72000"/>
          </a:xfrm>
          <a:prstGeom prst="rect">
            <a:avLst/>
          </a:prstGeom>
          <a:solidFill>
            <a:srgbClr val="538133"/>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000" b="1" spc="-150">
              <a:solidFill>
                <a:srgbClr val="26968B"/>
              </a:solidFill>
              <a:latin typeface="メイリオ" pitchFamily="50" charset="-128"/>
              <a:ea typeface="メイリオ" pitchFamily="50" charset="-128"/>
              <a:cs typeface="メイリオ" pitchFamily="50" charset="-128"/>
            </a:endParaRPr>
          </a:p>
        </p:txBody>
      </p:sp>
      <p:sp>
        <p:nvSpPr>
          <p:cNvPr id="8" name="正方形/長方形 7"/>
          <p:cNvSpPr/>
          <p:nvPr userDrawn="1"/>
        </p:nvSpPr>
        <p:spPr>
          <a:xfrm>
            <a:off x="596516" y="0"/>
            <a:ext cx="72000" cy="6858000"/>
          </a:xfrm>
          <a:prstGeom prst="rect">
            <a:avLst/>
          </a:prstGeom>
          <a:solidFill>
            <a:schemeClr val="accent3">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000" b="1" spc="-150">
              <a:solidFill>
                <a:srgbClr val="26968B"/>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76139961"/>
      </p:ext>
    </p:extLst>
  </p:cSld>
  <p:clrMapOvr>
    <a:masterClrMapping/>
  </p:clrMapOvr>
  <p:extLst>
    <p:ext uri="{DCECCB84-F9BA-43D5-87BE-67443E8EF086}">
      <p15:sldGuideLst xmlns:p15="http://schemas.microsoft.com/office/powerpoint/2012/main">
        <p15:guide id="1" pos="3120">
          <p15:clr>
            <a:srgbClr val="FBAE40"/>
          </p15:clr>
        </p15:guide>
        <p15:guide id="2" orient="horz" pos="2160">
          <p15:clr>
            <a:srgbClr val="FBAE40"/>
          </p15:clr>
        </p15:guide>
        <p15:guide id="3" orient="horz" pos="1820">
          <p15:clr>
            <a:srgbClr val="FBAE40"/>
          </p15:clr>
        </p15:guide>
        <p15:guide id="4" pos="398">
          <p15:clr>
            <a:srgbClr val="FBAE40"/>
          </p15:clr>
        </p15:guide>
        <p15:guide id="5" orient="horz" pos="225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1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68524" y="2889496"/>
            <a:ext cx="4962099" cy="555322"/>
          </a:xfrm>
        </p:spPr>
        <p:txBody>
          <a:bodyPr anchor="t"/>
          <a:lstStyle>
            <a:lvl1pPr algn="l">
              <a:defRPr sz="2800" b="1" cap="all">
                <a:solidFill>
                  <a:schemeClr val="tx1"/>
                </a:solidFill>
                <a:latin typeface="メイリオ" panose="020B0604030504040204" pitchFamily="50" charset="-128"/>
                <a:ea typeface="メイリオ" panose="020B0604030504040204" pitchFamily="50" charset="-128"/>
              </a:defRPr>
            </a:lvl1pPr>
          </a:lstStyle>
          <a:p>
            <a:r>
              <a:rPr lang="ja-JP" altLang="en-US"/>
              <a:t>マスタ タイトルの書式設定</a:t>
            </a:r>
          </a:p>
        </p:txBody>
      </p:sp>
      <p:sp>
        <p:nvSpPr>
          <p:cNvPr id="3" name="テキスト プレースホルダ 2"/>
          <p:cNvSpPr>
            <a:spLocks noGrp="1"/>
          </p:cNvSpPr>
          <p:nvPr>
            <p:ph type="body" idx="1"/>
          </p:nvPr>
        </p:nvSpPr>
        <p:spPr>
          <a:xfrm>
            <a:off x="655812" y="3573016"/>
            <a:ext cx="8420101" cy="1500187"/>
          </a:xfrm>
        </p:spPr>
        <p:txBody>
          <a:bodyPr anchor="t"/>
          <a:lstStyle>
            <a:lvl1pPr marL="0" indent="0">
              <a:buNone/>
              <a:defRPr sz="2000" b="1">
                <a:solidFill>
                  <a:schemeClr val="tx1"/>
                </a:solidFill>
                <a:latin typeface="メイリオ" panose="020B0604030504040204" pitchFamily="50" charset="-128"/>
                <a:ea typeface="メイリオ" panose="020B0604030504040204" pitchFamily="50" charset="-128"/>
              </a:defRPr>
            </a:lvl1pPr>
            <a:lvl2pPr marL="456237" indent="0">
              <a:buNone/>
              <a:defRPr sz="1800">
                <a:solidFill>
                  <a:schemeClr val="tx1">
                    <a:tint val="75000"/>
                  </a:schemeClr>
                </a:solidFill>
              </a:defRPr>
            </a:lvl2pPr>
            <a:lvl3pPr marL="912476" indent="0">
              <a:buNone/>
              <a:defRPr sz="1600">
                <a:solidFill>
                  <a:schemeClr val="tx1">
                    <a:tint val="75000"/>
                  </a:schemeClr>
                </a:solidFill>
              </a:defRPr>
            </a:lvl3pPr>
            <a:lvl4pPr marL="1368717" indent="0">
              <a:buNone/>
              <a:defRPr sz="1400">
                <a:solidFill>
                  <a:schemeClr val="tx1">
                    <a:tint val="75000"/>
                  </a:schemeClr>
                </a:solidFill>
              </a:defRPr>
            </a:lvl4pPr>
            <a:lvl5pPr marL="1824954" indent="0">
              <a:buNone/>
              <a:defRPr sz="1400">
                <a:solidFill>
                  <a:schemeClr val="tx1">
                    <a:tint val="75000"/>
                  </a:schemeClr>
                </a:solidFill>
              </a:defRPr>
            </a:lvl5pPr>
            <a:lvl6pPr marL="2281194" indent="0">
              <a:buNone/>
              <a:defRPr sz="1400">
                <a:solidFill>
                  <a:schemeClr val="tx1">
                    <a:tint val="75000"/>
                  </a:schemeClr>
                </a:solidFill>
              </a:defRPr>
            </a:lvl6pPr>
            <a:lvl7pPr marL="2737434" indent="0">
              <a:buNone/>
              <a:defRPr sz="1400">
                <a:solidFill>
                  <a:schemeClr val="tx1">
                    <a:tint val="75000"/>
                  </a:schemeClr>
                </a:solidFill>
              </a:defRPr>
            </a:lvl7pPr>
            <a:lvl8pPr marL="3193672" indent="0">
              <a:buNone/>
              <a:defRPr sz="1400">
                <a:solidFill>
                  <a:schemeClr val="tx1">
                    <a:tint val="75000"/>
                  </a:schemeClr>
                </a:solidFill>
              </a:defRPr>
            </a:lvl8pPr>
            <a:lvl9pPr marL="3649912"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9491857" y="6569853"/>
            <a:ext cx="414143" cy="288147"/>
          </a:xfrm>
        </p:spPr>
        <p:txBody>
          <a:bodyPr wrap="none" lIns="36000" tIns="36000" rIns="36000" bIns="36000">
            <a:spAutoFit/>
          </a:bodyPr>
          <a:lstStyle>
            <a:lvl1pPr>
              <a:defRPr b="1">
                <a:solidFill>
                  <a:schemeClr val="tx1"/>
                </a:solidFill>
                <a:effectLst>
                  <a:glow rad="127000">
                    <a:schemeClr val="bg1"/>
                  </a:glow>
                </a:effectLst>
                <a:latin typeface="メイリオ" panose="020B0604030504040204" pitchFamily="50" charset="-128"/>
                <a:ea typeface="メイリオ" panose="020B0604030504040204" pitchFamily="50" charset="-128"/>
              </a:defRPr>
            </a:lvl1pPr>
          </a:lstStyle>
          <a:p>
            <a:pPr>
              <a:defRPr/>
            </a:pPr>
            <a:fld id="{5B499932-C233-4E5A-865C-8671E046D2B1}" type="slidenum">
              <a:rPr lang="ja-JP" altLang="en-US" smtClean="0"/>
              <a:pPr>
                <a:defRPr/>
              </a:pPr>
              <a:t>‹#›</a:t>
            </a:fld>
            <a:endParaRPr lang="ja-JP" altLang="en-US"/>
          </a:p>
        </p:txBody>
      </p:sp>
      <p:sp>
        <p:nvSpPr>
          <p:cNvPr id="7" name="正方形/長方形 6"/>
          <p:cNvSpPr/>
          <p:nvPr userDrawn="1"/>
        </p:nvSpPr>
        <p:spPr>
          <a:xfrm>
            <a:off x="0" y="3392996"/>
            <a:ext cx="9906000" cy="72000"/>
          </a:xfrm>
          <a:prstGeom prst="rect">
            <a:avLst/>
          </a:prstGeom>
          <a:solidFill>
            <a:schemeClr val="bg1">
              <a:lumMod val="50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000" b="1" spc="-150">
              <a:solidFill>
                <a:srgbClr val="26968B"/>
              </a:solidFill>
              <a:latin typeface="メイリオ" pitchFamily="50" charset="-128"/>
              <a:ea typeface="メイリオ" pitchFamily="50" charset="-128"/>
              <a:cs typeface="メイリオ" pitchFamily="50" charset="-128"/>
            </a:endParaRPr>
          </a:p>
        </p:txBody>
      </p:sp>
      <p:sp>
        <p:nvSpPr>
          <p:cNvPr id="8" name="正方形/長方形 7"/>
          <p:cNvSpPr/>
          <p:nvPr userDrawn="1"/>
        </p:nvSpPr>
        <p:spPr>
          <a:xfrm>
            <a:off x="596516" y="0"/>
            <a:ext cx="72000" cy="6858000"/>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2000" b="1" spc="-150">
              <a:solidFill>
                <a:srgbClr val="26968B"/>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043439961"/>
      </p:ext>
    </p:extLst>
  </p:cSld>
  <p:clrMapOvr>
    <a:masterClrMapping/>
  </p:clrMapOvr>
  <p:extLst>
    <p:ext uri="{DCECCB84-F9BA-43D5-87BE-67443E8EF086}">
      <p15:sldGuideLst xmlns:p15="http://schemas.microsoft.com/office/powerpoint/2012/main">
        <p15:guide id="1" pos="3120">
          <p15:clr>
            <a:srgbClr val="FBAE40"/>
          </p15:clr>
        </p15:guide>
        <p15:guide id="2" orient="horz" pos="2160">
          <p15:clr>
            <a:srgbClr val="FBAE40"/>
          </p15:clr>
        </p15:guide>
        <p15:guide id="3" orient="horz" pos="1820">
          <p15:clr>
            <a:srgbClr val="FBAE40"/>
          </p15:clr>
        </p15:guide>
        <p15:guide id="4" pos="398">
          <p15:clr>
            <a:srgbClr val="FBAE40"/>
          </p15:clr>
        </p15:guide>
        <p15:guide id="5" orient="horz" pos="225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1" y="2130633"/>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26862" indent="0" algn="ctr">
              <a:buNone/>
              <a:defRPr>
                <a:solidFill>
                  <a:schemeClr val="tx1">
                    <a:tint val="75000"/>
                  </a:schemeClr>
                </a:solidFill>
              </a:defRPr>
            </a:lvl2pPr>
            <a:lvl3pPr marL="853724" indent="0" algn="ctr">
              <a:buNone/>
              <a:defRPr>
                <a:solidFill>
                  <a:schemeClr val="tx1">
                    <a:tint val="75000"/>
                  </a:schemeClr>
                </a:solidFill>
              </a:defRPr>
            </a:lvl3pPr>
            <a:lvl4pPr marL="1280583" indent="0" algn="ctr">
              <a:buNone/>
              <a:defRPr>
                <a:solidFill>
                  <a:schemeClr val="tx1">
                    <a:tint val="75000"/>
                  </a:schemeClr>
                </a:solidFill>
              </a:defRPr>
            </a:lvl4pPr>
            <a:lvl5pPr marL="1707445" indent="0" algn="ctr">
              <a:buNone/>
              <a:defRPr>
                <a:solidFill>
                  <a:schemeClr val="tx1">
                    <a:tint val="75000"/>
                  </a:schemeClr>
                </a:solidFill>
              </a:defRPr>
            </a:lvl5pPr>
            <a:lvl6pPr marL="2134307" indent="0" algn="ctr">
              <a:buNone/>
              <a:defRPr>
                <a:solidFill>
                  <a:schemeClr val="tx1">
                    <a:tint val="75000"/>
                  </a:schemeClr>
                </a:solidFill>
              </a:defRPr>
            </a:lvl6pPr>
            <a:lvl7pPr marL="2561167" indent="0" algn="ctr">
              <a:buNone/>
              <a:defRPr>
                <a:solidFill>
                  <a:schemeClr val="tx1">
                    <a:tint val="75000"/>
                  </a:schemeClr>
                </a:solidFill>
              </a:defRPr>
            </a:lvl7pPr>
            <a:lvl8pPr marL="2988030" indent="0" algn="ctr">
              <a:buNone/>
              <a:defRPr>
                <a:solidFill>
                  <a:schemeClr val="tx1">
                    <a:tint val="75000"/>
                  </a:schemeClr>
                </a:solidFill>
              </a:defRPr>
            </a:lvl8pPr>
            <a:lvl9pPr marL="3414892"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9A7FBB7-F99F-4902-A31A-18C03494E31E}"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2692671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9768C0A-373A-4DCF-A9BF-97ED734E84D6}"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3916121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16"/>
            <a:ext cx="8420100" cy="1362075"/>
          </a:xfrm>
        </p:spPr>
        <p:txBody>
          <a:bodyPr anchor="t"/>
          <a:lstStyle>
            <a:lvl1pPr algn="l">
              <a:defRPr sz="37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41"/>
            <a:ext cx="8420100" cy="1500187"/>
          </a:xfrm>
        </p:spPr>
        <p:txBody>
          <a:bodyPr anchor="b"/>
          <a:lstStyle>
            <a:lvl1pPr marL="0" indent="0">
              <a:buNone/>
              <a:defRPr sz="1900">
                <a:solidFill>
                  <a:schemeClr val="tx1">
                    <a:tint val="75000"/>
                  </a:schemeClr>
                </a:solidFill>
              </a:defRPr>
            </a:lvl1pPr>
            <a:lvl2pPr marL="426862" indent="0">
              <a:buNone/>
              <a:defRPr sz="1700">
                <a:solidFill>
                  <a:schemeClr val="tx1">
                    <a:tint val="75000"/>
                  </a:schemeClr>
                </a:solidFill>
              </a:defRPr>
            </a:lvl2pPr>
            <a:lvl3pPr marL="853724" indent="0">
              <a:buNone/>
              <a:defRPr sz="1500">
                <a:solidFill>
                  <a:schemeClr val="tx1">
                    <a:tint val="75000"/>
                  </a:schemeClr>
                </a:solidFill>
              </a:defRPr>
            </a:lvl3pPr>
            <a:lvl4pPr marL="1280583" indent="0">
              <a:buNone/>
              <a:defRPr sz="1300">
                <a:solidFill>
                  <a:schemeClr val="tx1">
                    <a:tint val="75000"/>
                  </a:schemeClr>
                </a:solidFill>
              </a:defRPr>
            </a:lvl4pPr>
            <a:lvl5pPr marL="1707445" indent="0">
              <a:buNone/>
              <a:defRPr sz="1300">
                <a:solidFill>
                  <a:schemeClr val="tx1">
                    <a:tint val="75000"/>
                  </a:schemeClr>
                </a:solidFill>
              </a:defRPr>
            </a:lvl5pPr>
            <a:lvl6pPr marL="2134307" indent="0">
              <a:buNone/>
              <a:defRPr sz="1300">
                <a:solidFill>
                  <a:schemeClr val="tx1">
                    <a:tint val="75000"/>
                  </a:schemeClr>
                </a:solidFill>
              </a:defRPr>
            </a:lvl6pPr>
            <a:lvl7pPr marL="2561167" indent="0">
              <a:buNone/>
              <a:defRPr sz="1300">
                <a:solidFill>
                  <a:schemeClr val="tx1">
                    <a:tint val="75000"/>
                  </a:schemeClr>
                </a:solidFill>
              </a:defRPr>
            </a:lvl7pPr>
            <a:lvl8pPr marL="2988030" indent="0">
              <a:buNone/>
              <a:defRPr sz="1300">
                <a:solidFill>
                  <a:schemeClr val="tx1">
                    <a:tint val="75000"/>
                  </a:schemeClr>
                </a:solidFill>
              </a:defRPr>
            </a:lvl8pPr>
            <a:lvl9pPr marL="3414892" indent="0">
              <a:buNone/>
              <a:defRPr sz="13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11060EC-69DC-4874-9FE7-50D3873EA932}"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8183371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6581" y="1600226"/>
            <a:ext cx="4746625" cy="4525963"/>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48330" y="1600226"/>
            <a:ext cx="4746625" cy="4525963"/>
          </a:xfrm>
        </p:spPr>
        <p:txBody>
          <a:bodyPr/>
          <a:lstStyle>
            <a:lvl1pPr>
              <a:defRPr sz="2600"/>
            </a:lvl1pPr>
            <a:lvl2pPr>
              <a:defRPr sz="2200"/>
            </a:lvl2pPr>
            <a:lvl3pPr>
              <a:defRPr sz="1900"/>
            </a:lvl3pPr>
            <a:lvl4pPr>
              <a:defRPr sz="1700"/>
            </a:lvl4pPr>
            <a:lvl5pPr>
              <a:defRPr sz="1700"/>
            </a:lvl5pPr>
            <a:lvl6pPr>
              <a:defRPr sz="1700"/>
            </a:lvl6pPr>
            <a:lvl7pPr>
              <a:defRPr sz="1700"/>
            </a:lvl7pPr>
            <a:lvl8pPr>
              <a:defRPr sz="1700"/>
            </a:lvl8pPr>
            <a:lvl9pPr>
              <a:defRPr sz="17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B13035DA-89EF-450B-A9DF-1EFE5FA9BF9A}"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90140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437" y="273050"/>
            <a:ext cx="325913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530" y="27305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437" y="1435103"/>
            <a:ext cx="3259136" cy="4691063"/>
          </a:xfrm>
        </p:spPr>
        <p:txBody>
          <a:bodyPr/>
          <a:lstStyle>
            <a:lvl1pPr marL="0" indent="0">
              <a:buNone/>
              <a:defRPr sz="1400"/>
            </a:lvl1pPr>
            <a:lvl2pPr marL="456237" indent="0">
              <a:buNone/>
              <a:defRPr sz="1200"/>
            </a:lvl2pPr>
            <a:lvl3pPr marL="912476" indent="0">
              <a:buNone/>
              <a:defRPr sz="1000"/>
            </a:lvl3pPr>
            <a:lvl4pPr marL="1368717" indent="0">
              <a:buNone/>
              <a:defRPr sz="900"/>
            </a:lvl4pPr>
            <a:lvl5pPr marL="1824954" indent="0">
              <a:buNone/>
              <a:defRPr sz="900"/>
            </a:lvl5pPr>
            <a:lvl6pPr marL="2281194" indent="0">
              <a:buNone/>
              <a:defRPr sz="900"/>
            </a:lvl6pPr>
            <a:lvl7pPr marL="2737434" indent="0">
              <a:buNone/>
              <a:defRPr sz="900"/>
            </a:lvl7pPr>
            <a:lvl8pPr marL="3193672" indent="0">
              <a:buNone/>
              <a:defRPr sz="900"/>
            </a:lvl8pPr>
            <a:lvl9pPr marL="3649912"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44486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4638"/>
            <a:ext cx="89154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15" y="1535113"/>
            <a:ext cx="4376870" cy="639762"/>
          </a:xfrm>
        </p:spPr>
        <p:txBody>
          <a:bodyPr anchor="b"/>
          <a:lstStyle>
            <a:lvl1pPr marL="0" indent="0">
              <a:buNone/>
              <a:defRPr sz="2200" b="1"/>
            </a:lvl1pPr>
            <a:lvl2pPr marL="426862" indent="0">
              <a:buNone/>
              <a:defRPr sz="1900" b="1"/>
            </a:lvl2pPr>
            <a:lvl3pPr marL="853724" indent="0">
              <a:buNone/>
              <a:defRPr sz="1700" b="1"/>
            </a:lvl3pPr>
            <a:lvl4pPr marL="1280583" indent="0">
              <a:buNone/>
              <a:defRPr sz="1500" b="1"/>
            </a:lvl4pPr>
            <a:lvl5pPr marL="1707445" indent="0">
              <a:buNone/>
              <a:defRPr sz="1500" b="1"/>
            </a:lvl5pPr>
            <a:lvl6pPr marL="2134307" indent="0">
              <a:buNone/>
              <a:defRPr sz="1500" b="1"/>
            </a:lvl6pPr>
            <a:lvl7pPr marL="2561167" indent="0">
              <a:buNone/>
              <a:defRPr sz="1500" b="1"/>
            </a:lvl7pPr>
            <a:lvl8pPr marL="2988030" indent="0">
              <a:buNone/>
              <a:defRPr sz="1500" b="1"/>
            </a:lvl8pPr>
            <a:lvl9pPr marL="3414892" indent="0">
              <a:buNone/>
              <a:defRPr sz="15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15" y="2174875"/>
            <a:ext cx="4376870" cy="3951288"/>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32" y="1535113"/>
            <a:ext cx="4378590" cy="639762"/>
          </a:xfrm>
        </p:spPr>
        <p:txBody>
          <a:bodyPr anchor="b"/>
          <a:lstStyle>
            <a:lvl1pPr marL="0" indent="0">
              <a:buNone/>
              <a:defRPr sz="2200" b="1"/>
            </a:lvl1pPr>
            <a:lvl2pPr marL="426862" indent="0">
              <a:buNone/>
              <a:defRPr sz="1900" b="1"/>
            </a:lvl2pPr>
            <a:lvl3pPr marL="853724" indent="0">
              <a:buNone/>
              <a:defRPr sz="1700" b="1"/>
            </a:lvl3pPr>
            <a:lvl4pPr marL="1280583" indent="0">
              <a:buNone/>
              <a:defRPr sz="1500" b="1"/>
            </a:lvl4pPr>
            <a:lvl5pPr marL="1707445" indent="0">
              <a:buNone/>
              <a:defRPr sz="1500" b="1"/>
            </a:lvl5pPr>
            <a:lvl6pPr marL="2134307" indent="0">
              <a:buNone/>
              <a:defRPr sz="1500" b="1"/>
            </a:lvl6pPr>
            <a:lvl7pPr marL="2561167" indent="0">
              <a:buNone/>
              <a:defRPr sz="1500" b="1"/>
            </a:lvl7pPr>
            <a:lvl8pPr marL="2988030" indent="0">
              <a:buNone/>
              <a:defRPr sz="1500" b="1"/>
            </a:lvl8pPr>
            <a:lvl9pPr marL="3414892" indent="0">
              <a:buNone/>
              <a:defRPr sz="15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32" y="2174875"/>
            <a:ext cx="4378590" cy="3951288"/>
          </a:xfrm>
        </p:spPr>
        <p:txBody>
          <a:bodyPr/>
          <a:lstStyle>
            <a:lvl1pPr>
              <a:defRPr sz="22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93EAF06B-B84B-4F25-B09D-EA309050A7B2}"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057461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04BE2747-85AE-476A-B242-46E3AA6A4EE9}"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8965243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AFF62460-EC34-422A-A834-EA8B1E04C307}"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9122460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4"/>
            <a:ext cx="3259006" cy="1162050"/>
          </a:xfrm>
        </p:spPr>
        <p:txBody>
          <a:bodyPr anchor="b"/>
          <a:lstStyle>
            <a:lvl1pPr algn="l">
              <a:defRPr sz="1900" b="1"/>
            </a:lvl1pPr>
          </a:lstStyle>
          <a:p>
            <a:r>
              <a:rPr kumimoji="1" lang="ja-JP" altLang="en-US"/>
              <a:t>マスタ タイトルの書式設定</a:t>
            </a:r>
          </a:p>
        </p:txBody>
      </p:sp>
      <p:sp>
        <p:nvSpPr>
          <p:cNvPr id="3" name="コンテンツ プレースホルダ 2"/>
          <p:cNvSpPr>
            <a:spLocks noGrp="1"/>
          </p:cNvSpPr>
          <p:nvPr>
            <p:ph idx="1"/>
          </p:nvPr>
        </p:nvSpPr>
        <p:spPr>
          <a:xfrm>
            <a:off x="3873047" y="273075"/>
            <a:ext cx="5537729" cy="5853113"/>
          </a:xfrm>
        </p:spPr>
        <p:txBody>
          <a:bodyPr/>
          <a:lstStyle>
            <a:lvl1pPr>
              <a:defRPr sz="3000"/>
            </a:lvl1pPr>
            <a:lvl2pPr>
              <a:defRPr sz="2600"/>
            </a:lvl2pPr>
            <a:lvl3pPr>
              <a:defRPr sz="22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9" y="1435123"/>
            <a:ext cx="3259006" cy="4691063"/>
          </a:xfrm>
        </p:spPr>
        <p:txBody>
          <a:bodyPr/>
          <a:lstStyle>
            <a:lvl1pPr marL="0" indent="0">
              <a:buNone/>
              <a:defRPr sz="1300"/>
            </a:lvl1pPr>
            <a:lvl2pPr marL="426862" indent="0">
              <a:buNone/>
              <a:defRPr sz="1100"/>
            </a:lvl2pPr>
            <a:lvl3pPr marL="853724" indent="0">
              <a:buNone/>
              <a:defRPr sz="900"/>
            </a:lvl3pPr>
            <a:lvl4pPr marL="1280583" indent="0">
              <a:buNone/>
              <a:defRPr sz="800"/>
            </a:lvl4pPr>
            <a:lvl5pPr marL="1707445" indent="0">
              <a:buNone/>
              <a:defRPr sz="800"/>
            </a:lvl5pPr>
            <a:lvl6pPr marL="2134307" indent="0">
              <a:buNone/>
              <a:defRPr sz="800"/>
            </a:lvl6pPr>
            <a:lvl7pPr marL="2561167" indent="0">
              <a:buNone/>
              <a:defRPr sz="800"/>
            </a:lvl7pPr>
            <a:lvl8pPr marL="2988030" indent="0">
              <a:buNone/>
              <a:defRPr sz="800"/>
            </a:lvl8pPr>
            <a:lvl9pPr marL="3414892" indent="0">
              <a:buNone/>
              <a:defRPr sz="8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4C771F47-4639-40C8-9474-68989E7D889D}"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7367288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9" y="4800603"/>
            <a:ext cx="5943600" cy="566738"/>
          </a:xfrm>
        </p:spPr>
        <p:txBody>
          <a:bodyPr anchor="b"/>
          <a:lstStyle>
            <a:lvl1pPr algn="l">
              <a:defRPr sz="1900" b="1"/>
            </a:lvl1pPr>
          </a:lstStyle>
          <a:p>
            <a:r>
              <a:rPr kumimoji="1" lang="ja-JP" altLang="en-US"/>
              <a:t>マスタ タイトルの書式設定</a:t>
            </a:r>
          </a:p>
        </p:txBody>
      </p:sp>
      <p:sp>
        <p:nvSpPr>
          <p:cNvPr id="3" name="図プレースホルダ 2"/>
          <p:cNvSpPr>
            <a:spLocks noGrp="1"/>
          </p:cNvSpPr>
          <p:nvPr>
            <p:ph type="pic" idx="1"/>
          </p:nvPr>
        </p:nvSpPr>
        <p:spPr>
          <a:xfrm>
            <a:off x="1941649" y="612775"/>
            <a:ext cx="5943600" cy="4114800"/>
          </a:xfrm>
        </p:spPr>
        <p:txBody>
          <a:bodyPr/>
          <a:lstStyle>
            <a:lvl1pPr marL="0" indent="0">
              <a:buNone/>
              <a:defRPr sz="3000"/>
            </a:lvl1pPr>
            <a:lvl2pPr marL="426862" indent="0">
              <a:buNone/>
              <a:defRPr sz="2600"/>
            </a:lvl2pPr>
            <a:lvl3pPr marL="853724" indent="0">
              <a:buNone/>
              <a:defRPr sz="2200"/>
            </a:lvl3pPr>
            <a:lvl4pPr marL="1280583" indent="0">
              <a:buNone/>
              <a:defRPr sz="1900"/>
            </a:lvl4pPr>
            <a:lvl5pPr marL="1707445" indent="0">
              <a:buNone/>
              <a:defRPr sz="1900"/>
            </a:lvl5pPr>
            <a:lvl6pPr marL="2134307" indent="0">
              <a:buNone/>
              <a:defRPr sz="1900"/>
            </a:lvl6pPr>
            <a:lvl7pPr marL="2561167" indent="0">
              <a:buNone/>
              <a:defRPr sz="1900"/>
            </a:lvl7pPr>
            <a:lvl8pPr marL="2988030" indent="0">
              <a:buNone/>
              <a:defRPr sz="1900"/>
            </a:lvl8pPr>
            <a:lvl9pPr marL="3414892" indent="0">
              <a:buNone/>
              <a:defRPr sz="1900"/>
            </a:lvl9pPr>
          </a:lstStyle>
          <a:p>
            <a:endParaRPr kumimoji="1" lang="ja-JP" altLang="en-US"/>
          </a:p>
        </p:txBody>
      </p:sp>
      <p:sp>
        <p:nvSpPr>
          <p:cNvPr id="4" name="テキスト プレースホルダ 3"/>
          <p:cNvSpPr>
            <a:spLocks noGrp="1"/>
          </p:cNvSpPr>
          <p:nvPr>
            <p:ph type="body" sz="half" idx="2"/>
          </p:nvPr>
        </p:nvSpPr>
        <p:spPr>
          <a:xfrm>
            <a:off x="1941649" y="5367340"/>
            <a:ext cx="5943600" cy="804862"/>
          </a:xfrm>
        </p:spPr>
        <p:txBody>
          <a:bodyPr/>
          <a:lstStyle>
            <a:lvl1pPr marL="0" indent="0">
              <a:buNone/>
              <a:defRPr sz="1300"/>
            </a:lvl1pPr>
            <a:lvl2pPr marL="426862" indent="0">
              <a:buNone/>
              <a:defRPr sz="1100"/>
            </a:lvl2pPr>
            <a:lvl3pPr marL="853724" indent="0">
              <a:buNone/>
              <a:defRPr sz="900"/>
            </a:lvl3pPr>
            <a:lvl4pPr marL="1280583" indent="0">
              <a:buNone/>
              <a:defRPr sz="800"/>
            </a:lvl4pPr>
            <a:lvl5pPr marL="1707445" indent="0">
              <a:buNone/>
              <a:defRPr sz="800"/>
            </a:lvl5pPr>
            <a:lvl6pPr marL="2134307" indent="0">
              <a:buNone/>
              <a:defRPr sz="800"/>
            </a:lvl6pPr>
            <a:lvl7pPr marL="2561167" indent="0">
              <a:buNone/>
              <a:defRPr sz="800"/>
            </a:lvl7pPr>
            <a:lvl8pPr marL="2988030" indent="0">
              <a:buNone/>
              <a:defRPr sz="800"/>
            </a:lvl8pPr>
            <a:lvl9pPr marL="3414892" indent="0">
              <a:buNone/>
              <a:defRPr sz="8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CB7D4783-EA1C-4057-816B-0A50B764B391}"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6082444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0935233-AEAB-4213-A103-5BF9D9C8C56F}"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4354537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42" y="274665"/>
            <a:ext cx="2414588"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6597" y="274665"/>
            <a:ext cx="7078663"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43B2EF4-3CF4-42A8-9600-C5A32B252BBC}"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082646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1"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154"/>
            </a:lvl1pPr>
            <a:lvl2pPr>
              <a:defRPr sz="1154"/>
            </a:lvl2pPr>
            <a:lvl3pPr>
              <a:defRPr sz="1154"/>
            </a:lvl3pPr>
            <a:lvl4pPr>
              <a:defRPr sz="1154"/>
            </a:lvl4pPr>
            <a:lvl5pPr>
              <a:defRPr sz="1154"/>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54"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1" y="828000"/>
            <a:ext cx="9907200" cy="52645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250" kern="900" spc="66" smtClean="0">
                <a:solidFill>
                  <a:schemeClr val="tx1"/>
                </a:solidFill>
              </a:defRPr>
            </a:lvl1pPr>
            <a:lvl2pPr>
              <a:defRPr lang="ja-JP" altLang="en-US" sz="1731" smtClean="0">
                <a:solidFill>
                  <a:schemeClr val="tx1"/>
                </a:solidFill>
                <a:latin typeface="+mn-lt"/>
                <a:ea typeface="+mn-ea"/>
              </a:defRPr>
            </a:lvl2pPr>
            <a:lvl3pPr>
              <a:defRPr lang="ja-JP" altLang="en-US" sz="1731" smtClean="0">
                <a:solidFill>
                  <a:schemeClr val="tx1"/>
                </a:solidFill>
                <a:latin typeface="+mn-lt"/>
                <a:ea typeface="+mn-ea"/>
              </a:defRPr>
            </a:lvl3pPr>
            <a:lvl4pPr>
              <a:defRPr lang="ja-JP" altLang="en-US" sz="1731" smtClean="0">
                <a:solidFill>
                  <a:schemeClr val="tx1"/>
                </a:solidFill>
                <a:latin typeface="+mn-lt"/>
                <a:ea typeface="+mn-ea"/>
              </a:defRPr>
            </a:lvl4pPr>
            <a:lvl5pPr>
              <a:defRPr lang="ja-JP" altLang="en-US" sz="1731">
                <a:solidFill>
                  <a:schemeClr val="tx1"/>
                </a:solidFill>
                <a:latin typeface="+mn-lt"/>
                <a:ea typeface="+mn-ea"/>
              </a:defRPr>
            </a:lvl5pPr>
          </a:lstStyle>
          <a:p>
            <a:pPr marL="0" lvl="0" defTabSz="439781">
              <a:spcAft>
                <a:spcPts val="962"/>
              </a:spcAft>
            </a:pPr>
            <a:r>
              <a:rPr kumimoji="1" lang="ja-JP" altLang="en-US"/>
              <a:t>マスター テキストの書式設定</a:t>
            </a:r>
          </a:p>
        </p:txBody>
      </p:sp>
    </p:spTree>
    <p:extLst>
      <p:ext uri="{BB962C8B-B14F-4D97-AF65-F5344CB8AC3E}">
        <p14:creationId xmlns:p14="http://schemas.microsoft.com/office/powerpoint/2010/main" val="4398864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 y="3029"/>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54"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50" kern="900" spc="66" smtClean="0">
                <a:solidFill>
                  <a:schemeClr val="tx1"/>
                </a:solidFill>
              </a:defRPr>
            </a:lvl1pPr>
            <a:lvl2pPr>
              <a:defRPr lang="ja-JP" altLang="en-US" sz="1731" smtClean="0">
                <a:solidFill>
                  <a:schemeClr val="tx1"/>
                </a:solidFill>
                <a:latin typeface="+mn-lt"/>
                <a:ea typeface="+mn-ea"/>
              </a:defRPr>
            </a:lvl2pPr>
            <a:lvl3pPr>
              <a:defRPr lang="ja-JP" altLang="en-US" sz="1731" smtClean="0">
                <a:solidFill>
                  <a:schemeClr val="tx1"/>
                </a:solidFill>
                <a:latin typeface="+mn-lt"/>
                <a:ea typeface="+mn-ea"/>
              </a:defRPr>
            </a:lvl3pPr>
            <a:lvl4pPr>
              <a:defRPr lang="ja-JP" altLang="en-US" sz="1731" smtClean="0">
                <a:solidFill>
                  <a:schemeClr val="tx1"/>
                </a:solidFill>
                <a:latin typeface="+mn-lt"/>
                <a:ea typeface="+mn-ea"/>
              </a:defRPr>
            </a:lvl4pPr>
            <a:lvl5pPr>
              <a:defRPr lang="ja-JP" altLang="en-US" sz="1731">
                <a:solidFill>
                  <a:schemeClr val="tx1"/>
                </a:solidFill>
                <a:latin typeface="+mn-lt"/>
                <a:ea typeface="+mn-ea"/>
              </a:defRPr>
            </a:lvl5pPr>
          </a:lstStyle>
          <a:p>
            <a:pPr marL="0" lvl="0" defTabSz="439781">
              <a:spcAft>
                <a:spcPts val="962"/>
              </a:spcAft>
            </a:pPr>
            <a:r>
              <a:rPr kumimoji="1" lang="ja-JP" altLang="en-US"/>
              <a:t>マスター テキストの書式設定</a:t>
            </a:r>
          </a:p>
        </p:txBody>
      </p:sp>
    </p:spTree>
    <p:extLst>
      <p:ext uri="{BB962C8B-B14F-4D97-AF65-F5344CB8AC3E}">
        <p14:creationId xmlns:p14="http://schemas.microsoft.com/office/powerpoint/2010/main" val="26875939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54"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395861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8" y="4800603"/>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8" y="612775"/>
            <a:ext cx="5943600" cy="4114800"/>
          </a:xfrm>
        </p:spPr>
        <p:txBody>
          <a:bodyPr rtlCol="0">
            <a:normAutofit/>
          </a:bodyPr>
          <a:lstStyle>
            <a:lvl1pPr marL="0" indent="0">
              <a:buNone/>
              <a:defRPr sz="3200"/>
            </a:lvl1pPr>
            <a:lvl2pPr marL="456237" indent="0">
              <a:buNone/>
              <a:defRPr sz="2800"/>
            </a:lvl2pPr>
            <a:lvl3pPr marL="912476" indent="0">
              <a:buNone/>
              <a:defRPr sz="2400"/>
            </a:lvl3pPr>
            <a:lvl4pPr marL="1368717" indent="0">
              <a:buNone/>
              <a:defRPr sz="2000"/>
            </a:lvl4pPr>
            <a:lvl5pPr marL="1824954" indent="0">
              <a:buNone/>
              <a:defRPr sz="2000"/>
            </a:lvl5pPr>
            <a:lvl6pPr marL="2281194" indent="0">
              <a:buNone/>
              <a:defRPr sz="2000"/>
            </a:lvl6pPr>
            <a:lvl7pPr marL="2737434" indent="0">
              <a:buNone/>
              <a:defRPr sz="2000"/>
            </a:lvl7pPr>
            <a:lvl8pPr marL="3193672" indent="0">
              <a:buNone/>
              <a:defRPr sz="2000"/>
            </a:lvl8pPr>
            <a:lvl9pPr marL="3649912"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8" y="5367338"/>
            <a:ext cx="5943600" cy="804862"/>
          </a:xfrm>
        </p:spPr>
        <p:txBody>
          <a:bodyPr/>
          <a:lstStyle>
            <a:lvl1pPr marL="0" indent="0">
              <a:buNone/>
              <a:defRPr sz="1400"/>
            </a:lvl1pPr>
            <a:lvl2pPr marL="456237" indent="0">
              <a:buNone/>
              <a:defRPr sz="1200"/>
            </a:lvl2pPr>
            <a:lvl3pPr marL="912476" indent="0">
              <a:buNone/>
              <a:defRPr sz="1000"/>
            </a:lvl3pPr>
            <a:lvl4pPr marL="1368717" indent="0">
              <a:buNone/>
              <a:defRPr sz="900"/>
            </a:lvl4pPr>
            <a:lvl5pPr marL="1824954" indent="0">
              <a:buNone/>
              <a:defRPr sz="900"/>
            </a:lvl5pPr>
            <a:lvl6pPr marL="2281194" indent="0">
              <a:buNone/>
              <a:defRPr sz="900"/>
            </a:lvl6pPr>
            <a:lvl7pPr marL="2737434" indent="0">
              <a:buNone/>
              <a:defRPr sz="900"/>
            </a:lvl7pPr>
            <a:lvl8pPr marL="3193672" indent="0">
              <a:buNone/>
              <a:defRPr sz="900"/>
            </a:lvl8pPr>
            <a:lvl9pPr marL="3649912"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974298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154"/>
            </a:lvl1pPr>
            <a:lvl2pPr>
              <a:defRPr sz="1154"/>
            </a:lvl2pPr>
            <a:lvl3pPr>
              <a:defRPr sz="1154"/>
            </a:lvl3pPr>
            <a:lvl4pPr>
              <a:defRPr sz="1154"/>
            </a:lvl4pPr>
            <a:lvl5pPr>
              <a:defRPr sz="1154"/>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4" y="6536160"/>
            <a:ext cx="630513" cy="278421"/>
          </a:xfrm>
          <a:prstGeom prst="rect">
            <a:avLst/>
          </a:prstGeom>
        </p:spPr>
        <p:txBody>
          <a:bodyPr vert="horz" lIns="0" tIns="0" rIns="0" bIns="0" rtlCol="0" anchor="t"/>
          <a:lstStyle>
            <a:lvl1pPr algn="r">
              <a:defRPr sz="1154"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50" kern="900" spc="66" smtClean="0">
                <a:solidFill>
                  <a:schemeClr val="tx1"/>
                </a:solidFill>
              </a:defRPr>
            </a:lvl1pPr>
            <a:lvl2pPr>
              <a:defRPr lang="ja-JP" altLang="en-US" sz="1731" smtClean="0">
                <a:solidFill>
                  <a:schemeClr val="tx1"/>
                </a:solidFill>
                <a:latin typeface="+mn-lt"/>
                <a:ea typeface="+mn-ea"/>
              </a:defRPr>
            </a:lvl2pPr>
            <a:lvl3pPr>
              <a:defRPr lang="ja-JP" altLang="en-US" sz="1731" smtClean="0">
                <a:solidFill>
                  <a:schemeClr val="tx1"/>
                </a:solidFill>
                <a:latin typeface="+mn-lt"/>
                <a:ea typeface="+mn-ea"/>
              </a:defRPr>
            </a:lvl3pPr>
            <a:lvl4pPr>
              <a:defRPr lang="ja-JP" altLang="en-US" sz="1731" smtClean="0">
                <a:solidFill>
                  <a:schemeClr val="tx1"/>
                </a:solidFill>
                <a:latin typeface="+mn-lt"/>
                <a:ea typeface="+mn-ea"/>
              </a:defRPr>
            </a:lvl4pPr>
            <a:lvl5pPr>
              <a:defRPr lang="ja-JP" altLang="en-US" sz="1731">
                <a:solidFill>
                  <a:schemeClr val="tx1"/>
                </a:solidFill>
                <a:latin typeface="+mn-lt"/>
                <a:ea typeface="+mn-ea"/>
              </a:defRPr>
            </a:lvl5pPr>
          </a:lstStyle>
          <a:p>
            <a:pPr marL="0" lvl="0" defTabSz="439781">
              <a:spcAft>
                <a:spcPts val="962"/>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2322520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54"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 y="2"/>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2"/>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6"/>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50" kern="900" spc="66" smtClean="0">
                <a:solidFill>
                  <a:schemeClr val="tx1"/>
                </a:solidFill>
              </a:defRPr>
            </a:lvl1pPr>
            <a:lvl2pPr>
              <a:defRPr lang="ja-JP" altLang="en-US" sz="1731" smtClean="0">
                <a:solidFill>
                  <a:schemeClr val="tx1"/>
                </a:solidFill>
                <a:latin typeface="+mn-lt"/>
                <a:ea typeface="+mn-ea"/>
              </a:defRPr>
            </a:lvl2pPr>
            <a:lvl3pPr>
              <a:defRPr lang="ja-JP" altLang="en-US" sz="1731" smtClean="0">
                <a:solidFill>
                  <a:schemeClr val="tx1"/>
                </a:solidFill>
                <a:latin typeface="+mn-lt"/>
                <a:ea typeface="+mn-ea"/>
              </a:defRPr>
            </a:lvl3pPr>
            <a:lvl4pPr>
              <a:defRPr lang="ja-JP" altLang="en-US" sz="1731" smtClean="0">
                <a:solidFill>
                  <a:schemeClr val="tx1"/>
                </a:solidFill>
                <a:latin typeface="+mn-lt"/>
                <a:ea typeface="+mn-ea"/>
              </a:defRPr>
            </a:lvl4pPr>
            <a:lvl5pPr>
              <a:defRPr lang="ja-JP" altLang="en-US" sz="1731">
                <a:solidFill>
                  <a:schemeClr val="tx1"/>
                </a:solidFill>
                <a:latin typeface="+mn-lt"/>
                <a:ea typeface="+mn-ea"/>
              </a:defRPr>
            </a:lvl5pPr>
          </a:lstStyle>
          <a:p>
            <a:pPr marL="0" lvl="0" defTabSz="439781">
              <a:spcAft>
                <a:spcPts val="962"/>
              </a:spcAft>
            </a:pPr>
            <a:r>
              <a:rPr kumimoji="1" lang="ja-JP" altLang="en-US"/>
              <a:t>マスター テキストの書式設定</a:t>
            </a:r>
          </a:p>
        </p:txBody>
      </p:sp>
      <p:pic>
        <p:nvPicPr>
          <p:cNvPr id="2" name="図 1"/>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14737080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54"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pic>
        <p:nvPicPr>
          <p:cNvPr id="4" name="図 3"/>
          <p:cNvPicPr>
            <a:picLocks noChangeAspect="1"/>
          </p:cNvPicPr>
          <p:nvPr userDrawn="1"/>
        </p:nvPicPr>
        <p:blipFill>
          <a:blip r:embed="rId2"/>
          <a:stretch>
            <a:fillRect/>
          </a:stretch>
        </p:blipFill>
        <p:spPr>
          <a:xfrm>
            <a:off x="360086" y="6534000"/>
            <a:ext cx="2030144" cy="207282"/>
          </a:xfrm>
          <a:prstGeom prst="rect">
            <a:avLst/>
          </a:prstGeom>
        </p:spPr>
      </p:pic>
    </p:spTree>
    <p:extLst>
      <p:ext uri="{BB962C8B-B14F-4D97-AF65-F5344CB8AC3E}">
        <p14:creationId xmlns:p14="http://schemas.microsoft.com/office/powerpoint/2010/main" val="35793038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6293" tIns="169535" rIns="314150" bIns="169535" rtlCol="0" anchor="ctr"/>
          <a:lstStyle/>
          <a:p>
            <a:pPr>
              <a:lnSpc>
                <a:spcPct val="130000"/>
              </a:lnSpc>
              <a:spcAft>
                <a:spcPts val="1048"/>
              </a:spcAft>
            </a:pPr>
            <a:endParaRPr kumimoji="1" lang="ja-JP" altLang="en-US" sz="1154" kern="900" spc="66">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86478"/>
            <a:ext cx="3913874" cy="320472"/>
          </a:xfrm>
        </p:spPr>
        <p:txBody>
          <a:bodyPr wrap="square" lIns="0" tIns="0" rIns="0" bIns="0" anchor="b">
            <a:spAutoFit/>
          </a:bodyPr>
          <a:lstStyle>
            <a:lvl1pPr marL="0" indent="0">
              <a:spcAft>
                <a:spcPts val="385"/>
              </a:spcAft>
              <a:buNone/>
              <a:defRPr lang="ja-JP" altLang="en-US" sz="1635" spc="144" smtClean="0">
                <a:solidFill>
                  <a:schemeClr val="bg1"/>
                </a:solidFill>
              </a:defRPr>
            </a:lvl1pPr>
            <a:lvl2pPr marL="219890" indent="0">
              <a:spcAft>
                <a:spcPts val="385"/>
              </a:spcAft>
              <a:buNone/>
              <a:defRPr lang="ja-JP" altLang="en-US" sz="1731" smtClean="0">
                <a:latin typeface="+mn-lt"/>
                <a:ea typeface="+mn-ea"/>
              </a:defRPr>
            </a:lvl2pPr>
            <a:lvl3pPr marL="659671" indent="0">
              <a:spcAft>
                <a:spcPts val="385"/>
              </a:spcAft>
              <a:buNone/>
              <a:defRPr lang="ja-JP" altLang="en-US" sz="1731" smtClean="0">
                <a:latin typeface="+mn-lt"/>
                <a:ea typeface="+mn-ea"/>
              </a:defRPr>
            </a:lvl3pPr>
            <a:lvl4pPr marL="1099452" indent="0">
              <a:spcAft>
                <a:spcPts val="385"/>
              </a:spcAft>
              <a:buNone/>
              <a:defRPr lang="ja-JP" altLang="en-US" sz="1731" smtClean="0">
                <a:latin typeface="+mn-lt"/>
                <a:ea typeface="+mn-ea"/>
              </a:defRPr>
            </a:lvl4pPr>
            <a:lvl5pPr marL="1539232" indent="0">
              <a:spcAft>
                <a:spcPts val="385"/>
              </a:spcAft>
              <a:buNone/>
              <a:defRPr lang="ja-JP" altLang="en-US" sz="1731">
                <a:latin typeface="+mn-lt"/>
                <a:ea typeface="+mn-ea"/>
              </a:defRPr>
            </a:lvl5pPr>
          </a:lstStyle>
          <a:p>
            <a:pPr marL="0" lvl="0" defTabSz="43978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5" y="2838998"/>
            <a:ext cx="2291003" cy="318273"/>
          </a:xfrm>
          <a:prstGeom prst="rect">
            <a:avLst/>
          </a:prstGeom>
          <a:noFill/>
          <a:ln>
            <a:noFill/>
          </a:ln>
        </p:spPr>
        <p:txBody>
          <a:bodyPr wrap="none" lIns="101721" tIns="0" rIns="101721"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347">
                <a:solidFill>
                  <a:schemeClr val="bg1"/>
                </a:solidFill>
                <a:latin typeface="Meiryo" panose="020B0604030504040204" pitchFamily="34" charset="-128"/>
                <a:ea typeface="Meiryo" panose="020B0604030504040204" pitchFamily="34" charset="-128"/>
              </a:rPr>
              <a:t>2021</a:t>
            </a:r>
            <a:r>
              <a:rPr lang="ja-JP" altLang="en-US" sz="1347">
                <a:solidFill>
                  <a:schemeClr val="bg1"/>
                </a:solidFill>
                <a:latin typeface="Meiryo" panose="020B0604030504040204" pitchFamily="34" charset="-128"/>
                <a:ea typeface="Meiryo" panose="020B0604030504040204" pitchFamily="34" charset="-128"/>
              </a:rPr>
              <a:t>年</a:t>
            </a:r>
            <a:r>
              <a:rPr lang="en-US" altLang="ja-JP" sz="1347">
                <a:solidFill>
                  <a:schemeClr val="bg1"/>
                </a:solidFill>
                <a:latin typeface="Meiryo" panose="020B0604030504040204" pitchFamily="34" charset="-128"/>
                <a:ea typeface="Meiryo" panose="020B0604030504040204" pitchFamily="34" charset="-128"/>
              </a:rPr>
              <a:t>4</a:t>
            </a:r>
            <a:r>
              <a:rPr lang="ja-JP" altLang="en-US" sz="1347">
                <a:solidFill>
                  <a:schemeClr val="bg1"/>
                </a:solidFill>
                <a:latin typeface="Meiryo" panose="020B0604030504040204" pitchFamily="34" charset="-128"/>
                <a:ea typeface="Meiryo" panose="020B0604030504040204" pitchFamily="34" charset="-128"/>
              </a:rPr>
              <a:t>月</a:t>
            </a:r>
            <a:r>
              <a:rPr lang="en-US" altLang="ja-JP" sz="1347">
                <a:solidFill>
                  <a:schemeClr val="bg1"/>
                </a:solidFill>
                <a:latin typeface="Meiryo" panose="020B0604030504040204" pitchFamily="34" charset="-128"/>
                <a:ea typeface="Meiryo" panose="020B0604030504040204" pitchFamily="34" charset="-128"/>
              </a:rPr>
              <a:t>1</a:t>
            </a:r>
            <a:r>
              <a:rPr lang="ja-JP" altLang="en-US" sz="1347">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20" y="4878178"/>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4" y="6469298"/>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2"/>
            <a:ext cx="9897010" cy="1904457"/>
          </a:xfrm>
        </p:spPr>
        <p:txBody>
          <a:bodyPr lIns="288000" tIns="180000" rIns="360000" bIns="72000" anchor="b"/>
          <a:lstStyle>
            <a:lvl1pPr>
              <a:defRPr sz="2309">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635" spc="144" smtClean="0">
                <a:solidFill>
                  <a:schemeClr val="bg1"/>
                </a:solidFill>
              </a:defRPr>
            </a:lvl1pPr>
            <a:lvl2pPr marL="219890" indent="0">
              <a:buNone/>
              <a:defRPr lang="ja-JP" altLang="en-US" sz="1635" smtClean="0">
                <a:solidFill>
                  <a:schemeClr val="bg1"/>
                </a:solidFill>
                <a:latin typeface="+mn-lt"/>
                <a:ea typeface="+mn-ea"/>
              </a:defRPr>
            </a:lvl2pPr>
            <a:lvl3pPr marL="659671" indent="0">
              <a:buNone/>
              <a:defRPr lang="ja-JP" altLang="en-US" sz="1635" smtClean="0">
                <a:solidFill>
                  <a:schemeClr val="bg1"/>
                </a:solidFill>
                <a:latin typeface="+mn-lt"/>
                <a:ea typeface="+mn-ea"/>
              </a:defRPr>
            </a:lvl3pPr>
            <a:lvl4pPr marL="1099452" indent="0">
              <a:buNone/>
              <a:defRPr lang="ja-JP" altLang="en-US" sz="1635" smtClean="0">
                <a:solidFill>
                  <a:schemeClr val="bg1"/>
                </a:solidFill>
                <a:latin typeface="+mn-lt"/>
                <a:ea typeface="+mn-ea"/>
              </a:defRPr>
            </a:lvl4pPr>
            <a:lvl5pPr marL="1539232" indent="0">
              <a:buNone/>
              <a:defRPr lang="ja-JP" altLang="en-US" sz="1635">
                <a:solidFill>
                  <a:schemeClr val="bg1"/>
                </a:solidFill>
                <a:latin typeface="+mn-lt"/>
                <a:ea typeface="+mn-ea"/>
              </a:defRPr>
            </a:lvl5pPr>
          </a:lstStyle>
          <a:p>
            <a:pPr marL="0" lvl="0" defTabSz="439781"/>
            <a:r>
              <a:rPr kumimoji="1" lang="ja-JP" altLang="en-US"/>
              <a:t>マスター テキストの書式設定</a:t>
            </a:r>
          </a:p>
        </p:txBody>
      </p:sp>
      <p:grpSp>
        <p:nvGrpSpPr>
          <p:cNvPr id="99" name="グループ化 98"/>
          <p:cNvGrpSpPr/>
          <p:nvPr userDrawn="1"/>
        </p:nvGrpSpPr>
        <p:grpSpPr>
          <a:xfrm>
            <a:off x="5638801" y="6379735"/>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grpSp>
      <p:pic>
        <p:nvPicPr>
          <p:cNvPr id="2" name="図 1"/>
          <p:cNvPicPr>
            <a:picLocks noChangeAspect="1"/>
          </p:cNvPicPr>
          <p:nvPr userDrawn="1"/>
        </p:nvPicPr>
        <p:blipFill>
          <a:blip r:embed="rId2"/>
          <a:stretch>
            <a:fillRect/>
          </a:stretch>
        </p:blipFill>
        <p:spPr>
          <a:xfrm>
            <a:off x="5477174" y="317903"/>
            <a:ext cx="4017612" cy="585267"/>
          </a:xfrm>
          <a:prstGeom prst="rect">
            <a:avLst/>
          </a:prstGeom>
        </p:spPr>
      </p:pic>
    </p:spTree>
    <p:extLst>
      <p:ext uri="{BB962C8B-B14F-4D97-AF65-F5344CB8AC3E}">
        <p14:creationId xmlns:p14="http://schemas.microsoft.com/office/powerpoint/2010/main" val="16736808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9"/>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77034" tIns="169535" rIns="314150" bIns="169535" rtlCol="0" anchor="ctr"/>
          <a:lstStyle/>
          <a:p>
            <a:pPr>
              <a:lnSpc>
                <a:spcPct val="130000"/>
              </a:lnSpc>
              <a:spcAft>
                <a:spcPts val="1048"/>
              </a:spcAft>
            </a:pPr>
            <a:endParaRPr kumimoji="1" lang="ja-JP" altLang="en-US" sz="1154" kern="900" spc="66">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393954"/>
          </a:xfrm>
        </p:spPr>
        <p:txBody>
          <a:bodyPr wrap="square" lIns="288000">
            <a:spAutoFit/>
          </a:bodyPr>
          <a:lstStyle>
            <a:lvl1pPr marL="0" indent="0">
              <a:spcAft>
                <a:spcPts val="385"/>
              </a:spcAft>
              <a:buNone/>
              <a:defRPr lang="ja-JP" altLang="en-US" sz="1539" spc="144" smtClean="0">
                <a:solidFill>
                  <a:schemeClr val="tx1"/>
                </a:solidFill>
              </a:defRPr>
            </a:lvl1pPr>
            <a:lvl2pPr marL="219890" indent="0">
              <a:spcAft>
                <a:spcPts val="385"/>
              </a:spcAft>
              <a:buNone/>
              <a:defRPr lang="ja-JP" altLang="en-US" sz="1539" smtClean="0">
                <a:solidFill>
                  <a:schemeClr val="tx1"/>
                </a:solidFill>
                <a:latin typeface="+mn-lt"/>
                <a:ea typeface="+mn-ea"/>
              </a:defRPr>
            </a:lvl2pPr>
            <a:lvl3pPr marL="659671" indent="0">
              <a:spcAft>
                <a:spcPts val="385"/>
              </a:spcAft>
              <a:buNone/>
              <a:defRPr lang="ja-JP" altLang="en-US" sz="1539" smtClean="0">
                <a:solidFill>
                  <a:schemeClr val="tx1"/>
                </a:solidFill>
                <a:latin typeface="+mn-lt"/>
                <a:ea typeface="+mn-ea"/>
              </a:defRPr>
            </a:lvl3pPr>
            <a:lvl4pPr marL="1099452" indent="0">
              <a:spcAft>
                <a:spcPts val="385"/>
              </a:spcAft>
              <a:buNone/>
              <a:defRPr lang="ja-JP" altLang="en-US" sz="1539" smtClean="0">
                <a:solidFill>
                  <a:schemeClr val="tx1"/>
                </a:solidFill>
                <a:latin typeface="+mn-lt"/>
                <a:ea typeface="+mn-ea"/>
              </a:defRPr>
            </a:lvl4pPr>
            <a:lvl5pPr marL="1539232" indent="0">
              <a:spcAft>
                <a:spcPts val="385"/>
              </a:spcAft>
              <a:buNone/>
              <a:defRPr lang="ja-JP" altLang="en-US" sz="1539">
                <a:solidFill>
                  <a:schemeClr val="tx1"/>
                </a:solidFill>
                <a:latin typeface="+mn-lt"/>
                <a:ea typeface="+mn-ea"/>
              </a:defRPr>
            </a:lvl5pPr>
          </a:lstStyle>
          <a:p>
            <a:pPr marL="0" lvl="0" defTabSz="439781"/>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5" y="2838998"/>
            <a:ext cx="2291003" cy="318273"/>
          </a:xfrm>
          <a:prstGeom prst="rect">
            <a:avLst/>
          </a:prstGeom>
          <a:noFill/>
          <a:ln>
            <a:noFill/>
          </a:ln>
        </p:spPr>
        <p:txBody>
          <a:bodyPr wrap="none" lIns="101721" tIns="0" rIns="101721"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347">
                <a:solidFill>
                  <a:schemeClr val="bg1"/>
                </a:solidFill>
                <a:latin typeface="Meiryo" panose="020B0604030504040204" pitchFamily="34" charset="-128"/>
                <a:ea typeface="Meiryo" panose="020B0604030504040204" pitchFamily="34" charset="-128"/>
              </a:rPr>
              <a:t>2021</a:t>
            </a:r>
            <a:r>
              <a:rPr lang="ja-JP" altLang="en-US" sz="1347">
                <a:solidFill>
                  <a:schemeClr val="bg1"/>
                </a:solidFill>
                <a:latin typeface="Meiryo" panose="020B0604030504040204" pitchFamily="34" charset="-128"/>
                <a:ea typeface="Meiryo" panose="020B0604030504040204" pitchFamily="34" charset="-128"/>
              </a:rPr>
              <a:t>年</a:t>
            </a:r>
            <a:r>
              <a:rPr lang="en-US" altLang="ja-JP" sz="1347">
                <a:solidFill>
                  <a:schemeClr val="bg1"/>
                </a:solidFill>
                <a:latin typeface="Meiryo" panose="020B0604030504040204" pitchFamily="34" charset="-128"/>
                <a:ea typeface="Meiryo" panose="020B0604030504040204" pitchFamily="34" charset="-128"/>
              </a:rPr>
              <a:t>4</a:t>
            </a:r>
            <a:r>
              <a:rPr lang="ja-JP" altLang="en-US" sz="1347">
                <a:solidFill>
                  <a:schemeClr val="bg1"/>
                </a:solidFill>
                <a:latin typeface="Meiryo" panose="020B0604030504040204" pitchFamily="34" charset="-128"/>
                <a:ea typeface="Meiryo" panose="020B0604030504040204" pitchFamily="34" charset="-128"/>
              </a:rPr>
              <a:t>月</a:t>
            </a:r>
            <a:r>
              <a:rPr lang="en-US" altLang="ja-JP" sz="1347">
                <a:solidFill>
                  <a:schemeClr val="bg1"/>
                </a:solidFill>
                <a:latin typeface="Meiryo" panose="020B0604030504040204" pitchFamily="34" charset="-128"/>
                <a:ea typeface="Meiryo" panose="020B0604030504040204" pitchFamily="34" charset="-128"/>
              </a:rPr>
              <a:t>1</a:t>
            </a:r>
            <a:r>
              <a:rPr lang="ja-JP" altLang="en-US" sz="1347">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1" y="6379367"/>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2"/>
            <a:ext cx="7534810" cy="2304191"/>
          </a:xfrm>
        </p:spPr>
        <p:txBody>
          <a:bodyPr lIns="288000" tIns="180000" rIns="360000" bIns="72000" anchor="b"/>
          <a:lstStyle>
            <a:lvl1pPr>
              <a:defRPr sz="2309">
                <a:solidFill>
                  <a:schemeClr val="tx1"/>
                </a:solidFill>
              </a:defRPr>
            </a:lvl1pPr>
          </a:lstStyle>
          <a:p>
            <a:r>
              <a:rPr kumimoji="1" lang="ja-JP" altLang="en-US"/>
              <a:t>マスター タイトルの書式設定</a:t>
            </a:r>
          </a:p>
        </p:txBody>
      </p:sp>
      <p:grpSp>
        <p:nvGrpSpPr>
          <p:cNvPr id="89" name="グループ化 88"/>
          <p:cNvGrpSpPr/>
          <p:nvPr userDrawn="1"/>
        </p:nvGrpSpPr>
        <p:grpSpPr>
          <a:xfrm rot="16200000">
            <a:off x="-1117606" y="1574807"/>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grpSp>
      <p:pic>
        <p:nvPicPr>
          <p:cNvPr id="3" name="図 2"/>
          <p:cNvPicPr>
            <a:picLocks noChangeAspect="1"/>
          </p:cNvPicPr>
          <p:nvPr userDrawn="1"/>
        </p:nvPicPr>
        <p:blipFill>
          <a:blip r:embed="rId2"/>
          <a:stretch>
            <a:fillRect/>
          </a:stretch>
        </p:blipFill>
        <p:spPr>
          <a:xfrm>
            <a:off x="8505089" y="5715002"/>
            <a:ext cx="1176630" cy="1005927"/>
          </a:xfrm>
          <a:prstGeom prst="rect">
            <a:avLst/>
          </a:prstGeom>
        </p:spPr>
      </p:pic>
      <p:pic>
        <p:nvPicPr>
          <p:cNvPr id="4" name="図 3"/>
          <p:cNvPicPr>
            <a:picLocks noChangeAspect="1"/>
          </p:cNvPicPr>
          <p:nvPr userDrawn="1"/>
        </p:nvPicPr>
        <p:blipFill>
          <a:blip r:embed="rId3"/>
          <a:stretch>
            <a:fillRect/>
          </a:stretch>
        </p:blipFill>
        <p:spPr>
          <a:xfrm>
            <a:off x="5715000" y="6469298"/>
            <a:ext cx="3810330" cy="176799"/>
          </a:xfrm>
          <a:prstGeom prst="rect">
            <a:avLst/>
          </a:prstGeom>
        </p:spPr>
      </p:pic>
    </p:spTree>
    <p:extLst>
      <p:ext uri="{BB962C8B-B14F-4D97-AF65-F5344CB8AC3E}">
        <p14:creationId xmlns:p14="http://schemas.microsoft.com/office/powerpoint/2010/main" val="16458172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6293" tIns="169535" rIns="314150" bIns="169535" rtlCol="0" anchor="ctr"/>
          <a:lstStyle/>
          <a:p>
            <a:pPr>
              <a:lnSpc>
                <a:spcPct val="130000"/>
              </a:lnSpc>
              <a:spcAft>
                <a:spcPts val="1048"/>
              </a:spcAft>
            </a:pPr>
            <a:endParaRPr kumimoji="1" lang="ja-JP" altLang="en-US" sz="1154" kern="900" spc="66">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273580"/>
            <a:ext cx="4280403" cy="2768194"/>
          </a:xfrm>
        </p:spPr>
        <p:txBody>
          <a:bodyPr wrap="none" anchor="ctr">
            <a:spAutoFit/>
          </a:bodyPr>
          <a:lstStyle>
            <a:lvl1pPr>
              <a:defRPr lang="ja-JP" altLang="en-US" sz="1924" spc="262" smtClean="0"/>
            </a:lvl1pPr>
            <a:lvl2pPr>
              <a:defRPr lang="ja-JP" altLang="en-US" sz="1731" smtClean="0">
                <a:latin typeface="+mn-lt"/>
                <a:ea typeface="+mn-ea"/>
              </a:defRPr>
            </a:lvl2pPr>
            <a:lvl3pPr>
              <a:defRPr lang="ja-JP" altLang="en-US" sz="1731" smtClean="0">
                <a:latin typeface="+mn-lt"/>
                <a:ea typeface="+mn-ea"/>
              </a:defRPr>
            </a:lvl3pPr>
            <a:lvl4pPr>
              <a:defRPr lang="ja-JP" altLang="en-US" sz="1731" smtClean="0">
                <a:latin typeface="+mn-lt"/>
                <a:ea typeface="+mn-ea"/>
              </a:defRPr>
            </a:lvl4pPr>
            <a:lvl5pPr>
              <a:defRPr lang="ja-JP" altLang="en-US" sz="1731">
                <a:latin typeface="+mn-lt"/>
                <a:ea typeface="+mn-ea"/>
              </a:defRPr>
            </a:lvl5pPr>
          </a:lstStyle>
          <a:p>
            <a:pPr marL="329836" lvl="0" indent="-329836" defTabSz="439781">
              <a:lnSpc>
                <a:spcPct val="150000"/>
              </a:lnSpc>
              <a:buFont typeface="+mj-lt"/>
              <a:buAutoNum type="arabicPeriod"/>
            </a:pPr>
            <a:r>
              <a:rPr kumimoji="1" lang="ja-JP" altLang="en-US"/>
              <a:t>マスター テキストの書式設定</a:t>
            </a:r>
          </a:p>
          <a:p>
            <a:pPr marL="329836" lvl="1" indent="-329836" defTabSz="439781">
              <a:lnSpc>
                <a:spcPct val="150000"/>
              </a:lnSpc>
              <a:buFont typeface="+mj-lt"/>
              <a:buAutoNum type="arabicPeriod"/>
            </a:pPr>
            <a:r>
              <a:rPr kumimoji="1" lang="ja-JP" altLang="en-US"/>
              <a:t>第 </a:t>
            </a:r>
            <a:r>
              <a:rPr kumimoji="1" lang="en-US" altLang="ja-JP"/>
              <a:t>2 </a:t>
            </a:r>
            <a:r>
              <a:rPr kumimoji="1" lang="ja-JP" altLang="en-US"/>
              <a:t>レベル</a:t>
            </a:r>
          </a:p>
          <a:p>
            <a:pPr marL="329836" lvl="2" indent="-329836" defTabSz="439781">
              <a:lnSpc>
                <a:spcPct val="150000"/>
              </a:lnSpc>
              <a:buFont typeface="+mj-lt"/>
              <a:buAutoNum type="arabicPeriod"/>
            </a:pPr>
            <a:r>
              <a:rPr kumimoji="1" lang="ja-JP" altLang="en-US"/>
              <a:t>第 </a:t>
            </a:r>
            <a:r>
              <a:rPr kumimoji="1" lang="en-US" altLang="ja-JP"/>
              <a:t>3 </a:t>
            </a:r>
            <a:r>
              <a:rPr kumimoji="1" lang="ja-JP" altLang="en-US"/>
              <a:t>レベル</a:t>
            </a:r>
          </a:p>
          <a:p>
            <a:pPr marL="329836" lvl="3" indent="-329836" defTabSz="439781">
              <a:lnSpc>
                <a:spcPct val="150000"/>
              </a:lnSpc>
              <a:buFont typeface="+mj-lt"/>
              <a:buAutoNum type="arabicPeriod"/>
            </a:pPr>
            <a:r>
              <a:rPr kumimoji="1" lang="ja-JP" altLang="en-US"/>
              <a:t>第 </a:t>
            </a:r>
            <a:r>
              <a:rPr kumimoji="1" lang="en-US" altLang="ja-JP"/>
              <a:t>4 </a:t>
            </a:r>
            <a:r>
              <a:rPr kumimoji="1" lang="ja-JP" altLang="en-US"/>
              <a:t>レベル</a:t>
            </a:r>
          </a:p>
          <a:p>
            <a:pPr marL="329836" lvl="4" indent="-329836" defTabSz="43978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53" name="グループ化 152"/>
          <p:cNvGrpSpPr/>
          <p:nvPr userDrawn="1"/>
        </p:nvGrpSpPr>
        <p:grpSpPr>
          <a:xfrm rot="16200000">
            <a:off x="-1117606" y="1574807"/>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28674204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6293" tIns="169535" rIns="314150" bIns="169535" rtlCol="0" anchor="ctr"/>
          <a:lstStyle/>
          <a:p>
            <a:pPr>
              <a:lnSpc>
                <a:spcPct val="130000"/>
              </a:lnSpc>
              <a:spcAft>
                <a:spcPts val="1048"/>
              </a:spcAft>
            </a:pPr>
            <a:endParaRPr kumimoji="1" lang="ja-JP" altLang="en-US" sz="1154" kern="900" spc="66">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7"/>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273580"/>
            <a:ext cx="4280403" cy="2768194"/>
          </a:xfrm>
        </p:spPr>
        <p:txBody>
          <a:bodyPr wrap="none" anchor="ctr">
            <a:spAutoFit/>
          </a:bodyPr>
          <a:lstStyle>
            <a:lvl1pPr>
              <a:defRPr lang="ja-JP" altLang="en-US" sz="1924" spc="262" smtClean="0"/>
            </a:lvl1pPr>
            <a:lvl2pPr>
              <a:defRPr lang="ja-JP" altLang="en-US" sz="1731" smtClean="0">
                <a:latin typeface="+mn-lt"/>
                <a:ea typeface="+mn-ea"/>
              </a:defRPr>
            </a:lvl2pPr>
            <a:lvl3pPr>
              <a:defRPr lang="ja-JP" altLang="en-US" sz="1731" smtClean="0">
                <a:latin typeface="+mn-lt"/>
                <a:ea typeface="+mn-ea"/>
              </a:defRPr>
            </a:lvl3pPr>
            <a:lvl4pPr>
              <a:defRPr lang="ja-JP" altLang="en-US" sz="1731" smtClean="0">
                <a:latin typeface="+mn-lt"/>
                <a:ea typeface="+mn-ea"/>
              </a:defRPr>
            </a:lvl4pPr>
            <a:lvl5pPr>
              <a:defRPr lang="ja-JP" altLang="en-US" sz="1731">
                <a:latin typeface="+mn-lt"/>
                <a:ea typeface="+mn-ea"/>
              </a:defRPr>
            </a:lvl5pPr>
          </a:lstStyle>
          <a:p>
            <a:pPr marL="329836" lvl="0" indent="-329836" defTabSz="439781">
              <a:lnSpc>
                <a:spcPct val="150000"/>
              </a:lnSpc>
              <a:buFont typeface="+mj-lt"/>
              <a:buAutoNum type="arabicPeriod"/>
            </a:pPr>
            <a:r>
              <a:rPr kumimoji="1" lang="ja-JP" altLang="en-US"/>
              <a:t>マスター テキストの書式設定</a:t>
            </a:r>
          </a:p>
          <a:p>
            <a:pPr marL="329836" lvl="1" indent="-329836" defTabSz="439781">
              <a:lnSpc>
                <a:spcPct val="150000"/>
              </a:lnSpc>
              <a:buFont typeface="+mj-lt"/>
              <a:buAutoNum type="arabicPeriod"/>
            </a:pPr>
            <a:r>
              <a:rPr kumimoji="1" lang="ja-JP" altLang="en-US"/>
              <a:t>第 </a:t>
            </a:r>
            <a:r>
              <a:rPr kumimoji="1" lang="en-US" altLang="ja-JP"/>
              <a:t>2 </a:t>
            </a:r>
            <a:r>
              <a:rPr kumimoji="1" lang="ja-JP" altLang="en-US"/>
              <a:t>レベル</a:t>
            </a:r>
          </a:p>
          <a:p>
            <a:pPr marL="329836" lvl="2" indent="-329836" defTabSz="439781">
              <a:lnSpc>
                <a:spcPct val="150000"/>
              </a:lnSpc>
              <a:buFont typeface="+mj-lt"/>
              <a:buAutoNum type="arabicPeriod"/>
            </a:pPr>
            <a:r>
              <a:rPr kumimoji="1" lang="ja-JP" altLang="en-US"/>
              <a:t>第 </a:t>
            </a:r>
            <a:r>
              <a:rPr kumimoji="1" lang="en-US" altLang="ja-JP"/>
              <a:t>3 </a:t>
            </a:r>
            <a:r>
              <a:rPr kumimoji="1" lang="ja-JP" altLang="en-US"/>
              <a:t>レベル</a:t>
            </a:r>
          </a:p>
          <a:p>
            <a:pPr marL="329836" lvl="3" indent="-329836" defTabSz="439781">
              <a:lnSpc>
                <a:spcPct val="150000"/>
              </a:lnSpc>
              <a:buFont typeface="+mj-lt"/>
              <a:buAutoNum type="arabicPeriod"/>
            </a:pPr>
            <a:r>
              <a:rPr kumimoji="1" lang="ja-JP" altLang="en-US"/>
              <a:t>第 </a:t>
            </a:r>
            <a:r>
              <a:rPr kumimoji="1" lang="en-US" altLang="ja-JP"/>
              <a:t>4 </a:t>
            </a:r>
            <a:r>
              <a:rPr kumimoji="1" lang="ja-JP" altLang="en-US"/>
              <a:t>レベル</a:t>
            </a:r>
          </a:p>
          <a:p>
            <a:pPr marL="329836" lvl="4" indent="-329836" defTabSz="439781">
              <a:lnSpc>
                <a:spcPct val="150000"/>
              </a:lnSpc>
              <a:buFont typeface="+mj-lt"/>
              <a:buAutoNum type="arabicPeriod"/>
            </a:pPr>
            <a:r>
              <a:rPr kumimoji="1" lang="ja-JP" altLang="en-US"/>
              <a:t>第 </a:t>
            </a:r>
            <a:r>
              <a:rPr kumimoji="1" lang="en-US" altLang="ja-JP"/>
              <a:t>5 </a:t>
            </a:r>
            <a:r>
              <a:rPr kumimoji="1" lang="ja-JP" altLang="en-US"/>
              <a:t>レベル</a:t>
            </a:r>
          </a:p>
        </p:txBody>
      </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7643265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9"/>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0"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6293" tIns="314150" rIns="314150" bIns="125660"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745" b="1" spc="26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46293" tIns="169535" rIns="314150" bIns="169535" rtlCol="0" anchor="ctr"/>
          <a:lstStyle/>
          <a:p>
            <a:pPr>
              <a:lnSpc>
                <a:spcPct val="130000"/>
              </a:lnSpc>
              <a:spcAft>
                <a:spcPts val="1048"/>
              </a:spcAft>
            </a:pPr>
            <a:endParaRPr kumimoji="1" lang="ja-JP" altLang="en-US" sz="1154" kern="900" spc="66">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273580"/>
            <a:ext cx="4280403" cy="2768194"/>
          </a:xfrm>
        </p:spPr>
        <p:txBody>
          <a:bodyPr wrap="none" anchor="ctr">
            <a:spAutoFit/>
          </a:bodyPr>
          <a:lstStyle>
            <a:lvl1pPr>
              <a:defRPr lang="ja-JP" altLang="en-US" sz="1924" spc="262" smtClean="0"/>
            </a:lvl1pPr>
            <a:lvl2pPr>
              <a:defRPr lang="ja-JP" altLang="en-US" sz="1731" smtClean="0">
                <a:latin typeface="+mn-lt"/>
                <a:ea typeface="+mn-ea"/>
              </a:defRPr>
            </a:lvl2pPr>
            <a:lvl3pPr>
              <a:defRPr lang="ja-JP" altLang="en-US" sz="1731" smtClean="0">
                <a:latin typeface="+mn-lt"/>
                <a:ea typeface="+mn-ea"/>
              </a:defRPr>
            </a:lvl3pPr>
            <a:lvl4pPr>
              <a:defRPr lang="ja-JP" altLang="en-US" sz="1731" smtClean="0">
                <a:latin typeface="+mn-lt"/>
                <a:ea typeface="+mn-ea"/>
              </a:defRPr>
            </a:lvl4pPr>
            <a:lvl5pPr>
              <a:defRPr lang="ja-JP" altLang="en-US" sz="1731">
                <a:latin typeface="+mn-lt"/>
                <a:ea typeface="+mn-ea"/>
              </a:defRPr>
            </a:lvl5pPr>
          </a:lstStyle>
          <a:p>
            <a:pPr marL="329836" lvl="0" indent="-329836" defTabSz="439781">
              <a:lnSpc>
                <a:spcPct val="150000"/>
              </a:lnSpc>
              <a:buFont typeface="+mj-lt"/>
              <a:buAutoNum type="arabicPeriod"/>
            </a:pPr>
            <a:r>
              <a:rPr kumimoji="1" lang="ja-JP" altLang="en-US"/>
              <a:t>マスター テキストの書式設定</a:t>
            </a:r>
          </a:p>
          <a:p>
            <a:pPr marL="329836" lvl="1" indent="-329836" defTabSz="439781">
              <a:lnSpc>
                <a:spcPct val="150000"/>
              </a:lnSpc>
              <a:buFont typeface="+mj-lt"/>
              <a:buAutoNum type="arabicPeriod"/>
            </a:pPr>
            <a:r>
              <a:rPr kumimoji="1" lang="ja-JP" altLang="en-US"/>
              <a:t>第 </a:t>
            </a:r>
            <a:r>
              <a:rPr kumimoji="1" lang="en-US" altLang="ja-JP"/>
              <a:t>2 </a:t>
            </a:r>
            <a:r>
              <a:rPr kumimoji="1" lang="ja-JP" altLang="en-US"/>
              <a:t>レベル</a:t>
            </a:r>
          </a:p>
          <a:p>
            <a:pPr marL="329836" lvl="2" indent="-329836" defTabSz="439781">
              <a:lnSpc>
                <a:spcPct val="150000"/>
              </a:lnSpc>
              <a:buFont typeface="+mj-lt"/>
              <a:buAutoNum type="arabicPeriod"/>
            </a:pPr>
            <a:r>
              <a:rPr kumimoji="1" lang="ja-JP" altLang="en-US"/>
              <a:t>第 </a:t>
            </a:r>
            <a:r>
              <a:rPr kumimoji="1" lang="en-US" altLang="ja-JP"/>
              <a:t>3 </a:t>
            </a:r>
            <a:r>
              <a:rPr kumimoji="1" lang="ja-JP" altLang="en-US"/>
              <a:t>レベル</a:t>
            </a:r>
          </a:p>
          <a:p>
            <a:pPr marL="329836" lvl="3" indent="-329836" defTabSz="439781">
              <a:lnSpc>
                <a:spcPct val="150000"/>
              </a:lnSpc>
              <a:buFont typeface="+mj-lt"/>
              <a:buAutoNum type="arabicPeriod"/>
            </a:pPr>
            <a:r>
              <a:rPr kumimoji="1" lang="ja-JP" altLang="en-US"/>
              <a:t>第 </a:t>
            </a:r>
            <a:r>
              <a:rPr kumimoji="1" lang="en-US" altLang="ja-JP"/>
              <a:t>4 </a:t>
            </a:r>
            <a:r>
              <a:rPr kumimoji="1" lang="ja-JP" altLang="en-US"/>
              <a:t>レベル</a:t>
            </a:r>
          </a:p>
          <a:p>
            <a:pPr marL="329836" lvl="4" indent="-329836" defTabSz="439781">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7"/>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sz="1731"/>
            </a:p>
          </p:txBody>
        </p:sp>
      </p:grpSp>
      <p:pic>
        <p:nvPicPr>
          <p:cNvPr id="2" name="図 1"/>
          <p:cNvPicPr>
            <a:picLocks noChangeAspect="1"/>
          </p:cNvPicPr>
          <p:nvPr userDrawn="1"/>
        </p:nvPicPr>
        <p:blipFill>
          <a:blip r:embed="rId2"/>
          <a:stretch>
            <a:fillRect/>
          </a:stretch>
        </p:blipFill>
        <p:spPr>
          <a:xfrm>
            <a:off x="8505089" y="5715002"/>
            <a:ext cx="1176630" cy="1005927"/>
          </a:xfrm>
          <a:prstGeom prst="rect">
            <a:avLst/>
          </a:prstGeom>
        </p:spPr>
      </p:pic>
    </p:spTree>
    <p:extLst>
      <p:ext uri="{BB962C8B-B14F-4D97-AF65-F5344CB8AC3E}">
        <p14:creationId xmlns:p14="http://schemas.microsoft.com/office/powerpoint/2010/main" val="24861495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1" y="4"/>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1" y="4"/>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065"/>
            </a:lvl1pPr>
            <a:lvl2pPr>
              <a:defRPr sz="1065"/>
            </a:lvl2pPr>
            <a:lvl3pPr>
              <a:defRPr sz="1065"/>
            </a:lvl3pPr>
            <a:lvl4pPr>
              <a:defRPr sz="1065"/>
            </a:lvl4pPr>
            <a:lvl5pPr>
              <a:defRPr sz="1065"/>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4D5A9A4-8DC1-4BB9-8627-3F750687F896}" type="datetime1">
              <a:rPr lang="ja-JP" altLang="en-US" smtClean="0"/>
              <a:t>2025/10/31</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6" y="6536162"/>
            <a:ext cx="630513" cy="278421"/>
          </a:xfrm>
          <a:prstGeom prst="rect">
            <a:avLst/>
          </a:prstGeom>
        </p:spPr>
        <p:txBody>
          <a:bodyPr vert="horz" lIns="0" tIns="0" rIns="0" bIns="0" rtlCol="0" anchor="t"/>
          <a:lstStyle>
            <a:lvl1pPr algn="r">
              <a:defRPr sz="1065"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1" y="828000"/>
            <a:ext cx="9907200" cy="52645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154" kern="900" spc="61" smtClean="0">
                <a:solidFill>
                  <a:schemeClr val="tx1"/>
                </a:solidFill>
              </a:defRPr>
            </a:lvl1pPr>
            <a:lvl2pPr>
              <a:defRPr lang="ja-JP" altLang="en-US" sz="1598" smtClean="0">
                <a:solidFill>
                  <a:schemeClr val="tx1"/>
                </a:solidFill>
                <a:latin typeface="+mn-lt"/>
                <a:ea typeface="+mn-ea"/>
              </a:defRPr>
            </a:lvl2pPr>
            <a:lvl3pPr>
              <a:defRPr lang="ja-JP" altLang="en-US" sz="1598" smtClean="0">
                <a:solidFill>
                  <a:schemeClr val="tx1"/>
                </a:solidFill>
                <a:latin typeface="+mn-lt"/>
                <a:ea typeface="+mn-ea"/>
              </a:defRPr>
            </a:lvl3pPr>
            <a:lvl4pPr>
              <a:defRPr lang="ja-JP" altLang="en-US" sz="1598" smtClean="0">
                <a:solidFill>
                  <a:schemeClr val="tx1"/>
                </a:solidFill>
                <a:latin typeface="+mn-lt"/>
                <a:ea typeface="+mn-ea"/>
              </a:defRPr>
            </a:lvl4pPr>
            <a:lvl5pPr>
              <a:defRPr lang="ja-JP" altLang="en-US" sz="1598">
                <a:solidFill>
                  <a:schemeClr val="tx1"/>
                </a:solidFill>
                <a:latin typeface="+mn-lt"/>
                <a:ea typeface="+mn-ea"/>
              </a:defRPr>
            </a:lvl5pPr>
          </a:lstStyle>
          <a:p>
            <a:pPr marL="0" lvl="0" defTabSz="405962">
              <a:spcAft>
                <a:spcPts val="888"/>
              </a:spcAft>
            </a:pPr>
            <a:r>
              <a:rPr kumimoji="1" lang="ja-JP" altLang="en-US"/>
              <a:t>マスター テキストの書式設定</a:t>
            </a:r>
          </a:p>
        </p:txBody>
      </p:sp>
    </p:spTree>
    <p:extLst>
      <p:ext uri="{BB962C8B-B14F-4D97-AF65-F5344CB8AC3E}">
        <p14:creationId xmlns:p14="http://schemas.microsoft.com/office/powerpoint/2010/main" val="16038797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1" y="3031"/>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1" y="4"/>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19655" tIns="289985" rIns="289985" bIns="11599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611" b="1" spc="24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8"/>
            <a:ext cx="2228850" cy="365125"/>
          </a:xfrm>
        </p:spPr>
        <p:txBody>
          <a:bodyPr/>
          <a:lstStyle/>
          <a:p>
            <a:fld id="{B81D9F40-DF47-49FB-9B54-0CEA1172501D}" type="datetime1">
              <a:rPr lang="ja-JP" altLang="en-US" smtClean="0"/>
              <a:t>2025/10/31</a:t>
            </a:fld>
            <a:endParaRPr lang="en-US"/>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9129466" y="6675372"/>
            <a:ext cx="630513" cy="278421"/>
          </a:xfrm>
          <a:prstGeom prst="rect">
            <a:avLst/>
          </a:prstGeom>
        </p:spPr>
        <p:txBody>
          <a:bodyPr vert="horz" lIns="0" tIns="0" rIns="0" bIns="0" rtlCol="0" anchor="t"/>
          <a:lstStyle>
            <a:lvl1pPr algn="r">
              <a:defRPr sz="1065" b="0">
                <a:solidFill>
                  <a:schemeClr val="bg1">
                    <a:lumMod val="50000"/>
                  </a:schemeClr>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1" y="828000"/>
            <a:ext cx="9907200" cy="508436"/>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154" kern="900" spc="61" smtClean="0">
                <a:solidFill>
                  <a:schemeClr val="tx1"/>
                </a:solidFill>
              </a:defRPr>
            </a:lvl1pPr>
            <a:lvl2pPr>
              <a:defRPr lang="ja-JP" altLang="en-US" sz="1598" smtClean="0">
                <a:solidFill>
                  <a:schemeClr val="tx1"/>
                </a:solidFill>
                <a:latin typeface="+mn-lt"/>
                <a:ea typeface="+mn-ea"/>
              </a:defRPr>
            </a:lvl2pPr>
            <a:lvl3pPr>
              <a:defRPr lang="ja-JP" altLang="en-US" sz="1598" smtClean="0">
                <a:solidFill>
                  <a:schemeClr val="tx1"/>
                </a:solidFill>
                <a:latin typeface="+mn-lt"/>
                <a:ea typeface="+mn-ea"/>
              </a:defRPr>
            </a:lvl3pPr>
            <a:lvl4pPr>
              <a:defRPr lang="ja-JP" altLang="en-US" sz="1598" smtClean="0">
                <a:solidFill>
                  <a:schemeClr val="tx1"/>
                </a:solidFill>
                <a:latin typeface="+mn-lt"/>
                <a:ea typeface="+mn-ea"/>
              </a:defRPr>
            </a:lvl4pPr>
            <a:lvl5pPr>
              <a:defRPr lang="ja-JP" altLang="en-US" sz="1598">
                <a:solidFill>
                  <a:schemeClr val="tx1"/>
                </a:solidFill>
                <a:latin typeface="+mn-lt"/>
                <a:ea typeface="+mn-ea"/>
              </a:defRPr>
            </a:lvl5pPr>
          </a:lstStyle>
          <a:p>
            <a:pPr marL="0" lvl="0" defTabSz="405962">
              <a:spcAft>
                <a:spcPts val="888"/>
              </a:spcAft>
            </a:pPr>
            <a:r>
              <a:rPr kumimoji="1" lang="ja-JP" altLang="en-US"/>
              <a:t>マスター テキストの書式設定</a:t>
            </a:r>
          </a:p>
        </p:txBody>
      </p:sp>
    </p:spTree>
    <p:extLst>
      <p:ext uri="{BB962C8B-B14F-4D97-AF65-F5344CB8AC3E}">
        <p14:creationId xmlns:p14="http://schemas.microsoft.com/office/powerpoint/2010/main" val="619693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3.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4.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698" y="274638"/>
            <a:ext cx="8915401" cy="1143000"/>
          </a:xfrm>
          <a:prstGeom prst="rect">
            <a:avLst/>
          </a:prstGeom>
          <a:noFill/>
          <a:ln w="9525">
            <a:noFill/>
            <a:miter lim="800000"/>
            <a:headEnd/>
            <a:tailEnd/>
          </a:ln>
        </p:spPr>
        <p:txBody>
          <a:bodyPr vert="horz" wrap="square" lIns="91247" tIns="45621" rIns="91247" bIns="45621"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698" y="1600204"/>
            <a:ext cx="8915401" cy="4525963"/>
          </a:xfrm>
          <a:prstGeom prst="rect">
            <a:avLst/>
          </a:prstGeom>
          <a:noFill/>
          <a:ln w="9525">
            <a:noFill/>
            <a:miter lim="800000"/>
            <a:headEnd/>
            <a:tailEnd/>
          </a:ln>
        </p:spPr>
        <p:txBody>
          <a:bodyPr vert="horz" wrap="square" lIns="91247" tIns="45621" rIns="91247" bIns="4562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12" y="6357198"/>
            <a:ext cx="2311400" cy="365125"/>
          </a:xfrm>
          <a:prstGeom prst="rect">
            <a:avLst/>
          </a:prstGeom>
        </p:spPr>
        <p:txBody>
          <a:bodyPr vert="horz" lIns="91247" tIns="45621" rIns="91247" bIns="45621" rtlCol="0" anchor="ctr"/>
          <a:lstStyle>
            <a:lvl1pPr algn="l">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614" y="6357198"/>
            <a:ext cx="3136899" cy="365125"/>
          </a:xfrm>
          <a:prstGeom prst="rect">
            <a:avLst/>
          </a:prstGeom>
        </p:spPr>
        <p:txBody>
          <a:bodyPr vert="horz" lIns="91247" tIns="45621" rIns="91247" bIns="45621" rtlCol="0" anchor="ctr"/>
          <a:lstStyle>
            <a:lvl1pPr algn="ctr">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8688562" y="6492390"/>
            <a:ext cx="1217587" cy="365125"/>
          </a:xfrm>
          <a:prstGeom prst="rect">
            <a:avLst/>
          </a:prstGeom>
        </p:spPr>
        <p:txBody>
          <a:bodyPr vert="horz" lIns="91247" tIns="45621" rIns="91247" bIns="45621" rtlCol="0" anchor="ctr"/>
          <a:lstStyle>
            <a:lvl1pPr algn="r">
              <a:defRPr sz="1400">
                <a:solidFill>
                  <a:schemeClr val="tx1">
                    <a:tint val="75000"/>
                  </a:schemeClr>
                </a:solidFill>
                <a:latin typeface="HG丸ｺﾞｼｯｸM-PRO" panose="020F0600000000000000" pitchFamily="50" charset="-128"/>
                <a:ea typeface="HG丸ｺﾞｼｯｸM-PRO" panose="020F0600000000000000" pitchFamily="50" charset="-128"/>
              </a:defRPr>
            </a:lvl1pPr>
          </a:lstStyle>
          <a:p>
            <a:pPr fontAlgn="base">
              <a:spcBef>
                <a:spcPct val="0"/>
              </a:spcBef>
              <a:spcAft>
                <a:spcPct val="0"/>
              </a:spcAft>
              <a:defRPr/>
            </a:pPr>
            <a:fld id="{17C4E106-E4D4-4543-B6B1-4D754DB78274}" type="slidenum">
              <a:rPr lang="ja-JP" altLang="en-US" smtClean="0">
                <a:solidFill>
                  <a:prstClr val="black">
                    <a:tint val="75000"/>
                  </a:prstClr>
                </a:solidFill>
              </a:rPr>
              <a:pPr fontAlgn="base">
                <a:spcBef>
                  <a:spcPct val="0"/>
                </a:spcBef>
                <a:spcAft>
                  <a:spcPct val="0"/>
                </a:spcAft>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5024914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981" r:id="rId13"/>
    <p:sldLayoutId id="2147483990" r:id="rId14"/>
    <p:sldLayoutId id="2147483991" r:id="rId15"/>
    <p:sldLayoutId id="2147483992" r:id="rId16"/>
    <p:sldLayoutId id="2147483993" r:id="rId17"/>
    <p:sldLayoutId id="2147483994" r:id="rId18"/>
    <p:sldLayoutId id="2147483995" r:id="rId19"/>
    <p:sldLayoutId id="2147483996" r:id="rId20"/>
    <p:sldLayoutId id="2147483997" r:id="rId21"/>
    <p:sldLayoutId id="2147483998" r:id="rId22"/>
    <p:sldLayoutId id="2147483999" r:id="rId23"/>
    <p:sldLayoutId id="2147484000" r:id="rId24"/>
    <p:sldLayoutId id="2147484001" r:id="rId25"/>
    <p:sldLayoutId id="2147484002" r:id="rId26"/>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237" algn="ctr" rtl="0" fontAlgn="base">
        <a:spcBef>
          <a:spcPct val="0"/>
        </a:spcBef>
        <a:spcAft>
          <a:spcPct val="0"/>
        </a:spcAft>
        <a:defRPr kumimoji="1" sz="4400">
          <a:solidFill>
            <a:schemeClr val="tx1"/>
          </a:solidFill>
          <a:latin typeface="Calibri" pitchFamily="34" charset="0"/>
          <a:ea typeface="ＭＳ Ｐゴシック" charset="-128"/>
        </a:defRPr>
      </a:lvl6pPr>
      <a:lvl7pPr marL="912476" algn="ctr" rtl="0" fontAlgn="base">
        <a:spcBef>
          <a:spcPct val="0"/>
        </a:spcBef>
        <a:spcAft>
          <a:spcPct val="0"/>
        </a:spcAft>
        <a:defRPr kumimoji="1" sz="4400">
          <a:solidFill>
            <a:schemeClr val="tx1"/>
          </a:solidFill>
          <a:latin typeface="Calibri" pitchFamily="34" charset="0"/>
          <a:ea typeface="ＭＳ Ｐゴシック" charset="-128"/>
        </a:defRPr>
      </a:lvl7pPr>
      <a:lvl8pPr marL="1368717" algn="ctr" rtl="0" fontAlgn="base">
        <a:spcBef>
          <a:spcPct val="0"/>
        </a:spcBef>
        <a:spcAft>
          <a:spcPct val="0"/>
        </a:spcAft>
        <a:defRPr kumimoji="1" sz="4400">
          <a:solidFill>
            <a:schemeClr val="tx1"/>
          </a:solidFill>
          <a:latin typeface="Calibri" pitchFamily="34" charset="0"/>
          <a:ea typeface="ＭＳ Ｐゴシック" charset="-128"/>
        </a:defRPr>
      </a:lvl8pPr>
      <a:lvl9pPr marL="1824954"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180" indent="-34218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1388" indent="-2851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0598" indent="-22812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6836" indent="-22812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3074" indent="-22812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9315" indent="-228120" algn="l" defTabSz="91247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5553" indent="-228120" algn="l" defTabSz="91247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1789" indent="-228120" algn="l" defTabSz="91247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8030" indent="-228120" algn="l" defTabSz="91247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476" rtl="0" eaLnBrk="1" latinLnBrk="0" hangingPunct="1">
        <a:defRPr kumimoji="1" sz="1800" kern="1200">
          <a:solidFill>
            <a:schemeClr val="tx1"/>
          </a:solidFill>
          <a:latin typeface="+mn-lt"/>
          <a:ea typeface="+mn-ea"/>
          <a:cs typeface="+mn-cs"/>
        </a:defRPr>
      </a:lvl1pPr>
      <a:lvl2pPr marL="456237" algn="l" defTabSz="912476" rtl="0" eaLnBrk="1" latinLnBrk="0" hangingPunct="1">
        <a:defRPr kumimoji="1" sz="1800" kern="1200">
          <a:solidFill>
            <a:schemeClr val="tx1"/>
          </a:solidFill>
          <a:latin typeface="+mn-lt"/>
          <a:ea typeface="+mn-ea"/>
          <a:cs typeface="+mn-cs"/>
        </a:defRPr>
      </a:lvl2pPr>
      <a:lvl3pPr marL="912476" algn="l" defTabSz="912476" rtl="0" eaLnBrk="1" latinLnBrk="0" hangingPunct="1">
        <a:defRPr kumimoji="1" sz="1800" kern="1200">
          <a:solidFill>
            <a:schemeClr val="tx1"/>
          </a:solidFill>
          <a:latin typeface="+mn-lt"/>
          <a:ea typeface="+mn-ea"/>
          <a:cs typeface="+mn-cs"/>
        </a:defRPr>
      </a:lvl3pPr>
      <a:lvl4pPr marL="1368717" algn="l" defTabSz="912476" rtl="0" eaLnBrk="1" latinLnBrk="0" hangingPunct="1">
        <a:defRPr kumimoji="1" sz="1800" kern="1200">
          <a:solidFill>
            <a:schemeClr val="tx1"/>
          </a:solidFill>
          <a:latin typeface="+mn-lt"/>
          <a:ea typeface="+mn-ea"/>
          <a:cs typeface="+mn-cs"/>
        </a:defRPr>
      </a:lvl4pPr>
      <a:lvl5pPr marL="1824954" algn="l" defTabSz="912476" rtl="0" eaLnBrk="1" latinLnBrk="0" hangingPunct="1">
        <a:defRPr kumimoji="1" sz="1800" kern="1200">
          <a:solidFill>
            <a:schemeClr val="tx1"/>
          </a:solidFill>
          <a:latin typeface="+mn-lt"/>
          <a:ea typeface="+mn-ea"/>
          <a:cs typeface="+mn-cs"/>
        </a:defRPr>
      </a:lvl5pPr>
      <a:lvl6pPr marL="2281194" algn="l" defTabSz="912476" rtl="0" eaLnBrk="1" latinLnBrk="0" hangingPunct="1">
        <a:defRPr kumimoji="1" sz="1800" kern="1200">
          <a:solidFill>
            <a:schemeClr val="tx1"/>
          </a:solidFill>
          <a:latin typeface="+mn-lt"/>
          <a:ea typeface="+mn-ea"/>
          <a:cs typeface="+mn-cs"/>
        </a:defRPr>
      </a:lvl6pPr>
      <a:lvl7pPr marL="2737434" algn="l" defTabSz="912476" rtl="0" eaLnBrk="1" latinLnBrk="0" hangingPunct="1">
        <a:defRPr kumimoji="1" sz="1800" kern="1200">
          <a:solidFill>
            <a:schemeClr val="tx1"/>
          </a:solidFill>
          <a:latin typeface="+mn-lt"/>
          <a:ea typeface="+mn-ea"/>
          <a:cs typeface="+mn-cs"/>
        </a:defRPr>
      </a:lvl7pPr>
      <a:lvl8pPr marL="3193672" algn="l" defTabSz="912476" rtl="0" eaLnBrk="1" latinLnBrk="0" hangingPunct="1">
        <a:defRPr kumimoji="1" sz="1800" kern="1200">
          <a:solidFill>
            <a:schemeClr val="tx1"/>
          </a:solidFill>
          <a:latin typeface="+mn-lt"/>
          <a:ea typeface="+mn-ea"/>
          <a:cs typeface="+mn-cs"/>
        </a:defRPr>
      </a:lvl8pPr>
      <a:lvl9pPr marL="3649912" algn="l" defTabSz="912476"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098" tIns="45554" rIns="91098" bIns="45554"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300" y="1600224"/>
            <a:ext cx="8915400" cy="4525963"/>
          </a:xfrm>
          <a:prstGeom prst="rect">
            <a:avLst/>
          </a:prstGeom>
          <a:noFill/>
          <a:ln w="9525">
            <a:noFill/>
            <a:miter lim="800000"/>
            <a:headEnd/>
            <a:tailEnd/>
          </a:ln>
        </p:spPr>
        <p:txBody>
          <a:bodyPr vert="horz" wrap="square" lIns="91098" tIns="45554" rIns="91098" bIns="4555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8" y="6356685"/>
            <a:ext cx="2311400" cy="365125"/>
          </a:xfrm>
          <a:prstGeom prst="rect">
            <a:avLst/>
          </a:prstGeom>
        </p:spPr>
        <p:txBody>
          <a:bodyPr vert="horz" lIns="91098" tIns="45554" rIns="91098" bIns="45554" rtlCol="0" anchor="ctr"/>
          <a:lstStyle>
            <a:lvl1pPr algn="l">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62" y="6356685"/>
            <a:ext cx="3136900" cy="365125"/>
          </a:xfrm>
          <a:prstGeom prst="rect">
            <a:avLst/>
          </a:prstGeom>
        </p:spPr>
        <p:txBody>
          <a:bodyPr vert="horz" lIns="91098" tIns="45554" rIns="91098" bIns="45554" rtlCol="0" anchor="ctr"/>
          <a:lstStyle>
            <a:lvl1pPr algn="ctr">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1" y="6356685"/>
            <a:ext cx="2311400" cy="365125"/>
          </a:xfrm>
          <a:prstGeom prst="rect">
            <a:avLst/>
          </a:prstGeom>
        </p:spPr>
        <p:txBody>
          <a:bodyPr vert="horz" lIns="91098" tIns="45554" rIns="91098" bIns="45554" rtlCol="0" anchor="ctr"/>
          <a:lstStyle>
            <a:lvl1pPr algn="r">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17C4E106-E4D4-4543-B6B1-4D754DB78274}" type="slidenum">
              <a:rPr lang="ja-JP" altLang="en-US">
                <a:solidFill>
                  <a:prstClr val="black">
                    <a:tint val="75000"/>
                  </a:prstClr>
                </a:solidFill>
              </a:rPr>
              <a:pPr fontAlgn="base">
                <a:spcBef>
                  <a:spcPct val="0"/>
                </a:spcBef>
                <a:spcAft>
                  <a:spcPct val="0"/>
                </a:spcAft>
                <a:defRPr/>
              </a:pPr>
              <a:t>‹#›</a:t>
            </a:fld>
            <a:endParaRPr lang="ja-JP" altLang="en-US">
              <a:solidFill>
                <a:prstClr val="black">
                  <a:tint val="75000"/>
                </a:prstClr>
              </a:solidFill>
            </a:endParaRPr>
          </a:p>
        </p:txBody>
      </p:sp>
    </p:spTree>
    <p:extLst>
      <p:ext uri="{BB962C8B-B14F-4D97-AF65-F5344CB8AC3E}">
        <p14:creationId xmlns:p14="http://schemas.microsoft.com/office/powerpoint/2010/main" val="58853388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506" algn="ctr" rtl="0" fontAlgn="base">
        <a:spcBef>
          <a:spcPct val="0"/>
        </a:spcBef>
        <a:spcAft>
          <a:spcPct val="0"/>
        </a:spcAft>
        <a:defRPr kumimoji="1" sz="4400">
          <a:solidFill>
            <a:schemeClr val="tx1"/>
          </a:solidFill>
          <a:latin typeface="Calibri" pitchFamily="34" charset="0"/>
          <a:ea typeface="ＭＳ Ｐゴシック" charset="-128"/>
        </a:defRPr>
      </a:lvl6pPr>
      <a:lvl7pPr marL="911018" algn="ctr" rtl="0" fontAlgn="base">
        <a:spcBef>
          <a:spcPct val="0"/>
        </a:spcBef>
        <a:spcAft>
          <a:spcPct val="0"/>
        </a:spcAft>
        <a:defRPr kumimoji="1" sz="4400">
          <a:solidFill>
            <a:schemeClr val="tx1"/>
          </a:solidFill>
          <a:latin typeface="Calibri" pitchFamily="34" charset="0"/>
          <a:ea typeface="ＭＳ Ｐゴシック" charset="-128"/>
        </a:defRPr>
      </a:lvl7pPr>
      <a:lvl8pPr marL="1366518" algn="ctr" rtl="0" fontAlgn="base">
        <a:spcBef>
          <a:spcPct val="0"/>
        </a:spcBef>
        <a:spcAft>
          <a:spcPct val="0"/>
        </a:spcAft>
        <a:defRPr kumimoji="1" sz="4400">
          <a:solidFill>
            <a:schemeClr val="tx1"/>
          </a:solidFill>
          <a:latin typeface="Calibri" pitchFamily="34" charset="0"/>
          <a:ea typeface="ＭＳ Ｐゴシック" charset="-128"/>
        </a:defRPr>
      </a:lvl8pPr>
      <a:lvl9pPr marL="182202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630" indent="-34163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0197" indent="-28468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38772" indent="-22775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4270" indent="-22775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49783" indent="-22775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5289"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0795"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6302"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1809"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1018" rtl="0" eaLnBrk="1" latinLnBrk="0" hangingPunct="1">
        <a:defRPr kumimoji="1" sz="1800" kern="1200">
          <a:solidFill>
            <a:schemeClr val="tx1"/>
          </a:solidFill>
          <a:latin typeface="+mn-lt"/>
          <a:ea typeface="+mn-ea"/>
          <a:cs typeface="+mn-cs"/>
        </a:defRPr>
      </a:lvl1pPr>
      <a:lvl2pPr marL="455506" algn="l" defTabSz="911018" rtl="0" eaLnBrk="1" latinLnBrk="0" hangingPunct="1">
        <a:defRPr kumimoji="1" sz="1800" kern="1200">
          <a:solidFill>
            <a:schemeClr val="tx1"/>
          </a:solidFill>
          <a:latin typeface="+mn-lt"/>
          <a:ea typeface="+mn-ea"/>
          <a:cs typeface="+mn-cs"/>
        </a:defRPr>
      </a:lvl2pPr>
      <a:lvl3pPr marL="911018" algn="l" defTabSz="911018" rtl="0" eaLnBrk="1" latinLnBrk="0" hangingPunct="1">
        <a:defRPr kumimoji="1" sz="1800" kern="1200">
          <a:solidFill>
            <a:schemeClr val="tx1"/>
          </a:solidFill>
          <a:latin typeface="+mn-lt"/>
          <a:ea typeface="+mn-ea"/>
          <a:cs typeface="+mn-cs"/>
        </a:defRPr>
      </a:lvl3pPr>
      <a:lvl4pPr marL="1366518" algn="l" defTabSz="911018" rtl="0" eaLnBrk="1" latinLnBrk="0" hangingPunct="1">
        <a:defRPr kumimoji="1" sz="1800" kern="1200">
          <a:solidFill>
            <a:schemeClr val="tx1"/>
          </a:solidFill>
          <a:latin typeface="+mn-lt"/>
          <a:ea typeface="+mn-ea"/>
          <a:cs typeface="+mn-cs"/>
        </a:defRPr>
      </a:lvl4pPr>
      <a:lvl5pPr marL="1822027" algn="l" defTabSz="911018" rtl="0" eaLnBrk="1" latinLnBrk="0" hangingPunct="1">
        <a:defRPr kumimoji="1" sz="1800" kern="1200">
          <a:solidFill>
            <a:schemeClr val="tx1"/>
          </a:solidFill>
          <a:latin typeface="+mn-lt"/>
          <a:ea typeface="+mn-ea"/>
          <a:cs typeface="+mn-cs"/>
        </a:defRPr>
      </a:lvl5pPr>
      <a:lvl6pPr marL="2277537" algn="l" defTabSz="911018" rtl="0" eaLnBrk="1" latinLnBrk="0" hangingPunct="1">
        <a:defRPr kumimoji="1" sz="1800" kern="1200">
          <a:solidFill>
            <a:schemeClr val="tx1"/>
          </a:solidFill>
          <a:latin typeface="+mn-lt"/>
          <a:ea typeface="+mn-ea"/>
          <a:cs typeface="+mn-cs"/>
        </a:defRPr>
      </a:lvl6pPr>
      <a:lvl7pPr marL="2733045" algn="l" defTabSz="911018" rtl="0" eaLnBrk="1" latinLnBrk="0" hangingPunct="1">
        <a:defRPr kumimoji="1" sz="1800" kern="1200">
          <a:solidFill>
            <a:schemeClr val="tx1"/>
          </a:solidFill>
          <a:latin typeface="+mn-lt"/>
          <a:ea typeface="+mn-ea"/>
          <a:cs typeface="+mn-cs"/>
        </a:defRPr>
      </a:lvl7pPr>
      <a:lvl8pPr marL="3188546" algn="l" defTabSz="911018" rtl="0" eaLnBrk="1" latinLnBrk="0" hangingPunct="1">
        <a:defRPr kumimoji="1" sz="1800" kern="1200">
          <a:solidFill>
            <a:schemeClr val="tx1"/>
          </a:solidFill>
          <a:latin typeface="+mn-lt"/>
          <a:ea typeface="+mn-ea"/>
          <a:cs typeface="+mn-cs"/>
        </a:defRPr>
      </a:lvl8pPr>
      <a:lvl9pPr marL="3644058" algn="l" defTabSz="911018"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098" tIns="45554" rIns="91098" bIns="45554"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300" y="1600224"/>
            <a:ext cx="8915400" cy="4525963"/>
          </a:xfrm>
          <a:prstGeom prst="rect">
            <a:avLst/>
          </a:prstGeom>
          <a:noFill/>
          <a:ln w="9525">
            <a:noFill/>
            <a:miter lim="800000"/>
            <a:headEnd/>
            <a:tailEnd/>
          </a:ln>
        </p:spPr>
        <p:txBody>
          <a:bodyPr vert="horz" wrap="square" lIns="91098" tIns="45554" rIns="91098" bIns="4555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08" y="6356609"/>
            <a:ext cx="2311400" cy="365125"/>
          </a:xfrm>
          <a:prstGeom prst="rect">
            <a:avLst/>
          </a:prstGeom>
        </p:spPr>
        <p:txBody>
          <a:bodyPr vert="horz" lIns="91098" tIns="45554" rIns="91098" bIns="45554" rtlCol="0" anchor="ctr"/>
          <a:lstStyle>
            <a:lvl1pPr algn="l">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62" y="6356609"/>
            <a:ext cx="3136900" cy="365125"/>
          </a:xfrm>
          <a:prstGeom prst="rect">
            <a:avLst/>
          </a:prstGeom>
        </p:spPr>
        <p:txBody>
          <a:bodyPr vert="horz" lIns="91098" tIns="45554" rIns="91098" bIns="45554" rtlCol="0" anchor="ctr"/>
          <a:lstStyle>
            <a:lvl1pPr algn="ctr">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1" y="6356609"/>
            <a:ext cx="2311400" cy="365125"/>
          </a:xfrm>
          <a:prstGeom prst="rect">
            <a:avLst/>
          </a:prstGeom>
        </p:spPr>
        <p:txBody>
          <a:bodyPr vert="horz" lIns="91098" tIns="45554" rIns="91098" bIns="45554" rtlCol="0" anchor="ctr"/>
          <a:lstStyle>
            <a:lvl1pPr algn="r">
              <a:defRPr sz="1200">
                <a:solidFill>
                  <a:schemeClr val="tx1">
                    <a:tint val="75000"/>
                  </a:schemeClr>
                </a:solidFill>
                <a:latin typeface="Arial" charset="0"/>
                <a:ea typeface="ＭＳ Ｐゴシック" charset="-128"/>
              </a:defRPr>
            </a:lvl1pPr>
          </a:lstStyle>
          <a:p>
            <a:pPr fontAlgn="base">
              <a:spcBef>
                <a:spcPct val="0"/>
              </a:spcBef>
              <a:spcAft>
                <a:spcPct val="0"/>
              </a:spcAft>
              <a:defRPr/>
            </a:pPr>
            <a:fld id="{17C4E106-E4D4-4543-B6B1-4D754DB78274}" type="slidenum">
              <a:rPr lang="ja-JP" altLang="en-US">
                <a:solidFill>
                  <a:prstClr val="black">
                    <a:tint val="75000"/>
                  </a:prstClr>
                </a:solidFill>
              </a:rPr>
              <a:pPr fontAlgn="base">
                <a:spcBef>
                  <a:spcPct val="0"/>
                </a:spcBef>
                <a:spcAft>
                  <a:spcPct val="0"/>
                </a:spcAft>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3038485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793" r:id="rId14"/>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5506" algn="ctr" rtl="0" fontAlgn="base">
        <a:spcBef>
          <a:spcPct val="0"/>
        </a:spcBef>
        <a:spcAft>
          <a:spcPct val="0"/>
        </a:spcAft>
        <a:defRPr kumimoji="1" sz="4400">
          <a:solidFill>
            <a:schemeClr val="tx1"/>
          </a:solidFill>
          <a:latin typeface="Calibri" pitchFamily="34" charset="0"/>
          <a:ea typeface="ＭＳ Ｐゴシック" charset="-128"/>
        </a:defRPr>
      </a:lvl6pPr>
      <a:lvl7pPr marL="911018" algn="ctr" rtl="0" fontAlgn="base">
        <a:spcBef>
          <a:spcPct val="0"/>
        </a:spcBef>
        <a:spcAft>
          <a:spcPct val="0"/>
        </a:spcAft>
        <a:defRPr kumimoji="1" sz="4400">
          <a:solidFill>
            <a:schemeClr val="tx1"/>
          </a:solidFill>
          <a:latin typeface="Calibri" pitchFamily="34" charset="0"/>
          <a:ea typeface="ＭＳ Ｐゴシック" charset="-128"/>
        </a:defRPr>
      </a:lvl7pPr>
      <a:lvl8pPr marL="1366518" algn="ctr" rtl="0" fontAlgn="base">
        <a:spcBef>
          <a:spcPct val="0"/>
        </a:spcBef>
        <a:spcAft>
          <a:spcPct val="0"/>
        </a:spcAft>
        <a:defRPr kumimoji="1" sz="4400">
          <a:solidFill>
            <a:schemeClr val="tx1"/>
          </a:solidFill>
          <a:latin typeface="Calibri" pitchFamily="34" charset="0"/>
          <a:ea typeface="ＭＳ Ｐゴシック" charset="-128"/>
        </a:defRPr>
      </a:lvl8pPr>
      <a:lvl9pPr marL="1822027"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630" indent="-34163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0197" indent="-28468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38772" indent="-227754"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4270" indent="-22775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49783" indent="-227754"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5289"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0795"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6302"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1809" indent="-227754" algn="l" defTabSz="911018"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1018" rtl="0" eaLnBrk="1" latinLnBrk="0" hangingPunct="1">
        <a:defRPr kumimoji="1" sz="1800" kern="1200">
          <a:solidFill>
            <a:schemeClr val="tx1"/>
          </a:solidFill>
          <a:latin typeface="+mn-lt"/>
          <a:ea typeface="+mn-ea"/>
          <a:cs typeface="+mn-cs"/>
        </a:defRPr>
      </a:lvl1pPr>
      <a:lvl2pPr marL="455506" algn="l" defTabSz="911018" rtl="0" eaLnBrk="1" latinLnBrk="0" hangingPunct="1">
        <a:defRPr kumimoji="1" sz="1800" kern="1200">
          <a:solidFill>
            <a:schemeClr val="tx1"/>
          </a:solidFill>
          <a:latin typeface="+mn-lt"/>
          <a:ea typeface="+mn-ea"/>
          <a:cs typeface="+mn-cs"/>
        </a:defRPr>
      </a:lvl2pPr>
      <a:lvl3pPr marL="911018" algn="l" defTabSz="911018" rtl="0" eaLnBrk="1" latinLnBrk="0" hangingPunct="1">
        <a:defRPr kumimoji="1" sz="1800" kern="1200">
          <a:solidFill>
            <a:schemeClr val="tx1"/>
          </a:solidFill>
          <a:latin typeface="+mn-lt"/>
          <a:ea typeface="+mn-ea"/>
          <a:cs typeface="+mn-cs"/>
        </a:defRPr>
      </a:lvl3pPr>
      <a:lvl4pPr marL="1366518" algn="l" defTabSz="911018" rtl="0" eaLnBrk="1" latinLnBrk="0" hangingPunct="1">
        <a:defRPr kumimoji="1" sz="1800" kern="1200">
          <a:solidFill>
            <a:schemeClr val="tx1"/>
          </a:solidFill>
          <a:latin typeface="+mn-lt"/>
          <a:ea typeface="+mn-ea"/>
          <a:cs typeface="+mn-cs"/>
        </a:defRPr>
      </a:lvl4pPr>
      <a:lvl5pPr marL="1822027" algn="l" defTabSz="911018" rtl="0" eaLnBrk="1" latinLnBrk="0" hangingPunct="1">
        <a:defRPr kumimoji="1" sz="1800" kern="1200">
          <a:solidFill>
            <a:schemeClr val="tx1"/>
          </a:solidFill>
          <a:latin typeface="+mn-lt"/>
          <a:ea typeface="+mn-ea"/>
          <a:cs typeface="+mn-cs"/>
        </a:defRPr>
      </a:lvl5pPr>
      <a:lvl6pPr marL="2277537" algn="l" defTabSz="911018" rtl="0" eaLnBrk="1" latinLnBrk="0" hangingPunct="1">
        <a:defRPr kumimoji="1" sz="1800" kern="1200">
          <a:solidFill>
            <a:schemeClr val="tx1"/>
          </a:solidFill>
          <a:latin typeface="+mn-lt"/>
          <a:ea typeface="+mn-ea"/>
          <a:cs typeface="+mn-cs"/>
        </a:defRPr>
      </a:lvl6pPr>
      <a:lvl7pPr marL="2733045" algn="l" defTabSz="911018" rtl="0" eaLnBrk="1" latinLnBrk="0" hangingPunct="1">
        <a:defRPr kumimoji="1" sz="1800" kern="1200">
          <a:solidFill>
            <a:schemeClr val="tx1"/>
          </a:solidFill>
          <a:latin typeface="+mn-lt"/>
          <a:ea typeface="+mn-ea"/>
          <a:cs typeface="+mn-cs"/>
        </a:defRPr>
      </a:lvl7pPr>
      <a:lvl8pPr marL="3188546" algn="l" defTabSz="911018" rtl="0" eaLnBrk="1" latinLnBrk="0" hangingPunct="1">
        <a:defRPr kumimoji="1" sz="1800" kern="1200">
          <a:solidFill>
            <a:schemeClr val="tx1"/>
          </a:solidFill>
          <a:latin typeface="+mn-lt"/>
          <a:ea typeface="+mn-ea"/>
          <a:cs typeface="+mn-cs"/>
        </a:defRPr>
      </a:lvl8pPr>
      <a:lvl9pPr marL="3644058" algn="l" defTabSz="911018"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85372" tIns="42684" rIns="85372" bIns="42684"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26"/>
            <a:ext cx="8915400" cy="4525963"/>
          </a:xfrm>
          <a:prstGeom prst="rect">
            <a:avLst/>
          </a:prstGeom>
        </p:spPr>
        <p:txBody>
          <a:bodyPr vert="horz" lIns="85372" tIns="42684" rIns="85372" bIns="4268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12" y="6356551"/>
            <a:ext cx="2311400" cy="365125"/>
          </a:xfrm>
          <a:prstGeom prst="rect">
            <a:avLst/>
          </a:prstGeom>
        </p:spPr>
        <p:txBody>
          <a:bodyPr vert="horz" lIns="85372" tIns="42684" rIns="85372" bIns="42684" rtlCol="0" anchor="ctr"/>
          <a:lstStyle>
            <a:lvl1pPr algn="l">
              <a:defRPr sz="1100">
                <a:solidFill>
                  <a:schemeClr val="tx1">
                    <a:tint val="75000"/>
                  </a:schemeClr>
                </a:solidFill>
              </a:defRPr>
            </a:lvl1pPr>
          </a:lstStyle>
          <a:p>
            <a:pPr defTabSz="912640" fontAlgn="base">
              <a:spcBef>
                <a:spcPct val="0"/>
              </a:spcBef>
              <a:spcAft>
                <a:spcPct val="0"/>
              </a:spcAft>
            </a:pPr>
            <a:endParaRPr lang="ja-JP" altLang="en-US">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59" y="6356551"/>
            <a:ext cx="3136900" cy="365125"/>
          </a:xfrm>
          <a:prstGeom prst="rect">
            <a:avLst/>
          </a:prstGeom>
        </p:spPr>
        <p:txBody>
          <a:bodyPr vert="horz" lIns="85372" tIns="42684" rIns="85372" bIns="42684" rtlCol="0" anchor="ctr"/>
          <a:lstStyle>
            <a:lvl1pPr algn="ctr">
              <a:defRPr sz="1100">
                <a:solidFill>
                  <a:schemeClr val="tx1">
                    <a:tint val="75000"/>
                  </a:schemeClr>
                </a:solidFill>
              </a:defRPr>
            </a:lvl1pPr>
          </a:lstStyle>
          <a:p>
            <a:pPr defTabSz="912640" fontAlgn="base">
              <a:spcBef>
                <a:spcPct val="0"/>
              </a:spcBef>
              <a:spcAft>
                <a:spcPct val="0"/>
              </a:spcAft>
            </a:pPr>
            <a:endParaRPr lang="ja-JP" altLang="en-US">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594604" y="6493055"/>
            <a:ext cx="2311400" cy="365125"/>
          </a:xfrm>
          <a:prstGeom prst="rect">
            <a:avLst/>
          </a:prstGeom>
        </p:spPr>
        <p:txBody>
          <a:bodyPr vert="horz" lIns="85372" tIns="42684" rIns="85372" bIns="42684" rtlCol="0" anchor="ctr"/>
          <a:lstStyle>
            <a:lvl1pPr algn="r">
              <a:defRPr sz="1000">
                <a:solidFill>
                  <a:schemeClr val="tx1"/>
                </a:solidFill>
              </a:defRPr>
            </a:lvl1pPr>
          </a:lstStyle>
          <a:p>
            <a:pPr defTabSz="912640" fontAlgn="base">
              <a:spcBef>
                <a:spcPct val="0"/>
              </a:spcBef>
              <a:spcAft>
                <a:spcPct val="0"/>
              </a:spcAft>
              <a:defRPr/>
            </a:pPr>
            <a:fld id="{5FAC86AF-D720-49A4-B88A-A73BCFA62A50}" type="slidenum">
              <a:rPr lang="en-US" altLang="ja-JP" smtClean="0">
                <a:solidFill>
                  <a:prstClr val="black"/>
                </a:solidFill>
                <a:latin typeface="Arial" charset="0"/>
              </a:rPr>
              <a:pPr defTabSz="912640" fontAlgn="base">
                <a:spcBef>
                  <a:spcPct val="0"/>
                </a:spcBef>
                <a:spcAft>
                  <a:spcPct val="0"/>
                </a:spcAft>
                <a:defRPr/>
              </a:pPr>
              <a:t>‹#›</a:t>
            </a:fld>
            <a:endParaRPr lang="en-US" altLang="ja-JP">
              <a:solidFill>
                <a:prstClr val="black"/>
              </a:solidFill>
              <a:latin typeface="Arial" charset="0"/>
            </a:endParaRPr>
          </a:p>
        </p:txBody>
      </p:sp>
    </p:spTree>
    <p:extLst>
      <p:ext uri="{BB962C8B-B14F-4D97-AF65-F5344CB8AC3E}">
        <p14:creationId xmlns:p14="http://schemas.microsoft.com/office/powerpoint/2010/main" val="54108957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961" r:id="rId12"/>
  </p:sldLayoutIdLst>
  <p:hf hdr="0" ftr="0" dt="0"/>
  <p:txStyles>
    <p:titleStyle>
      <a:lvl1pPr algn="ctr" defTabSz="853687" rtl="0" eaLnBrk="1" latinLnBrk="0" hangingPunct="1">
        <a:spcBef>
          <a:spcPct val="0"/>
        </a:spcBef>
        <a:buNone/>
        <a:defRPr kumimoji="1" sz="4100" kern="1200">
          <a:solidFill>
            <a:schemeClr val="tx1"/>
          </a:solidFill>
          <a:latin typeface="+mj-lt"/>
          <a:ea typeface="+mj-ea"/>
          <a:cs typeface="+mj-cs"/>
        </a:defRPr>
      </a:lvl1pPr>
    </p:titleStyle>
    <p:bodyStyle>
      <a:lvl1pPr marL="320132" indent="-320132" algn="l" defTabSz="853687" rtl="0" eaLnBrk="1" latinLnBrk="0" hangingPunct="1">
        <a:spcBef>
          <a:spcPct val="20000"/>
        </a:spcBef>
        <a:buFont typeface="Arial" pitchFamily="34" charset="0"/>
        <a:buChar char="•"/>
        <a:defRPr kumimoji="1" sz="3000" kern="1200">
          <a:solidFill>
            <a:schemeClr val="tx1"/>
          </a:solidFill>
          <a:latin typeface="+mn-lt"/>
          <a:ea typeface="+mn-ea"/>
          <a:cs typeface="+mn-cs"/>
        </a:defRPr>
      </a:lvl1pPr>
      <a:lvl2pPr marL="693621" indent="-266778" algn="l" defTabSz="853687" rtl="0" eaLnBrk="1" latinLnBrk="0" hangingPunct="1">
        <a:spcBef>
          <a:spcPct val="20000"/>
        </a:spcBef>
        <a:buFont typeface="Arial" pitchFamily="34" charset="0"/>
        <a:buChar char="–"/>
        <a:defRPr kumimoji="1" sz="2600" kern="1200">
          <a:solidFill>
            <a:schemeClr val="tx1"/>
          </a:solidFill>
          <a:latin typeface="+mn-lt"/>
          <a:ea typeface="+mn-ea"/>
          <a:cs typeface="+mn-cs"/>
        </a:defRPr>
      </a:lvl2pPr>
      <a:lvl3pPr marL="1067105" indent="-213420" algn="l" defTabSz="853687" rtl="0" eaLnBrk="1" latinLnBrk="0" hangingPunct="1">
        <a:spcBef>
          <a:spcPct val="20000"/>
        </a:spcBef>
        <a:buFont typeface="Arial" pitchFamily="34" charset="0"/>
        <a:buChar char="•"/>
        <a:defRPr kumimoji="1" sz="2200" kern="1200">
          <a:solidFill>
            <a:schemeClr val="tx1"/>
          </a:solidFill>
          <a:latin typeface="+mn-lt"/>
          <a:ea typeface="+mn-ea"/>
          <a:cs typeface="+mn-cs"/>
        </a:defRPr>
      </a:lvl3pPr>
      <a:lvl4pPr marL="1493950" indent="-213420" algn="l" defTabSz="853687" rtl="0" eaLnBrk="1" latinLnBrk="0" hangingPunct="1">
        <a:spcBef>
          <a:spcPct val="20000"/>
        </a:spcBef>
        <a:buFont typeface="Arial" pitchFamily="34" charset="0"/>
        <a:buChar char="–"/>
        <a:defRPr kumimoji="1" sz="1900" kern="1200">
          <a:solidFill>
            <a:schemeClr val="tx1"/>
          </a:solidFill>
          <a:latin typeface="+mn-lt"/>
          <a:ea typeface="+mn-ea"/>
          <a:cs typeface="+mn-cs"/>
        </a:defRPr>
      </a:lvl4pPr>
      <a:lvl5pPr marL="1920793" indent="-213420" algn="l" defTabSz="853687" rtl="0" eaLnBrk="1" latinLnBrk="0" hangingPunct="1">
        <a:spcBef>
          <a:spcPct val="20000"/>
        </a:spcBef>
        <a:buFont typeface="Arial" pitchFamily="34" charset="0"/>
        <a:buChar char="»"/>
        <a:defRPr kumimoji="1" sz="1900" kern="1200">
          <a:solidFill>
            <a:schemeClr val="tx1"/>
          </a:solidFill>
          <a:latin typeface="+mn-lt"/>
          <a:ea typeface="+mn-ea"/>
          <a:cs typeface="+mn-cs"/>
        </a:defRPr>
      </a:lvl5pPr>
      <a:lvl6pPr marL="2347638" indent="-213420" algn="l" defTabSz="853687" rtl="0" eaLnBrk="1" latinLnBrk="0" hangingPunct="1">
        <a:spcBef>
          <a:spcPct val="20000"/>
        </a:spcBef>
        <a:buFont typeface="Arial" pitchFamily="34" charset="0"/>
        <a:buChar char="•"/>
        <a:defRPr kumimoji="1" sz="1900" kern="1200">
          <a:solidFill>
            <a:schemeClr val="tx1"/>
          </a:solidFill>
          <a:latin typeface="+mn-lt"/>
          <a:ea typeface="+mn-ea"/>
          <a:cs typeface="+mn-cs"/>
        </a:defRPr>
      </a:lvl6pPr>
      <a:lvl7pPr marL="2774481" indent="-213420" algn="l" defTabSz="853687" rtl="0" eaLnBrk="1" latinLnBrk="0" hangingPunct="1">
        <a:spcBef>
          <a:spcPct val="20000"/>
        </a:spcBef>
        <a:buFont typeface="Arial" pitchFamily="34" charset="0"/>
        <a:buChar char="•"/>
        <a:defRPr kumimoji="1" sz="1900" kern="1200">
          <a:solidFill>
            <a:schemeClr val="tx1"/>
          </a:solidFill>
          <a:latin typeface="+mn-lt"/>
          <a:ea typeface="+mn-ea"/>
          <a:cs typeface="+mn-cs"/>
        </a:defRPr>
      </a:lvl7pPr>
      <a:lvl8pPr marL="3201322" indent="-213420" algn="l" defTabSz="853687" rtl="0" eaLnBrk="1" latinLnBrk="0" hangingPunct="1">
        <a:spcBef>
          <a:spcPct val="20000"/>
        </a:spcBef>
        <a:buFont typeface="Arial" pitchFamily="34" charset="0"/>
        <a:buChar char="•"/>
        <a:defRPr kumimoji="1" sz="1900" kern="1200">
          <a:solidFill>
            <a:schemeClr val="tx1"/>
          </a:solidFill>
          <a:latin typeface="+mn-lt"/>
          <a:ea typeface="+mn-ea"/>
          <a:cs typeface="+mn-cs"/>
        </a:defRPr>
      </a:lvl8pPr>
      <a:lvl9pPr marL="3628165" indent="-213420" algn="l" defTabSz="853687" rtl="0" eaLnBrk="1" latinLnBrk="0" hangingPunct="1">
        <a:spcBef>
          <a:spcPct val="20000"/>
        </a:spcBef>
        <a:buFont typeface="Arial" pitchFamily="34" charset="0"/>
        <a:buChar char="•"/>
        <a:defRPr kumimoji="1" sz="1900" kern="1200">
          <a:solidFill>
            <a:schemeClr val="tx1"/>
          </a:solidFill>
          <a:latin typeface="+mn-lt"/>
          <a:ea typeface="+mn-ea"/>
          <a:cs typeface="+mn-cs"/>
        </a:defRPr>
      </a:lvl9pPr>
    </p:bodyStyle>
    <p:otherStyle>
      <a:defPPr>
        <a:defRPr lang="ja-JP"/>
      </a:defPPr>
      <a:lvl1pPr marL="0" algn="l" defTabSz="853687" rtl="0" eaLnBrk="1" latinLnBrk="0" hangingPunct="1">
        <a:defRPr kumimoji="1" sz="1700" kern="1200">
          <a:solidFill>
            <a:schemeClr val="tx1"/>
          </a:solidFill>
          <a:latin typeface="+mn-lt"/>
          <a:ea typeface="+mn-ea"/>
          <a:cs typeface="+mn-cs"/>
        </a:defRPr>
      </a:lvl1pPr>
      <a:lvl2pPr marL="426844" algn="l" defTabSz="853687" rtl="0" eaLnBrk="1" latinLnBrk="0" hangingPunct="1">
        <a:defRPr kumimoji="1" sz="1700" kern="1200">
          <a:solidFill>
            <a:schemeClr val="tx1"/>
          </a:solidFill>
          <a:latin typeface="+mn-lt"/>
          <a:ea typeface="+mn-ea"/>
          <a:cs typeface="+mn-cs"/>
        </a:defRPr>
      </a:lvl2pPr>
      <a:lvl3pPr marL="853687" algn="l" defTabSz="853687" rtl="0" eaLnBrk="1" latinLnBrk="0" hangingPunct="1">
        <a:defRPr kumimoji="1" sz="1700" kern="1200">
          <a:solidFill>
            <a:schemeClr val="tx1"/>
          </a:solidFill>
          <a:latin typeface="+mn-lt"/>
          <a:ea typeface="+mn-ea"/>
          <a:cs typeface="+mn-cs"/>
        </a:defRPr>
      </a:lvl3pPr>
      <a:lvl4pPr marL="1280528" algn="l" defTabSz="853687" rtl="0" eaLnBrk="1" latinLnBrk="0" hangingPunct="1">
        <a:defRPr kumimoji="1" sz="1700" kern="1200">
          <a:solidFill>
            <a:schemeClr val="tx1"/>
          </a:solidFill>
          <a:latin typeface="+mn-lt"/>
          <a:ea typeface="+mn-ea"/>
          <a:cs typeface="+mn-cs"/>
        </a:defRPr>
      </a:lvl4pPr>
      <a:lvl5pPr marL="1707372" algn="l" defTabSz="853687" rtl="0" eaLnBrk="1" latinLnBrk="0" hangingPunct="1">
        <a:defRPr kumimoji="1" sz="1700" kern="1200">
          <a:solidFill>
            <a:schemeClr val="tx1"/>
          </a:solidFill>
          <a:latin typeface="+mn-lt"/>
          <a:ea typeface="+mn-ea"/>
          <a:cs typeface="+mn-cs"/>
        </a:defRPr>
      </a:lvl5pPr>
      <a:lvl6pPr marL="2134216" algn="l" defTabSz="853687" rtl="0" eaLnBrk="1" latinLnBrk="0" hangingPunct="1">
        <a:defRPr kumimoji="1" sz="1700" kern="1200">
          <a:solidFill>
            <a:schemeClr val="tx1"/>
          </a:solidFill>
          <a:latin typeface="+mn-lt"/>
          <a:ea typeface="+mn-ea"/>
          <a:cs typeface="+mn-cs"/>
        </a:defRPr>
      </a:lvl6pPr>
      <a:lvl7pPr marL="2561058" algn="l" defTabSz="853687" rtl="0" eaLnBrk="1" latinLnBrk="0" hangingPunct="1">
        <a:defRPr kumimoji="1" sz="1700" kern="1200">
          <a:solidFill>
            <a:schemeClr val="tx1"/>
          </a:solidFill>
          <a:latin typeface="+mn-lt"/>
          <a:ea typeface="+mn-ea"/>
          <a:cs typeface="+mn-cs"/>
        </a:defRPr>
      </a:lvl7pPr>
      <a:lvl8pPr marL="2987902" algn="l" defTabSz="853687" rtl="0" eaLnBrk="1" latinLnBrk="0" hangingPunct="1">
        <a:defRPr kumimoji="1" sz="1700" kern="1200">
          <a:solidFill>
            <a:schemeClr val="tx1"/>
          </a:solidFill>
          <a:latin typeface="+mn-lt"/>
          <a:ea typeface="+mn-ea"/>
          <a:cs typeface="+mn-cs"/>
        </a:defRPr>
      </a:lvl8pPr>
      <a:lvl9pPr marL="3414746" algn="l" defTabSz="853687" rtl="0" eaLnBrk="1" latinLnBrk="0" hangingPunct="1">
        <a:defRPr kumimoji="1"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13" y="274638"/>
            <a:ext cx="8915400" cy="1143000"/>
          </a:xfrm>
          <a:prstGeom prst="rect">
            <a:avLst/>
          </a:prstGeom>
          <a:noFill/>
          <a:ln w="9525">
            <a:noFill/>
            <a:miter lim="800000"/>
            <a:headEnd/>
            <a:tailEnd/>
          </a:ln>
        </p:spPr>
        <p:txBody>
          <a:bodyPr vert="horz" wrap="square" lIns="90982" tIns="45499" rIns="90982" bIns="45499"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495313" y="1600234"/>
            <a:ext cx="8915400" cy="4525963"/>
          </a:xfrm>
          <a:prstGeom prst="rect">
            <a:avLst/>
          </a:prstGeom>
          <a:noFill/>
          <a:ln w="9525">
            <a:noFill/>
            <a:miter lim="800000"/>
            <a:headEnd/>
            <a:tailEnd/>
          </a:ln>
        </p:spPr>
        <p:txBody>
          <a:bodyPr vert="horz" wrap="square" lIns="90982" tIns="45499" rIns="90982" bIns="4549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37" y="6357022"/>
            <a:ext cx="2311400" cy="365125"/>
          </a:xfrm>
          <a:prstGeom prst="rect">
            <a:avLst/>
          </a:prstGeom>
        </p:spPr>
        <p:txBody>
          <a:bodyPr vert="horz" lIns="90982" tIns="45499" rIns="90982" bIns="45499" rtlCol="0" anchor="ctr"/>
          <a:lstStyle>
            <a:lvl1pPr algn="l">
              <a:defRPr sz="1200">
                <a:solidFill>
                  <a:schemeClr val="tx1">
                    <a:tint val="75000"/>
                  </a:schemeClr>
                </a:solidFill>
                <a:latin typeface="Arial" charset="0"/>
                <a:ea typeface="ＭＳ Ｐゴシック" charset="-128"/>
              </a:defRPr>
            </a:lvl1pPr>
          </a:lstStyle>
          <a:p>
            <a:pPr defTabSz="914400" fontAlgn="base">
              <a:spcBef>
                <a:spcPct val="0"/>
              </a:spcBef>
              <a:spcAft>
                <a:spcPct val="0"/>
              </a:spcAft>
              <a:defRPr/>
            </a:pPr>
            <a:fld id="{7961343B-03CC-4DD5-8EC3-A61693CB0E77}" type="datetime1">
              <a:rPr lang="ja-JP" altLang="en-US" smtClean="0">
                <a:solidFill>
                  <a:prstClr val="black">
                    <a:tint val="75000"/>
                  </a:prstClr>
                </a:solidFill>
              </a:rPr>
              <a:pPr defTabSz="914400" fontAlgn="base">
                <a:spcBef>
                  <a:spcPct val="0"/>
                </a:spcBef>
                <a:spcAft>
                  <a:spcPct val="0"/>
                </a:spcAft>
                <a:defRPr/>
              </a:pPr>
              <a:t>2025/10/31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62" y="6357022"/>
            <a:ext cx="3136900" cy="365125"/>
          </a:xfrm>
          <a:prstGeom prst="rect">
            <a:avLst/>
          </a:prstGeom>
        </p:spPr>
        <p:txBody>
          <a:bodyPr vert="horz" lIns="90982" tIns="45499" rIns="90982" bIns="45499" rtlCol="0" anchor="ctr"/>
          <a:lstStyle>
            <a:lvl1pPr algn="ctr">
              <a:defRPr sz="1200">
                <a:solidFill>
                  <a:schemeClr val="tx1">
                    <a:tint val="75000"/>
                  </a:schemeClr>
                </a:solidFill>
                <a:latin typeface="Arial" charset="0"/>
                <a:ea typeface="ＭＳ Ｐゴシック" charset="-128"/>
              </a:defRPr>
            </a:lvl1pPr>
          </a:lstStyle>
          <a:p>
            <a:pPr defTabSz="914400" fontAlgn="base">
              <a:spcBef>
                <a:spcPct val="0"/>
              </a:spcBef>
              <a:spcAft>
                <a:spcPct val="0"/>
              </a:spcAft>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49" y="6357022"/>
            <a:ext cx="2311400" cy="365125"/>
          </a:xfrm>
          <a:prstGeom prst="rect">
            <a:avLst/>
          </a:prstGeom>
        </p:spPr>
        <p:txBody>
          <a:bodyPr vert="horz" lIns="90982" tIns="45499" rIns="90982" bIns="45499" rtlCol="0" anchor="ctr"/>
          <a:lstStyle>
            <a:lvl1pPr algn="r">
              <a:defRPr sz="1200">
                <a:solidFill>
                  <a:schemeClr val="tx1">
                    <a:tint val="75000"/>
                  </a:schemeClr>
                </a:solidFill>
                <a:latin typeface="Arial" charset="0"/>
                <a:ea typeface="ＭＳ Ｐゴシック" charset="-128"/>
              </a:defRPr>
            </a:lvl1pPr>
          </a:lstStyle>
          <a:p>
            <a:pPr defTabSz="914400" fontAlgn="base">
              <a:spcBef>
                <a:spcPct val="0"/>
              </a:spcBef>
              <a:spcAft>
                <a:spcPct val="0"/>
              </a:spcAft>
              <a:defRPr/>
            </a:pPr>
            <a:fld id="{17C4E106-E4D4-4543-B6B1-4D754DB78274}" type="slidenum">
              <a:rPr lang="ja-JP" altLang="en-US">
                <a:solidFill>
                  <a:prstClr val="black">
                    <a:tint val="75000"/>
                  </a:prstClr>
                </a:solidFill>
              </a:rPr>
              <a:pPr defTabSz="914400" fontAlgn="base">
                <a:spcBef>
                  <a:spcPct val="0"/>
                </a:spcBef>
                <a:spcAft>
                  <a:spcPct val="0"/>
                </a:spcAft>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23800971"/>
      </p:ext>
    </p:extLst>
  </p:cSld>
  <p:clrMap bg1="lt1" tx1="dk1" bg2="lt2" tx2="dk2" accent1="accent1" accent2="accent2" accent3="accent3" accent4="accent4" accent5="accent5" accent6="accent6" hlink="hlink" folHlink="folHlink"/>
  <p:sldLayoutIdLst>
    <p:sldLayoutId id="2147483958" r:id="rId1"/>
    <p:sldLayoutId id="2147483959" r:id="rId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4901" algn="ctr" rtl="0" fontAlgn="base">
        <a:spcBef>
          <a:spcPct val="0"/>
        </a:spcBef>
        <a:spcAft>
          <a:spcPct val="0"/>
        </a:spcAft>
        <a:defRPr kumimoji="1" sz="4400">
          <a:solidFill>
            <a:schemeClr val="tx1"/>
          </a:solidFill>
          <a:latin typeface="Calibri" pitchFamily="34" charset="0"/>
          <a:ea typeface="ＭＳ Ｐゴシック" charset="-128"/>
        </a:defRPr>
      </a:lvl6pPr>
      <a:lvl7pPr marL="909813" algn="ctr" rtl="0" fontAlgn="base">
        <a:spcBef>
          <a:spcPct val="0"/>
        </a:spcBef>
        <a:spcAft>
          <a:spcPct val="0"/>
        </a:spcAft>
        <a:defRPr kumimoji="1" sz="4400">
          <a:solidFill>
            <a:schemeClr val="tx1"/>
          </a:solidFill>
          <a:latin typeface="Calibri" pitchFamily="34" charset="0"/>
          <a:ea typeface="ＭＳ Ｐゴシック" charset="-128"/>
        </a:defRPr>
      </a:lvl7pPr>
      <a:lvl8pPr marL="1364717" algn="ctr" rtl="0" fontAlgn="base">
        <a:spcBef>
          <a:spcPct val="0"/>
        </a:spcBef>
        <a:spcAft>
          <a:spcPct val="0"/>
        </a:spcAft>
        <a:defRPr kumimoji="1" sz="4400">
          <a:solidFill>
            <a:schemeClr val="tx1"/>
          </a:solidFill>
          <a:latin typeface="Calibri" pitchFamily="34" charset="0"/>
          <a:ea typeface="ＭＳ Ｐゴシック" charset="-128"/>
        </a:defRPr>
      </a:lvl8pPr>
      <a:lvl9pPr marL="1819631"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1187" indent="-34118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39226" indent="-284322"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37270" indent="-227457"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2185" indent="-227457"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47087" indent="-227457"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01997" indent="-227457" algn="l" defTabSz="90981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56906" indent="-227457" algn="l" defTabSz="90981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11810" indent="-227457" algn="l" defTabSz="90981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66719" indent="-227457" algn="l" defTabSz="90981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09813" rtl="0" eaLnBrk="1" latinLnBrk="0" hangingPunct="1">
        <a:defRPr kumimoji="1" sz="1800" kern="1200">
          <a:solidFill>
            <a:schemeClr val="tx1"/>
          </a:solidFill>
          <a:latin typeface="+mn-lt"/>
          <a:ea typeface="+mn-ea"/>
          <a:cs typeface="+mn-cs"/>
        </a:defRPr>
      </a:lvl1pPr>
      <a:lvl2pPr marL="454901" algn="l" defTabSz="909813" rtl="0" eaLnBrk="1" latinLnBrk="0" hangingPunct="1">
        <a:defRPr kumimoji="1" sz="1800" kern="1200">
          <a:solidFill>
            <a:schemeClr val="tx1"/>
          </a:solidFill>
          <a:latin typeface="+mn-lt"/>
          <a:ea typeface="+mn-ea"/>
          <a:cs typeface="+mn-cs"/>
        </a:defRPr>
      </a:lvl2pPr>
      <a:lvl3pPr marL="909813" algn="l" defTabSz="909813" rtl="0" eaLnBrk="1" latinLnBrk="0" hangingPunct="1">
        <a:defRPr kumimoji="1" sz="1800" kern="1200">
          <a:solidFill>
            <a:schemeClr val="tx1"/>
          </a:solidFill>
          <a:latin typeface="+mn-lt"/>
          <a:ea typeface="+mn-ea"/>
          <a:cs typeface="+mn-cs"/>
        </a:defRPr>
      </a:lvl3pPr>
      <a:lvl4pPr marL="1364717" algn="l" defTabSz="909813" rtl="0" eaLnBrk="1" latinLnBrk="0" hangingPunct="1">
        <a:defRPr kumimoji="1" sz="1800" kern="1200">
          <a:solidFill>
            <a:schemeClr val="tx1"/>
          </a:solidFill>
          <a:latin typeface="+mn-lt"/>
          <a:ea typeface="+mn-ea"/>
          <a:cs typeface="+mn-cs"/>
        </a:defRPr>
      </a:lvl4pPr>
      <a:lvl5pPr marL="1819631" algn="l" defTabSz="909813" rtl="0" eaLnBrk="1" latinLnBrk="0" hangingPunct="1">
        <a:defRPr kumimoji="1" sz="1800" kern="1200">
          <a:solidFill>
            <a:schemeClr val="tx1"/>
          </a:solidFill>
          <a:latin typeface="+mn-lt"/>
          <a:ea typeface="+mn-ea"/>
          <a:cs typeface="+mn-cs"/>
        </a:defRPr>
      </a:lvl5pPr>
      <a:lvl6pPr marL="2274541" algn="l" defTabSz="909813" rtl="0" eaLnBrk="1" latinLnBrk="0" hangingPunct="1">
        <a:defRPr kumimoji="1" sz="1800" kern="1200">
          <a:solidFill>
            <a:schemeClr val="tx1"/>
          </a:solidFill>
          <a:latin typeface="+mn-lt"/>
          <a:ea typeface="+mn-ea"/>
          <a:cs typeface="+mn-cs"/>
        </a:defRPr>
      </a:lvl6pPr>
      <a:lvl7pPr marL="2729450" algn="l" defTabSz="909813" rtl="0" eaLnBrk="1" latinLnBrk="0" hangingPunct="1">
        <a:defRPr kumimoji="1" sz="1800" kern="1200">
          <a:solidFill>
            <a:schemeClr val="tx1"/>
          </a:solidFill>
          <a:latin typeface="+mn-lt"/>
          <a:ea typeface="+mn-ea"/>
          <a:cs typeface="+mn-cs"/>
        </a:defRPr>
      </a:lvl7pPr>
      <a:lvl8pPr marL="3184355" algn="l" defTabSz="909813" rtl="0" eaLnBrk="1" latinLnBrk="0" hangingPunct="1">
        <a:defRPr kumimoji="1" sz="1800" kern="1200">
          <a:solidFill>
            <a:schemeClr val="tx1"/>
          </a:solidFill>
          <a:latin typeface="+mn-lt"/>
          <a:ea typeface="+mn-ea"/>
          <a:cs typeface="+mn-cs"/>
        </a:defRPr>
      </a:lvl8pPr>
      <a:lvl9pPr marL="3639267" algn="l" defTabSz="909813"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0" y="1377"/>
            <a:ext cx="9906000" cy="598078"/>
          </a:xfrm>
          <a:prstGeom prst="rect">
            <a:avLst/>
          </a:prstGeom>
          <a:noFill/>
          <a:ln w="9525">
            <a:noFill/>
            <a:miter lim="800000"/>
            <a:headEnd/>
            <a:tailEnd/>
          </a:ln>
        </p:spPr>
        <p:txBody>
          <a:bodyPr vert="horz" wrap="square" lIns="72000" tIns="108000" rIns="72000" bIns="36000" numCol="1" anchor="ctr" anchorCtr="0" compatLnSpc="1">
            <a:prstTxWarp prst="textNoShape">
              <a:avLst/>
            </a:prstTxWarp>
          </a:bodyPr>
          <a:lstStyle/>
          <a:p>
            <a:pPr lvl="0"/>
            <a:r>
              <a:rPr lang="ja-JP" altLang="en-US"/>
              <a:t>マスタ タイトルの書式設定</a:t>
            </a:r>
          </a:p>
        </p:txBody>
      </p:sp>
      <p:sp>
        <p:nvSpPr>
          <p:cNvPr id="3075" name="テキスト プレースホルダ 2"/>
          <p:cNvSpPr>
            <a:spLocks noGrp="1"/>
          </p:cNvSpPr>
          <p:nvPr>
            <p:ph type="body" idx="1"/>
          </p:nvPr>
        </p:nvSpPr>
        <p:spPr bwMode="auto">
          <a:xfrm>
            <a:off x="0" y="836712"/>
            <a:ext cx="9905999" cy="4525963"/>
          </a:xfrm>
          <a:prstGeom prst="rect">
            <a:avLst/>
          </a:prstGeom>
          <a:noFill/>
          <a:ln w="9525">
            <a:noFill/>
            <a:miter lim="800000"/>
            <a:headEnd/>
            <a:tailEnd/>
          </a:ln>
        </p:spPr>
        <p:txBody>
          <a:bodyPr vert="horz" wrap="square" lIns="91247" tIns="45621" rIns="91247" bIns="45621"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95317" y="6357358"/>
            <a:ext cx="2311400" cy="365125"/>
          </a:xfrm>
          <a:prstGeom prst="rect">
            <a:avLst/>
          </a:prstGeom>
        </p:spPr>
        <p:txBody>
          <a:bodyPr vert="horz" lIns="91247" tIns="45621" rIns="91247" bIns="45621" rtlCol="0" anchor="ctr"/>
          <a:lstStyle>
            <a:lvl1pPr algn="l">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617" y="6357358"/>
            <a:ext cx="3136899" cy="365125"/>
          </a:xfrm>
          <a:prstGeom prst="rect">
            <a:avLst/>
          </a:prstGeom>
        </p:spPr>
        <p:txBody>
          <a:bodyPr vert="horz" lIns="91247" tIns="45621" rIns="91247" bIns="45621" rtlCol="0" anchor="ctr"/>
          <a:lstStyle>
            <a:lvl1pPr algn="ctr">
              <a:defRPr sz="1200">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8688563" y="6492550"/>
            <a:ext cx="1217587" cy="365125"/>
          </a:xfrm>
          <a:prstGeom prst="rect">
            <a:avLst/>
          </a:prstGeom>
        </p:spPr>
        <p:txBody>
          <a:bodyPr vert="horz" lIns="91247" tIns="45621" rIns="91247" bIns="45621" rtlCol="0" anchor="ctr"/>
          <a:lstStyle>
            <a:lvl1pPr algn="r">
              <a:defRPr sz="1400" b="1">
                <a:solidFill>
                  <a:schemeClr val="tx1"/>
                </a:solidFill>
                <a:effectLst>
                  <a:glow rad="127000">
                    <a:schemeClr val="bg1"/>
                  </a:glow>
                </a:effectLst>
                <a:latin typeface="メイリオ" panose="020B0604030504040204" pitchFamily="50" charset="-128"/>
                <a:ea typeface="メイリオ" panose="020B0604030504040204" pitchFamily="50" charset="-128"/>
              </a:defRPr>
            </a:lvl1pPr>
          </a:lstStyle>
          <a:p>
            <a:pPr fontAlgn="base">
              <a:spcBef>
                <a:spcPct val="0"/>
              </a:spcBef>
              <a:spcAft>
                <a:spcPct val="0"/>
              </a:spcAft>
              <a:defRPr/>
            </a:pPr>
            <a:fld id="{17C4E106-E4D4-4543-B6B1-4D754DB78274}" type="slidenum">
              <a:rPr lang="ja-JP" altLang="en-US" smtClean="0"/>
              <a:pPr fontAlgn="base">
                <a:spcBef>
                  <a:spcPct val="0"/>
                </a:spcBef>
                <a:spcAft>
                  <a:spcPct val="0"/>
                </a:spcAft>
                <a:defRPr/>
              </a:pPr>
              <a:t>‹#›</a:t>
            </a:fld>
            <a:endParaRPr lang="ja-JP" altLang="en-US"/>
          </a:p>
        </p:txBody>
      </p:sp>
    </p:spTree>
    <p:extLst>
      <p:ext uri="{BB962C8B-B14F-4D97-AF65-F5344CB8AC3E}">
        <p14:creationId xmlns:p14="http://schemas.microsoft.com/office/powerpoint/2010/main" val="2894694714"/>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Lst>
  <p:hf hdr="0" ftr="0" dt="0"/>
  <p:txStyles>
    <p:titleStyle>
      <a:lvl1pPr algn="ctr" rtl="0" eaLnBrk="0" fontAlgn="base" hangingPunct="0">
        <a:spcBef>
          <a:spcPct val="0"/>
        </a:spcBef>
        <a:spcAft>
          <a:spcPct val="0"/>
        </a:spcAft>
        <a:defRPr kumimoji="1" sz="2800" b="1" kern="1200">
          <a:solidFill>
            <a:schemeClr val="tx1"/>
          </a:solidFill>
          <a:latin typeface="メイリオ" panose="020B0604030504040204" pitchFamily="50" charset="-128"/>
          <a:ea typeface="メイリオ" panose="020B0604030504040204" pitchFamily="50"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6237" algn="ctr" rtl="0" fontAlgn="base">
        <a:spcBef>
          <a:spcPct val="0"/>
        </a:spcBef>
        <a:spcAft>
          <a:spcPct val="0"/>
        </a:spcAft>
        <a:defRPr kumimoji="1" sz="4400">
          <a:solidFill>
            <a:schemeClr val="tx1"/>
          </a:solidFill>
          <a:latin typeface="Calibri" pitchFamily="34" charset="0"/>
          <a:ea typeface="ＭＳ Ｐゴシック" charset="-128"/>
        </a:defRPr>
      </a:lvl6pPr>
      <a:lvl7pPr marL="912476" algn="ctr" rtl="0" fontAlgn="base">
        <a:spcBef>
          <a:spcPct val="0"/>
        </a:spcBef>
        <a:spcAft>
          <a:spcPct val="0"/>
        </a:spcAft>
        <a:defRPr kumimoji="1" sz="4400">
          <a:solidFill>
            <a:schemeClr val="tx1"/>
          </a:solidFill>
          <a:latin typeface="Calibri" pitchFamily="34" charset="0"/>
          <a:ea typeface="ＭＳ Ｐゴシック" charset="-128"/>
        </a:defRPr>
      </a:lvl7pPr>
      <a:lvl8pPr marL="1368717" algn="ctr" rtl="0" fontAlgn="base">
        <a:spcBef>
          <a:spcPct val="0"/>
        </a:spcBef>
        <a:spcAft>
          <a:spcPct val="0"/>
        </a:spcAft>
        <a:defRPr kumimoji="1" sz="4400">
          <a:solidFill>
            <a:schemeClr val="tx1"/>
          </a:solidFill>
          <a:latin typeface="Calibri" pitchFamily="34" charset="0"/>
          <a:ea typeface="ＭＳ Ｐゴシック" charset="-128"/>
        </a:defRPr>
      </a:lvl8pPr>
      <a:lvl9pPr marL="1824954"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180" indent="-342180" algn="l" rtl="0" eaLnBrk="0" fontAlgn="base" hangingPunct="0">
        <a:spcBef>
          <a:spcPct val="20000"/>
        </a:spcBef>
        <a:spcAft>
          <a:spcPct val="0"/>
        </a:spcAft>
        <a:buFont typeface="Arial"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1pPr>
      <a:lvl2pPr marL="741388" indent="-285150" algn="l" rtl="0" eaLnBrk="0" fontAlgn="base" hangingPunct="0">
        <a:spcBef>
          <a:spcPct val="20000"/>
        </a:spcBef>
        <a:spcAft>
          <a:spcPct val="0"/>
        </a:spcAft>
        <a:buFont typeface="Arial"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2pPr>
      <a:lvl3pPr marL="1140598" indent="-228120" algn="l" rtl="0" eaLnBrk="0" fontAlgn="base" hangingPunct="0">
        <a:spcBef>
          <a:spcPct val="20000"/>
        </a:spcBef>
        <a:spcAft>
          <a:spcPct val="0"/>
        </a:spcAft>
        <a:buFont typeface="Arial"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3pPr>
      <a:lvl4pPr marL="1596836" indent="-228120" algn="l" rtl="0" eaLnBrk="0" fontAlgn="base" hangingPunct="0">
        <a:spcBef>
          <a:spcPct val="20000"/>
        </a:spcBef>
        <a:spcAft>
          <a:spcPct val="0"/>
        </a:spcAft>
        <a:buFont typeface="Arial"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4pPr>
      <a:lvl5pPr marL="2053074" indent="-228120" algn="l" rtl="0" eaLnBrk="0" fontAlgn="base" hangingPunct="0">
        <a:spcBef>
          <a:spcPct val="20000"/>
        </a:spcBef>
        <a:spcAft>
          <a:spcPct val="0"/>
        </a:spcAft>
        <a:buFont typeface="Arial"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mn-cs"/>
        </a:defRPr>
      </a:lvl5pPr>
      <a:lvl6pPr marL="2509315" indent="-228120" algn="l" defTabSz="912476"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5553" indent="-228120" algn="l" defTabSz="912476"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1789" indent="-228120" algn="l" defTabSz="912476"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78030" indent="-228120" algn="l" defTabSz="912476"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2476" rtl="0" eaLnBrk="1" latinLnBrk="0" hangingPunct="1">
        <a:defRPr kumimoji="1" sz="1800" kern="1200">
          <a:solidFill>
            <a:schemeClr val="tx1"/>
          </a:solidFill>
          <a:latin typeface="+mn-lt"/>
          <a:ea typeface="+mn-ea"/>
          <a:cs typeface="+mn-cs"/>
        </a:defRPr>
      </a:lvl1pPr>
      <a:lvl2pPr marL="456237" algn="l" defTabSz="912476" rtl="0" eaLnBrk="1" latinLnBrk="0" hangingPunct="1">
        <a:defRPr kumimoji="1" sz="1800" kern="1200">
          <a:solidFill>
            <a:schemeClr val="tx1"/>
          </a:solidFill>
          <a:latin typeface="+mn-lt"/>
          <a:ea typeface="+mn-ea"/>
          <a:cs typeface="+mn-cs"/>
        </a:defRPr>
      </a:lvl2pPr>
      <a:lvl3pPr marL="912476" algn="l" defTabSz="912476" rtl="0" eaLnBrk="1" latinLnBrk="0" hangingPunct="1">
        <a:defRPr kumimoji="1" sz="1800" kern="1200">
          <a:solidFill>
            <a:schemeClr val="tx1"/>
          </a:solidFill>
          <a:latin typeface="+mn-lt"/>
          <a:ea typeface="+mn-ea"/>
          <a:cs typeface="+mn-cs"/>
        </a:defRPr>
      </a:lvl3pPr>
      <a:lvl4pPr marL="1368717" algn="l" defTabSz="912476" rtl="0" eaLnBrk="1" latinLnBrk="0" hangingPunct="1">
        <a:defRPr kumimoji="1" sz="1800" kern="1200">
          <a:solidFill>
            <a:schemeClr val="tx1"/>
          </a:solidFill>
          <a:latin typeface="+mn-lt"/>
          <a:ea typeface="+mn-ea"/>
          <a:cs typeface="+mn-cs"/>
        </a:defRPr>
      </a:lvl4pPr>
      <a:lvl5pPr marL="1824954" algn="l" defTabSz="912476" rtl="0" eaLnBrk="1" latinLnBrk="0" hangingPunct="1">
        <a:defRPr kumimoji="1" sz="1800" kern="1200">
          <a:solidFill>
            <a:schemeClr val="tx1"/>
          </a:solidFill>
          <a:latin typeface="+mn-lt"/>
          <a:ea typeface="+mn-ea"/>
          <a:cs typeface="+mn-cs"/>
        </a:defRPr>
      </a:lvl5pPr>
      <a:lvl6pPr marL="2281194" algn="l" defTabSz="912476" rtl="0" eaLnBrk="1" latinLnBrk="0" hangingPunct="1">
        <a:defRPr kumimoji="1" sz="1800" kern="1200">
          <a:solidFill>
            <a:schemeClr val="tx1"/>
          </a:solidFill>
          <a:latin typeface="+mn-lt"/>
          <a:ea typeface="+mn-ea"/>
          <a:cs typeface="+mn-cs"/>
        </a:defRPr>
      </a:lvl6pPr>
      <a:lvl7pPr marL="2737434" algn="l" defTabSz="912476" rtl="0" eaLnBrk="1" latinLnBrk="0" hangingPunct="1">
        <a:defRPr kumimoji="1" sz="1800" kern="1200">
          <a:solidFill>
            <a:schemeClr val="tx1"/>
          </a:solidFill>
          <a:latin typeface="+mn-lt"/>
          <a:ea typeface="+mn-ea"/>
          <a:cs typeface="+mn-cs"/>
        </a:defRPr>
      </a:lvl7pPr>
      <a:lvl8pPr marL="3193672" algn="l" defTabSz="912476" rtl="0" eaLnBrk="1" latinLnBrk="0" hangingPunct="1">
        <a:defRPr kumimoji="1" sz="1800" kern="1200">
          <a:solidFill>
            <a:schemeClr val="tx1"/>
          </a:solidFill>
          <a:latin typeface="+mn-lt"/>
          <a:ea typeface="+mn-ea"/>
          <a:cs typeface="+mn-cs"/>
        </a:defRPr>
      </a:lvl8pPr>
      <a:lvl9pPr marL="3649912" algn="l" defTabSz="912476"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1" y="274638"/>
            <a:ext cx="8915400" cy="1143000"/>
          </a:xfrm>
          <a:prstGeom prst="rect">
            <a:avLst/>
          </a:prstGeom>
        </p:spPr>
        <p:txBody>
          <a:bodyPr vert="horz" lIns="85372" tIns="42684" rIns="85372" bIns="42684"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1" y="1600226"/>
            <a:ext cx="8915400" cy="4525963"/>
          </a:xfrm>
          <a:prstGeom prst="rect">
            <a:avLst/>
          </a:prstGeom>
        </p:spPr>
        <p:txBody>
          <a:bodyPr vert="horz" lIns="85372" tIns="42684" rIns="85372" bIns="4268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12" y="6356553"/>
            <a:ext cx="2311400" cy="365125"/>
          </a:xfrm>
          <a:prstGeom prst="rect">
            <a:avLst/>
          </a:prstGeom>
        </p:spPr>
        <p:txBody>
          <a:bodyPr vert="horz" lIns="85372" tIns="42684" rIns="85372" bIns="42684" rtlCol="0" anchor="ctr"/>
          <a:lstStyle>
            <a:lvl1pPr algn="l">
              <a:defRPr sz="1100">
                <a:solidFill>
                  <a:schemeClr val="tx1">
                    <a:tint val="75000"/>
                  </a:schemeClr>
                </a:solidFill>
              </a:defRPr>
            </a:lvl1pPr>
          </a:lstStyle>
          <a:p>
            <a:pPr defTabSz="912679" fontAlgn="base">
              <a:spcBef>
                <a:spcPct val="0"/>
              </a:spcBef>
              <a:spcAft>
                <a:spcPct val="0"/>
              </a:spcAft>
            </a:pPr>
            <a:endParaRPr lang="ja-JP" altLang="en-US">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384560" y="6356553"/>
            <a:ext cx="3136900" cy="365125"/>
          </a:xfrm>
          <a:prstGeom prst="rect">
            <a:avLst/>
          </a:prstGeom>
        </p:spPr>
        <p:txBody>
          <a:bodyPr vert="horz" lIns="85372" tIns="42684" rIns="85372" bIns="42684" rtlCol="0" anchor="ctr"/>
          <a:lstStyle>
            <a:lvl1pPr algn="ctr">
              <a:defRPr sz="1100">
                <a:solidFill>
                  <a:schemeClr val="tx1">
                    <a:tint val="75000"/>
                  </a:schemeClr>
                </a:solidFill>
              </a:defRPr>
            </a:lvl1pPr>
          </a:lstStyle>
          <a:p>
            <a:pPr defTabSz="912679" fontAlgn="base">
              <a:spcBef>
                <a:spcPct val="0"/>
              </a:spcBef>
              <a:spcAft>
                <a:spcPct val="0"/>
              </a:spcAft>
            </a:pPr>
            <a:endParaRPr lang="ja-JP" altLang="en-US">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594605" y="6493057"/>
            <a:ext cx="2311400" cy="365125"/>
          </a:xfrm>
          <a:prstGeom prst="rect">
            <a:avLst/>
          </a:prstGeom>
        </p:spPr>
        <p:txBody>
          <a:bodyPr vert="horz" lIns="85372" tIns="42684" rIns="85372" bIns="42684" rtlCol="0" anchor="ctr"/>
          <a:lstStyle>
            <a:lvl1pPr algn="r">
              <a:defRPr sz="1000">
                <a:solidFill>
                  <a:schemeClr val="tx1"/>
                </a:solidFill>
              </a:defRPr>
            </a:lvl1pPr>
          </a:lstStyle>
          <a:p>
            <a:pPr defTabSz="912679" fontAlgn="base">
              <a:spcBef>
                <a:spcPct val="0"/>
              </a:spcBef>
              <a:spcAft>
                <a:spcPct val="0"/>
              </a:spcAft>
              <a:defRPr/>
            </a:pPr>
            <a:fld id="{5FAC86AF-D720-49A4-B88A-A73BCFA62A50}" type="slidenum">
              <a:rPr lang="en-US" altLang="ja-JP" smtClean="0">
                <a:solidFill>
                  <a:prstClr val="black"/>
                </a:solidFill>
                <a:latin typeface="Arial" charset="0"/>
              </a:rPr>
              <a:pPr defTabSz="912679" fontAlgn="base">
                <a:spcBef>
                  <a:spcPct val="0"/>
                </a:spcBef>
                <a:spcAft>
                  <a:spcPct val="0"/>
                </a:spcAft>
                <a:defRPr/>
              </a:pPr>
              <a:t>‹#›</a:t>
            </a:fld>
            <a:endParaRPr lang="en-US" altLang="ja-JP">
              <a:solidFill>
                <a:prstClr val="black"/>
              </a:solidFill>
              <a:latin typeface="Arial" charset="0"/>
            </a:endParaRPr>
          </a:p>
        </p:txBody>
      </p:sp>
    </p:spTree>
    <p:extLst>
      <p:ext uri="{BB962C8B-B14F-4D97-AF65-F5344CB8AC3E}">
        <p14:creationId xmlns:p14="http://schemas.microsoft.com/office/powerpoint/2010/main" val="1390464728"/>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hdr="0" ftr="0" dt="0"/>
  <p:txStyles>
    <p:titleStyle>
      <a:lvl1pPr algn="ctr" defTabSz="853724" rtl="0" eaLnBrk="1" latinLnBrk="0" hangingPunct="1">
        <a:spcBef>
          <a:spcPct val="0"/>
        </a:spcBef>
        <a:buNone/>
        <a:defRPr kumimoji="1" sz="4100" kern="1200">
          <a:solidFill>
            <a:schemeClr val="tx1"/>
          </a:solidFill>
          <a:latin typeface="+mj-lt"/>
          <a:ea typeface="+mj-ea"/>
          <a:cs typeface="+mj-cs"/>
        </a:defRPr>
      </a:lvl1pPr>
    </p:titleStyle>
    <p:bodyStyle>
      <a:lvl1pPr marL="320146" indent="-320146" algn="l" defTabSz="853724" rtl="0" eaLnBrk="1" latinLnBrk="0" hangingPunct="1">
        <a:spcBef>
          <a:spcPct val="20000"/>
        </a:spcBef>
        <a:buFont typeface="Arial" pitchFamily="34" charset="0"/>
        <a:buChar char="•"/>
        <a:defRPr kumimoji="1" sz="3000" kern="1200">
          <a:solidFill>
            <a:schemeClr val="tx1"/>
          </a:solidFill>
          <a:latin typeface="+mn-lt"/>
          <a:ea typeface="+mn-ea"/>
          <a:cs typeface="+mn-cs"/>
        </a:defRPr>
      </a:lvl1pPr>
      <a:lvl2pPr marL="693650" indent="-266789" algn="l" defTabSz="853724" rtl="0" eaLnBrk="1" latinLnBrk="0" hangingPunct="1">
        <a:spcBef>
          <a:spcPct val="20000"/>
        </a:spcBef>
        <a:buFont typeface="Arial" pitchFamily="34" charset="0"/>
        <a:buChar char="–"/>
        <a:defRPr kumimoji="1" sz="2600" kern="1200">
          <a:solidFill>
            <a:schemeClr val="tx1"/>
          </a:solidFill>
          <a:latin typeface="+mn-lt"/>
          <a:ea typeface="+mn-ea"/>
          <a:cs typeface="+mn-cs"/>
        </a:defRPr>
      </a:lvl2pPr>
      <a:lvl3pPr marL="1067151" indent="-213429" algn="l" defTabSz="853724" rtl="0" eaLnBrk="1" latinLnBrk="0" hangingPunct="1">
        <a:spcBef>
          <a:spcPct val="20000"/>
        </a:spcBef>
        <a:buFont typeface="Arial" pitchFamily="34" charset="0"/>
        <a:buChar char="•"/>
        <a:defRPr kumimoji="1" sz="2200" kern="1200">
          <a:solidFill>
            <a:schemeClr val="tx1"/>
          </a:solidFill>
          <a:latin typeface="+mn-lt"/>
          <a:ea typeface="+mn-ea"/>
          <a:cs typeface="+mn-cs"/>
        </a:defRPr>
      </a:lvl3pPr>
      <a:lvl4pPr marL="1494014" indent="-213429" algn="l" defTabSz="853724" rtl="0" eaLnBrk="1" latinLnBrk="0" hangingPunct="1">
        <a:spcBef>
          <a:spcPct val="20000"/>
        </a:spcBef>
        <a:buFont typeface="Arial" pitchFamily="34" charset="0"/>
        <a:buChar char="–"/>
        <a:defRPr kumimoji="1" sz="1900" kern="1200">
          <a:solidFill>
            <a:schemeClr val="tx1"/>
          </a:solidFill>
          <a:latin typeface="+mn-lt"/>
          <a:ea typeface="+mn-ea"/>
          <a:cs typeface="+mn-cs"/>
        </a:defRPr>
      </a:lvl4pPr>
      <a:lvl5pPr marL="1920875" indent="-213429" algn="l" defTabSz="853724" rtl="0" eaLnBrk="1" latinLnBrk="0" hangingPunct="1">
        <a:spcBef>
          <a:spcPct val="20000"/>
        </a:spcBef>
        <a:buFont typeface="Arial" pitchFamily="34" charset="0"/>
        <a:buChar char="»"/>
        <a:defRPr kumimoji="1" sz="1900" kern="1200">
          <a:solidFill>
            <a:schemeClr val="tx1"/>
          </a:solidFill>
          <a:latin typeface="+mn-lt"/>
          <a:ea typeface="+mn-ea"/>
          <a:cs typeface="+mn-cs"/>
        </a:defRPr>
      </a:lvl5pPr>
      <a:lvl6pPr marL="2347738" indent="-213429" algn="l" defTabSz="853724" rtl="0" eaLnBrk="1" latinLnBrk="0" hangingPunct="1">
        <a:spcBef>
          <a:spcPct val="20000"/>
        </a:spcBef>
        <a:buFont typeface="Arial" pitchFamily="34" charset="0"/>
        <a:buChar char="•"/>
        <a:defRPr kumimoji="1" sz="1900" kern="1200">
          <a:solidFill>
            <a:schemeClr val="tx1"/>
          </a:solidFill>
          <a:latin typeface="+mn-lt"/>
          <a:ea typeface="+mn-ea"/>
          <a:cs typeface="+mn-cs"/>
        </a:defRPr>
      </a:lvl6pPr>
      <a:lvl7pPr marL="2774600" indent="-213429" algn="l" defTabSz="853724" rtl="0" eaLnBrk="1" latinLnBrk="0" hangingPunct="1">
        <a:spcBef>
          <a:spcPct val="20000"/>
        </a:spcBef>
        <a:buFont typeface="Arial" pitchFamily="34" charset="0"/>
        <a:buChar char="•"/>
        <a:defRPr kumimoji="1" sz="1900" kern="1200">
          <a:solidFill>
            <a:schemeClr val="tx1"/>
          </a:solidFill>
          <a:latin typeface="+mn-lt"/>
          <a:ea typeface="+mn-ea"/>
          <a:cs typeface="+mn-cs"/>
        </a:defRPr>
      </a:lvl7pPr>
      <a:lvl8pPr marL="3201459" indent="-213429" algn="l" defTabSz="853724" rtl="0" eaLnBrk="1" latinLnBrk="0" hangingPunct="1">
        <a:spcBef>
          <a:spcPct val="20000"/>
        </a:spcBef>
        <a:buFont typeface="Arial" pitchFamily="34" charset="0"/>
        <a:buChar char="•"/>
        <a:defRPr kumimoji="1" sz="1900" kern="1200">
          <a:solidFill>
            <a:schemeClr val="tx1"/>
          </a:solidFill>
          <a:latin typeface="+mn-lt"/>
          <a:ea typeface="+mn-ea"/>
          <a:cs typeface="+mn-cs"/>
        </a:defRPr>
      </a:lvl8pPr>
      <a:lvl9pPr marL="3628320" indent="-213429" algn="l" defTabSz="853724" rtl="0" eaLnBrk="1" latinLnBrk="0" hangingPunct="1">
        <a:spcBef>
          <a:spcPct val="20000"/>
        </a:spcBef>
        <a:buFont typeface="Arial" pitchFamily="34" charset="0"/>
        <a:buChar char="•"/>
        <a:defRPr kumimoji="1" sz="1900" kern="1200">
          <a:solidFill>
            <a:schemeClr val="tx1"/>
          </a:solidFill>
          <a:latin typeface="+mn-lt"/>
          <a:ea typeface="+mn-ea"/>
          <a:cs typeface="+mn-cs"/>
        </a:defRPr>
      </a:lvl9pPr>
    </p:bodyStyle>
    <p:otherStyle>
      <a:defPPr>
        <a:defRPr lang="ja-JP"/>
      </a:defPPr>
      <a:lvl1pPr marL="0" algn="l" defTabSz="853724" rtl="0" eaLnBrk="1" latinLnBrk="0" hangingPunct="1">
        <a:defRPr kumimoji="1" sz="1700" kern="1200">
          <a:solidFill>
            <a:schemeClr val="tx1"/>
          </a:solidFill>
          <a:latin typeface="+mn-lt"/>
          <a:ea typeface="+mn-ea"/>
          <a:cs typeface="+mn-cs"/>
        </a:defRPr>
      </a:lvl1pPr>
      <a:lvl2pPr marL="426862" algn="l" defTabSz="853724" rtl="0" eaLnBrk="1" latinLnBrk="0" hangingPunct="1">
        <a:defRPr kumimoji="1" sz="1700" kern="1200">
          <a:solidFill>
            <a:schemeClr val="tx1"/>
          </a:solidFill>
          <a:latin typeface="+mn-lt"/>
          <a:ea typeface="+mn-ea"/>
          <a:cs typeface="+mn-cs"/>
        </a:defRPr>
      </a:lvl2pPr>
      <a:lvl3pPr marL="853724" algn="l" defTabSz="853724" rtl="0" eaLnBrk="1" latinLnBrk="0" hangingPunct="1">
        <a:defRPr kumimoji="1" sz="1700" kern="1200">
          <a:solidFill>
            <a:schemeClr val="tx1"/>
          </a:solidFill>
          <a:latin typeface="+mn-lt"/>
          <a:ea typeface="+mn-ea"/>
          <a:cs typeface="+mn-cs"/>
        </a:defRPr>
      </a:lvl3pPr>
      <a:lvl4pPr marL="1280583" algn="l" defTabSz="853724" rtl="0" eaLnBrk="1" latinLnBrk="0" hangingPunct="1">
        <a:defRPr kumimoji="1" sz="1700" kern="1200">
          <a:solidFill>
            <a:schemeClr val="tx1"/>
          </a:solidFill>
          <a:latin typeface="+mn-lt"/>
          <a:ea typeface="+mn-ea"/>
          <a:cs typeface="+mn-cs"/>
        </a:defRPr>
      </a:lvl4pPr>
      <a:lvl5pPr marL="1707445" algn="l" defTabSz="853724" rtl="0" eaLnBrk="1" latinLnBrk="0" hangingPunct="1">
        <a:defRPr kumimoji="1" sz="1700" kern="1200">
          <a:solidFill>
            <a:schemeClr val="tx1"/>
          </a:solidFill>
          <a:latin typeface="+mn-lt"/>
          <a:ea typeface="+mn-ea"/>
          <a:cs typeface="+mn-cs"/>
        </a:defRPr>
      </a:lvl5pPr>
      <a:lvl6pPr marL="2134307" algn="l" defTabSz="853724" rtl="0" eaLnBrk="1" latinLnBrk="0" hangingPunct="1">
        <a:defRPr kumimoji="1" sz="1700" kern="1200">
          <a:solidFill>
            <a:schemeClr val="tx1"/>
          </a:solidFill>
          <a:latin typeface="+mn-lt"/>
          <a:ea typeface="+mn-ea"/>
          <a:cs typeface="+mn-cs"/>
        </a:defRPr>
      </a:lvl6pPr>
      <a:lvl7pPr marL="2561167" algn="l" defTabSz="853724" rtl="0" eaLnBrk="1" latinLnBrk="0" hangingPunct="1">
        <a:defRPr kumimoji="1" sz="1700" kern="1200">
          <a:solidFill>
            <a:schemeClr val="tx1"/>
          </a:solidFill>
          <a:latin typeface="+mn-lt"/>
          <a:ea typeface="+mn-ea"/>
          <a:cs typeface="+mn-cs"/>
        </a:defRPr>
      </a:lvl7pPr>
      <a:lvl8pPr marL="2988030" algn="l" defTabSz="853724" rtl="0" eaLnBrk="1" latinLnBrk="0" hangingPunct="1">
        <a:defRPr kumimoji="1" sz="1700" kern="1200">
          <a:solidFill>
            <a:schemeClr val="tx1"/>
          </a:solidFill>
          <a:latin typeface="+mn-lt"/>
          <a:ea typeface="+mn-ea"/>
          <a:cs typeface="+mn-cs"/>
        </a:defRPr>
      </a:lvl8pPr>
      <a:lvl9pPr marL="3414892" algn="l" defTabSz="853724" rtl="0" eaLnBrk="1" latinLnBrk="0" hangingPunct="1">
        <a:defRPr kumimoji="1"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39781"/>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6"/>
            <a:ext cx="2228850" cy="365125"/>
          </a:xfrm>
          <a:prstGeom prst="rect">
            <a:avLst/>
          </a:prstGeom>
        </p:spPr>
        <p:txBody>
          <a:bodyPr vert="horz" lIns="0" tIns="0" rIns="0" bIns="0" rtlCol="0" anchor="ctr"/>
          <a:lstStyle>
            <a:lvl1pPr algn="r">
              <a:defRPr sz="1154">
                <a:solidFill>
                  <a:schemeClr val="bg1"/>
                </a:solidFill>
              </a:defRPr>
            </a:lvl1pPr>
          </a:lstStyle>
          <a:p>
            <a:endParaRPr lang="en-US"/>
          </a:p>
        </p:txBody>
      </p:sp>
      <p:sp>
        <p:nvSpPr>
          <p:cNvPr id="5" name="Footer Placeholder 4"/>
          <p:cNvSpPr>
            <a:spLocks noGrp="1"/>
          </p:cNvSpPr>
          <p:nvPr>
            <p:ph type="ftr" sz="quarter" idx="3"/>
          </p:nvPr>
        </p:nvSpPr>
        <p:spPr>
          <a:xfrm>
            <a:off x="5146229" y="6551318"/>
            <a:ext cx="3757975" cy="263263"/>
          </a:xfrm>
          <a:prstGeom prst="rect">
            <a:avLst/>
          </a:prstGeom>
        </p:spPr>
        <p:txBody>
          <a:bodyPr vert="horz" lIns="0" tIns="0" rIns="0" bIns="0" rtlCol="0" anchor="t"/>
          <a:lstStyle>
            <a:lvl1pPr algn="l">
              <a:defRPr sz="866">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8915315" y="6536160"/>
            <a:ext cx="630513" cy="278421"/>
          </a:xfrm>
          <a:prstGeom prst="rect">
            <a:avLst/>
          </a:prstGeom>
        </p:spPr>
        <p:txBody>
          <a:bodyPr vert="horz" lIns="0" tIns="0" rIns="0" bIns="0" rtlCol="0" anchor="t"/>
          <a:lstStyle>
            <a:lvl1pPr algn="r">
              <a:defRPr sz="1154"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412540018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hf hdr="0" ftr="0" dt="0"/>
  <p:txStyles>
    <p:titleStyle>
      <a:lvl1pPr algn="l" defTabSz="879561" rtl="0" eaLnBrk="1" latinLnBrk="0" hangingPunct="1">
        <a:lnSpc>
          <a:spcPct val="90000"/>
        </a:lnSpc>
        <a:spcBef>
          <a:spcPct val="0"/>
        </a:spcBef>
        <a:buNone/>
        <a:defRPr kumimoji="1" lang="en-US" altLang="en-US" sz="1745" b="1" i="0" kern="1200" spc="262" dirty="0">
          <a:solidFill>
            <a:schemeClr val="bg1"/>
          </a:solidFill>
          <a:latin typeface="Meiryo" panose="020B0604030504040204" pitchFamily="34" charset="-128"/>
          <a:ea typeface="Meiryo" panose="020B0604030504040204" pitchFamily="34" charset="-128"/>
          <a:cs typeface="+mn-cs"/>
        </a:defRPr>
      </a:lvl1pPr>
    </p:titleStyle>
    <p:bodyStyle>
      <a:lvl1pPr marL="174080" indent="-174080" algn="l" defTabSz="879561" rtl="0" eaLnBrk="1" latinLnBrk="0" hangingPunct="1">
        <a:lnSpc>
          <a:spcPct val="130000"/>
        </a:lnSpc>
        <a:spcBef>
          <a:spcPts val="962"/>
        </a:spcBef>
        <a:spcAft>
          <a:spcPts val="770"/>
        </a:spcAft>
        <a:buClr>
          <a:schemeClr val="tx2"/>
        </a:buClr>
        <a:buFont typeface="Arial" panose="020B0604020202020204" pitchFamily="34" charset="0"/>
        <a:buChar char="•"/>
        <a:defRPr kumimoji="1" sz="1347" b="0" i="0" kern="1200">
          <a:solidFill>
            <a:schemeClr val="tx1"/>
          </a:solidFill>
          <a:latin typeface="Meiryo" panose="020B0604030504040204" pitchFamily="34" charset="-128"/>
          <a:ea typeface="Meiryo" panose="020B0604030504040204" pitchFamily="34" charset="-128"/>
          <a:cs typeface="+mn-cs"/>
        </a:defRPr>
      </a:lvl1pPr>
      <a:lvl2pPr marL="343579" indent="-169499" algn="l" defTabSz="879561" rtl="0" eaLnBrk="1" latinLnBrk="0" hangingPunct="1">
        <a:lnSpc>
          <a:spcPct val="130000"/>
        </a:lnSpc>
        <a:spcBef>
          <a:spcPts val="481"/>
        </a:spcBef>
        <a:spcAft>
          <a:spcPts val="770"/>
        </a:spcAft>
        <a:buClr>
          <a:schemeClr val="tx2"/>
        </a:buClr>
        <a:buFont typeface="Arial" panose="020B0604020202020204" pitchFamily="34" charset="0"/>
        <a:buChar char="•"/>
        <a:defRPr kumimoji="1" sz="1347" b="0" i="0" kern="1200">
          <a:solidFill>
            <a:schemeClr val="tx1"/>
          </a:solidFill>
          <a:latin typeface="Meiryo" panose="020B0604030504040204" pitchFamily="34" charset="-128"/>
          <a:ea typeface="Meiryo" panose="020B0604030504040204" pitchFamily="34" charset="-128"/>
          <a:cs typeface="+mn-cs"/>
        </a:defRPr>
      </a:lvl2pPr>
      <a:lvl3pPr marL="603172" indent="-174080" algn="l" defTabSz="879561" rtl="0" eaLnBrk="1" latinLnBrk="0" hangingPunct="1">
        <a:lnSpc>
          <a:spcPct val="130000"/>
        </a:lnSpc>
        <a:spcBef>
          <a:spcPts val="481"/>
        </a:spcBef>
        <a:spcAft>
          <a:spcPts val="770"/>
        </a:spcAft>
        <a:buClr>
          <a:schemeClr val="tx2"/>
        </a:buClr>
        <a:buFont typeface="Arial" panose="020B0604020202020204" pitchFamily="34" charset="0"/>
        <a:buChar char="•"/>
        <a:defRPr kumimoji="1" sz="1347" b="0" i="0" kern="1200">
          <a:solidFill>
            <a:schemeClr val="tx1"/>
          </a:solidFill>
          <a:latin typeface="Meiryo" panose="020B0604030504040204" pitchFamily="34" charset="-128"/>
          <a:ea typeface="Meiryo" panose="020B0604030504040204" pitchFamily="34" charset="-128"/>
          <a:cs typeface="+mn-cs"/>
        </a:defRPr>
      </a:lvl3pPr>
      <a:lvl4pPr marL="777252" indent="-174080" algn="l" defTabSz="879561" rtl="0" eaLnBrk="1" latinLnBrk="0" hangingPunct="1">
        <a:lnSpc>
          <a:spcPct val="130000"/>
        </a:lnSpc>
        <a:spcBef>
          <a:spcPts val="481"/>
        </a:spcBef>
        <a:spcAft>
          <a:spcPts val="770"/>
        </a:spcAft>
        <a:buClr>
          <a:schemeClr val="tx2"/>
        </a:buClr>
        <a:buFont typeface="Arial" panose="020B0604020202020204" pitchFamily="34" charset="0"/>
        <a:buChar char="•"/>
        <a:defRPr kumimoji="1" sz="1347" b="0" i="0" kern="1200">
          <a:solidFill>
            <a:schemeClr val="tx1"/>
          </a:solidFill>
          <a:latin typeface="Meiryo" panose="020B0604030504040204" pitchFamily="34" charset="-128"/>
          <a:ea typeface="Meiryo" panose="020B0604030504040204" pitchFamily="34" charset="-128"/>
          <a:cs typeface="+mn-cs"/>
        </a:defRPr>
      </a:lvl4pPr>
      <a:lvl5pPr marL="946750" indent="-169499" algn="l" defTabSz="879561" rtl="0" eaLnBrk="1" latinLnBrk="0" hangingPunct="1">
        <a:lnSpc>
          <a:spcPct val="130000"/>
        </a:lnSpc>
        <a:spcBef>
          <a:spcPts val="481"/>
        </a:spcBef>
        <a:spcAft>
          <a:spcPts val="770"/>
        </a:spcAft>
        <a:buClr>
          <a:schemeClr val="tx2"/>
        </a:buClr>
        <a:buFont typeface="Arial" panose="020B0604020202020204" pitchFamily="34" charset="0"/>
        <a:buChar char="•"/>
        <a:defRPr kumimoji="1" sz="1347" b="0" i="0" kern="1200">
          <a:solidFill>
            <a:schemeClr val="tx1"/>
          </a:solidFill>
          <a:latin typeface="Meiryo" panose="020B0604030504040204" pitchFamily="34" charset="-128"/>
          <a:ea typeface="Meiryo" panose="020B0604030504040204" pitchFamily="34" charset="-128"/>
          <a:cs typeface="+mn-cs"/>
        </a:defRPr>
      </a:lvl5pPr>
      <a:lvl6pPr marL="2418794" indent="-219890" algn="l" defTabSz="879561" rtl="0" eaLnBrk="1" latinLnBrk="0" hangingPunct="1">
        <a:lnSpc>
          <a:spcPct val="90000"/>
        </a:lnSpc>
        <a:spcBef>
          <a:spcPts val="481"/>
        </a:spcBef>
        <a:buFont typeface="Arial" panose="020B0604020202020204" pitchFamily="34" charset="0"/>
        <a:buChar char="•"/>
        <a:defRPr kumimoji="1" sz="1731" kern="1200">
          <a:solidFill>
            <a:schemeClr val="tx1"/>
          </a:solidFill>
          <a:latin typeface="+mn-lt"/>
          <a:ea typeface="+mn-ea"/>
          <a:cs typeface="+mn-cs"/>
        </a:defRPr>
      </a:lvl6pPr>
      <a:lvl7pPr marL="2858574" indent="-219890" algn="l" defTabSz="879561" rtl="0" eaLnBrk="1" latinLnBrk="0" hangingPunct="1">
        <a:lnSpc>
          <a:spcPct val="90000"/>
        </a:lnSpc>
        <a:spcBef>
          <a:spcPts val="481"/>
        </a:spcBef>
        <a:buFont typeface="Arial" panose="020B0604020202020204" pitchFamily="34" charset="0"/>
        <a:buChar char="•"/>
        <a:defRPr kumimoji="1" sz="1731" kern="1200">
          <a:solidFill>
            <a:schemeClr val="tx1"/>
          </a:solidFill>
          <a:latin typeface="+mn-lt"/>
          <a:ea typeface="+mn-ea"/>
          <a:cs typeface="+mn-cs"/>
        </a:defRPr>
      </a:lvl7pPr>
      <a:lvl8pPr marL="3298355" indent="-219890" algn="l" defTabSz="879561" rtl="0" eaLnBrk="1" latinLnBrk="0" hangingPunct="1">
        <a:lnSpc>
          <a:spcPct val="90000"/>
        </a:lnSpc>
        <a:spcBef>
          <a:spcPts val="481"/>
        </a:spcBef>
        <a:buFont typeface="Arial" panose="020B0604020202020204" pitchFamily="34" charset="0"/>
        <a:buChar char="•"/>
        <a:defRPr kumimoji="1" sz="1731" kern="1200">
          <a:solidFill>
            <a:schemeClr val="tx1"/>
          </a:solidFill>
          <a:latin typeface="+mn-lt"/>
          <a:ea typeface="+mn-ea"/>
          <a:cs typeface="+mn-cs"/>
        </a:defRPr>
      </a:lvl8pPr>
      <a:lvl9pPr marL="3738136" indent="-219890" algn="l" defTabSz="879561" rtl="0" eaLnBrk="1" latinLnBrk="0" hangingPunct="1">
        <a:lnSpc>
          <a:spcPct val="90000"/>
        </a:lnSpc>
        <a:spcBef>
          <a:spcPts val="481"/>
        </a:spcBef>
        <a:buFont typeface="Arial" panose="020B0604020202020204" pitchFamily="34" charset="0"/>
        <a:buChar char="•"/>
        <a:defRPr kumimoji="1" sz="1731" kern="1200">
          <a:solidFill>
            <a:schemeClr val="tx1"/>
          </a:solidFill>
          <a:latin typeface="+mn-lt"/>
          <a:ea typeface="+mn-ea"/>
          <a:cs typeface="+mn-cs"/>
        </a:defRPr>
      </a:lvl9pPr>
    </p:bodyStyle>
    <p:otherStyle>
      <a:defPPr>
        <a:defRPr lang="en-US"/>
      </a:defPPr>
      <a:lvl1pPr marL="0" algn="l" defTabSz="879561" rtl="0" eaLnBrk="1" latinLnBrk="0" hangingPunct="1">
        <a:defRPr kumimoji="1" sz="1731" kern="1200">
          <a:solidFill>
            <a:schemeClr val="tx1"/>
          </a:solidFill>
          <a:latin typeface="+mn-lt"/>
          <a:ea typeface="+mn-ea"/>
          <a:cs typeface="+mn-cs"/>
        </a:defRPr>
      </a:lvl1pPr>
      <a:lvl2pPr marL="439781" algn="l" defTabSz="879561" rtl="0" eaLnBrk="1" latinLnBrk="0" hangingPunct="1">
        <a:defRPr kumimoji="1" sz="1731" kern="1200">
          <a:solidFill>
            <a:schemeClr val="tx1"/>
          </a:solidFill>
          <a:latin typeface="+mn-lt"/>
          <a:ea typeface="+mn-ea"/>
          <a:cs typeface="+mn-cs"/>
        </a:defRPr>
      </a:lvl2pPr>
      <a:lvl3pPr marL="879561" algn="l" defTabSz="879561" rtl="0" eaLnBrk="1" latinLnBrk="0" hangingPunct="1">
        <a:defRPr kumimoji="1" sz="1731" kern="1200">
          <a:solidFill>
            <a:schemeClr val="tx1"/>
          </a:solidFill>
          <a:latin typeface="+mn-lt"/>
          <a:ea typeface="+mn-ea"/>
          <a:cs typeface="+mn-cs"/>
        </a:defRPr>
      </a:lvl3pPr>
      <a:lvl4pPr marL="1319342" algn="l" defTabSz="879561" rtl="0" eaLnBrk="1" latinLnBrk="0" hangingPunct="1">
        <a:defRPr kumimoji="1" sz="1731" kern="1200">
          <a:solidFill>
            <a:schemeClr val="tx1"/>
          </a:solidFill>
          <a:latin typeface="+mn-lt"/>
          <a:ea typeface="+mn-ea"/>
          <a:cs typeface="+mn-cs"/>
        </a:defRPr>
      </a:lvl4pPr>
      <a:lvl5pPr marL="1759123" algn="l" defTabSz="879561" rtl="0" eaLnBrk="1" latinLnBrk="0" hangingPunct="1">
        <a:defRPr kumimoji="1" sz="1731" kern="1200">
          <a:solidFill>
            <a:schemeClr val="tx1"/>
          </a:solidFill>
          <a:latin typeface="+mn-lt"/>
          <a:ea typeface="+mn-ea"/>
          <a:cs typeface="+mn-cs"/>
        </a:defRPr>
      </a:lvl5pPr>
      <a:lvl6pPr marL="2198903" algn="l" defTabSz="879561" rtl="0" eaLnBrk="1" latinLnBrk="0" hangingPunct="1">
        <a:defRPr kumimoji="1" sz="1731" kern="1200">
          <a:solidFill>
            <a:schemeClr val="tx1"/>
          </a:solidFill>
          <a:latin typeface="+mn-lt"/>
          <a:ea typeface="+mn-ea"/>
          <a:cs typeface="+mn-cs"/>
        </a:defRPr>
      </a:lvl6pPr>
      <a:lvl7pPr marL="2638684" algn="l" defTabSz="879561" rtl="0" eaLnBrk="1" latinLnBrk="0" hangingPunct="1">
        <a:defRPr kumimoji="1" sz="1731" kern="1200">
          <a:solidFill>
            <a:schemeClr val="tx1"/>
          </a:solidFill>
          <a:latin typeface="+mn-lt"/>
          <a:ea typeface="+mn-ea"/>
          <a:cs typeface="+mn-cs"/>
        </a:defRPr>
      </a:lvl7pPr>
      <a:lvl8pPr marL="3078465" algn="l" defTabSz="879561" rtl="0" eaLnBrk="1" latinLnBrk="0" hangingPunct="1">
        <a:defRPr kumimoji="1" sz="1731" kern="1200">
          <a:solidFill>
            <a:schemeClr val="tx1"/>
          </a:solidFill>
          <a:latin typeface="+mn-lt"/>
          <a:ea typeface="+mn-ea"/>
          <a:cs typeface="+mn-cs"/>
        </a:defRPr>
      </a:lvl8pPr>
      <a:lvl9pPr marL="3518245" algn="l" defTabSz="879561" rtl="0" eaLnBrk="1" latinLnBrk="0" hangingPunct="1">
        <a:defRPr kumimoji="1" sz="173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05962"/>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8"/>
            <a:ext cx="2228850" cy="365125"/>
          </a:xfrm>
          <a:prstGeom prst="rect">
            <a:avLst/>
          </a:prstGeom>
        </p:spPr>
        <p:txBody>
          <a:bodyPr vert="horz" lIns="0" tIns="0" rIns="0" bIns="0" rtlCol="0" anchor="ctr"/>
          <a:lstStyle>
            <a:lvl1pPr algn="r">
              <a:defRPr sz="1065">
                <a:solidFill>
                  <a:schemeClr val="bg1"/>
                </a:solidFill>
              </a:defRPr>
            </a:lvl1pPr>
          </a:lstStyle>
          <a:p>
            <a:fld id="{C9741F70-BEE9-45D8-8193-4F8A757B27FE}" type="datetime1">
              <a:rPr lang="ja-JP" altLang="en-US" smtClean="0"/>
              <a:t>2025/10/31</a:t>
            </a:fld>
            <a:endParaRPr lang="en-US"/>
          </a:p>
        </p:txBody>
      </p:sp>
      <p:sp>
        <p:nvSpPr>
          <p:cNvPr id="5" name="Footer Placeholder 4"/>
          <p:cNvSpPr>
            <a:spLocks noGrp="1"/>
          </p:cNvSpPr>
          <p:nvPr>
            <p:ph type="ftr" sz="quarter" idx="3"/>
          </p:nvPr>
        </p:nvSpPr>
        <p:spPr>
          <a:xfrm>
            <a:off x="5146230" y="6551320"/>
            <a:ext cx="3757975" cy="263263"/>
          </a:xfrm>
          <a:prstGeom prst="rect">
            <a:avLst/>
          </a:prstGeom>
        </p:spPr>
        <p:txBody>
          <a:bodyPr vert="horz" lIns="0" tIns="0" rIns="0" bIns="0" rtlCol="0" anchor="t"/>
          <a:lstStyle>
            <a:lvl1pPr algn="l">
              <a:defRPr sz="799">
                <a:solidFill>
                  <a:schemeClr val="bg2">
                    <a:lumMod val="50000"/>
                  </a:schemeClr>
                </a:solidFill>
              </a:defRPr>
            </a:lvl1pPr>
          </a:lstStyle>
          <a:p>
            <a:endParaRPr lang="en-US"/>
          </a:p>
        </p:txBody>
      </p:sp>
      <p:sp>
        <p:nvSpPr>
          <p:cNvPr id="7" name="Slide Number Placeholder 5">
            <a:extLst>
              <a:ext uri="{FF2B5EF4-FFF2-40B4-BE49-F238E27FC236}">
                <a16:creationId xmlns:a16="http://schemas.microsoft.com/office/drawing/2014/main" id="{45C1C095-3D5F-3846-A68B-623E5D5B3BA2}"/>
              </a:ext>
            </a:extLst>
          </p:cNvPr>
          <p:cNvSpPr txBox="1">
            <a:spLocks/>
          </p:cNvSpPr>
          <p:nvPr userDrawn="1"/>
        </p:nvSpPr>
        <p:spPr>
          <a:xfrm>
            <a:off x="9129466" y="6675372"/>
            <a:ext cx="630513" cy="278421"/>
          </a:xfrm>
          <a:prstGeom prst="rect">
            <a:avLst/>
          </a:prstGeom>
        </p:spPr>
        <p:txBody>
          <a:bodyPr vert="horz" lIns="0" tIns="0" rIns="0" bIns="0" rtlCol="0" anchor="t"/>
          <a:lstStyle>
            <a:defPPr>
              <a:defRPr lang="en-US"/>
            </a:defPPr>
            <a:lvl1pPr marL="0" algn="r" defTabSz="457200" rtl="0" eaLnBrk="1" latinLnBrk="0" hangingPunct="1">
              <a:defRPr sz="1200" b="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z="1065" smtClean="0"/>
              <a:pPr/>
              <a:t>‹#›</a:t>
            </a:fld>
            <a:endParaRPr lang="en-US" sz="1065"/>
          </a:p>
        </p:txBody>
      </p:sp>
    </p:spTree>
    <p:extLst>
      <p:ext uri="{BB962C8B-B14F-4D97-AF65-F5344CB8AC3E}">
        <p14:creationId xmlns:p14="http://schemas.microsoft.com/office/powerpoint/2010/main" val="2343900748"/>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Lst>
  <p:hf hdr="0" dt="0"/>
  <p:txStyles>
    <p:titleStyle>
      <a:lvl1pPr algn="l" defTabSz="811923" rtl="0" eaLnBrk="1" latinLnBrk="0" hangingPunct="1">
        <a:lnSpc>
          <a:spcPct val="90000"/>
        </a:lnSpc>
        <a:spcBef>
          <a:spcPct val="0"/>
        </a:spcBef>
        <a:buNone/>
        <a:defRPr kumimoji="1" lang="en-US" altLang="en-US" sz="1611" b="1" i="0" kern="1200" spc="242" dirty="0">
          <a:solidFill>
            <a:schemeClr val="bg1"/>
          </a:solidFill>
          <a:latin typeface="Meiryo" panose="020B0604030504040204" pitchFamily="34" charset="-128"/>
          <a:ea typeface="Meiryo" panose="020B0604030504040204" pitchFamily="34" charset="-128"/>
          <a:cs typeface="+mn-cs"/>
        </a:defRPr>
      </a:lvl1pPr>
    </p:titleStyle>
    <p:bodyStyle>
      <a:lvl1pPr marL="160693" indent="-160693" algn="l" defTabSz="811923" rtl="0" eaLnBrk="1" latinLnBrk="0" hangingPunct="1">
        <a:lnSpc>
          <a:spcPct val="130000"/>
        </a:lnSpc>
        <a:spcBef>
          <a:spcPts val="888"/>
        </a:spcBef>
        <a:spcAft>
          <a:spcPts val="711"/>
        </a:spcAft>
        <a:buClr>
          <a:schemeClr val="tx2"/>
        </a:buClr>
        <a:buFont typeface="Arial" panose="020B0604020202020204" pitchFamily="34" charset="0"/>
        <a:buChar char="•"/>
        <a:defRPr kumimoji="1" sz="1243" b="0" i="0" kern="1200">
          <a:solidFill>
            <a:schemeClr val="tx1"/>
          </a:solidFill>
          <a:latin typeface="Meiryo" panose="020B0604030504040204" pitchFamily="34" charset="-128"/>
          <a:ea typeface="Meiryo" panose="020B0604030504040204" pitchFamily="34" charset="-128"/>
          <a:cs typeface="+mn-cs"/>
        </a:defRPr>
      </a:lvl1pPr>
      <a:lvl2pPr marL="317158" indent="-156465" algn="l" defTabSz="811923" rtl="0" eaLnBrk="1" latinLnBrk="0" hangingPunct="1">
        <a:lnSpc>
          <a:spcPct val="130000"/>
        </a:lnSpc>
        <a:spcBef>
          <a:spcPts val="444"/>
        </a:spcBef>
        <a:spcAft>
          <a:spcPts val="711"/>
        </a:spcAft>
        <a:buClr>
          <a:schemeClr val="tx2"/>
        </a:buClr>
        <a:buFont typeface="Arial" panose="020B0604020202020204" pitchFamily="34" charset="0"/>
        <a:buChar char="•"/>
        <a:defRPr kumimoji="1" sz="1243" b="0" i="0" kern="1200">
          <a:solidFill>
            <a:schemeClr val="tx1"/>
          </a:solidFill>
          <a:latin typeface="Meiryo" panose="020B0604030504040204" pitchFamily="34" charset="-128"/>
          <a:ea typeface="Meiryo" panose="020B0604030504040204" pitchFamily="34" charset="-128"/>
          <a:cs typeface="+mn-cs"/>
        </a:defRPr>
      </a:lvl2pPr>
      <a:lvl3pPr marL="556788" indent="-160693" algn="l" defTabSz="811923" rtl="0" eaLnBrk="1" latinLnBrk="0" hangingPunct="1">
        <a:lnSpc>
          <a:spcPct val="130000"/>
        </a:lnSpc>
        <a:spcBef>
          <a:spcPts val="444"/>
        </a:spcBef>
        <a:spcAft>
          <a:spcPts val="711"/>
        </a:spcAft>
        <a:buClr>
          <a:schemeClr val="tx2"/>
        </a:buClr>
        <a:buFont typeface="Arial" panose="020B0604020202020204" pitchFamily="34" charset="0"/>
        <a:buChar char="•"/>
        <a:defRPr kumimoji="1" sz="1243" b="0" i="0" kern="1200">
          <a:solidFill>
            <a:schemeClr val="tx1"/>
          </a:solidFill>
          <a:latin typeface="Meiryo" panose="020B0604030504040204" pitchFamily="34" charset="-128"/>
          <a:ea typeface="Meiryo" panose="020B0604030504040204" pitchFamily="34" charset="-128"/>
          <a:cs typeface="+mn-cs"/>
        </a:defRPr>
      </a:lvl3pPr>
      <a:lvl4pPr marL="717481" indent="-160693" algn="l" defTabSz="811923" rtl="0" eaLnBrk="1" latinLnBrk="0" hangingPunct="1">
        <a:lnSpc>
          <a:spcPct val="130000"/>
        </a:lnSpc>
        <a:spcBef>
          <a:spcPts val="444"/>
        </a:spcBef>
        <a:spcAft>
          <a:spcPts val="711"/>
        </a:spcAft>
        <a:buClr>
          <a:schemeClr val="tx2"/>
        </a:buClr>
        <a:buFont typeface="Arial" panose="020B0604020202020204" pitchFamily="34" charset="0"/>
        <a:buChar char="•"/>
        <a:defRPr kumimoji="1" sz="1243" b="0" i="0" kern="1200">
          <a:solidFill>
            <a:schemeClr val="tx1"/>
          </a:solidFill>
          <a:latin typeface="Meiryo" panose="020B0604030504040204" pitchFamily="34" charset="-128"/>
          <a:ea typeface="Meiryo" panose="020B0604030504040204" pitchFamily="34" charset="-128"/>
          <a:cs typeface="+mn-cs"/>
        </a:defRPr>
      </a:lvl4pPr>
      <a:lvl5pPr marL="873945" indent="-156465" algn="l" defTabSz="811923" rtl="0" eaLnBrk="1" latinLnBrk="0" hangingPunct="1">
        <a:lnSpc>
          <a:spcPct val="130000"/>
        </a:lnSpc>
        <a:spcBef>
          <a:spcPts val="444"/>
        </a:spcBef>
        <a:spcAft>
          <a:spcPts val="711"/>
        </a:spcAft>
        <a:buClr>
          <a:schemeClr val="tx2"/>
        </a:buClr>
        <a:buFont typeface="Arial" panose="020B0604020202020204" pitchFamily="34" charset="0"/>
        <a:buChar char="•"/>
        <a:defRPr kumimoji="1" sz="1243" b="0" i="0" kern="1200">
          <a:solidFill>
            <a:schemeClr val="tx1"/>
          </a:solidFill>
          <a:latin typeface="Meiryo" panose="020B0604030504040204" pitchFamily="34" charset="-128"/>
          <a:ea typeface="Meiryo" panose="020B0604030504040204" pitchFamily="34" charset="-128"/>
          <a:cs typeface="+mn-cs"/>
        </a:defRPr>
      </a:lvl5pPr>
      <a:lvl6pPr marL="2232789" indent="-202980" algn="l" defTabSz="811923" rtl="0" eaLnBrk="1" latinLnBrk="0" hangingPunct="1">
        <a:lnSpc>
          <a:spcPct val="90000"/>
        </a:lnSpc>
        <a:spcBef>
          <a:spcPts val="444"/>
        </a:spcBef>
        <a:buFont typeface="Arial" panose="020B0604020202020204" pitchFamily="34" charset="0"/>
        <a:buChar char="•"/>
        <a:defRPr kumimoji="1" sz="1598" kern="1200">
          <a:solidFill>
            <a:schemeClr val="tx1"/>
          </a:solidFill>
          <a:latin typeface="+mn-lt"/>
          <a:ea typeface="+mn-ea"/>
          <a:cs typeface="+mn-cs"/>
        </a:defRPr>
      </a:lvl6pPr>
      <a:lvl7pPr marL="2638750" indent="-202980" algn="l" defTabSz="811923" rtl="0" eaLnBrk="1" latinLnBrk="0" hangingPunct="1">
        <a:lnSpc>
          <a:spcPct val="90000"/>
        </a:lnSpc>
        <a:spcBef>
          <a:spcPts val="444"/>
        </a:spcBef>
        <a:buFont typeface="Arial" panose="020B0604020202020204" pitchFamily="34" charset="0"/>
        <a:buChar char="•"/>
        <a:defRPr kumimoji="1" sz="1598" kern="1200">
          <a:solidFill>
            <a:schemeClr val="tx1"/>
          </a:solidFill>
          <a:latin typeface="+mn-lt"/>
          <a:ea typeface="+mn-ea"/>
          <a:cs typeface="+mn-cs"/>
        </a:defRPr>
      </a:lvl7pPr>
      <a:lvl8pPr marL="3044712" indent="-202980" algn="l" defTabSz="811923" rtl="0" eaLnBrk="1" latinLnBrk="0" hangingPunct="1">
        <a:lnSpc>
          <a:spcPct val="90000"/>
        </a:lnSpc>
        <a:spcBef>
          <a:spcPts val="444"/>
        </a:spcBef>
        <a:buFont typeface="Arial" panose="020B0604020202020204" pitchFamily="34" charset="0"/>
        <a:buChar char="•"/>
        <a:defRPr kumimoji="1" sz="1598" kern="1200">
          <a:solidFill>
            <a:schemeClr val="tx1"/>
          </a:solidFill>
          <a:latin typeface="+mn-lt"/>
          <a:ea typeface="+mn-ea"/>
          <a:cs typeface="+mn-cs"/>
        </a:defRPr>
      </a:lvl8pPr>
      <a:lvl9pPr marL="3450673" indent="-202980" algn="l" defTabSz="811923" rtl="0" eaLnBrk="1" latinLnBrk="0" hangingPunct="1">
        <a:lnSpc>
          <a:spcPct val="90000"/>
        </a:lnSpc>
        <a:spcBef>
          <a:spcPts val="444"/>
        </a:spcBef>
        <a:buFont typeface="Arial" panose="020B0604020202020204" pitchFamily="34" charset="0"/>
        <a:buChar char="•"/>
        <a:defRPr kumimoji="1" sz="1598" kern="1200">
          <a:solidFill>
            <a:schemeClr val="tx1"/>
          </a:solidFill>
          <a:latin typeface="+mn-lt"/>
          <a:ea typeface="+mn-ea"/>
          <a:cs typeface="+mn-cs"/>
        </a:defRPr>
      </a:lvl9pPr>
    </p:bodyStyle>
    <p:otherStyle>
      <a:defPPr>
        <a:defRPr lang="en-US"/>
      </a:defPPr>
      <a:lvl1pPr marL="0" algn="l" defTabSz="811923" rtl="0" eaLnBrk="1" latinLnBrk="0" hangingPunct="1">
        <a:defRPr kumimoji="1" sz="1598" kern="1200">
          <a:solidFill>
            <a:schemeClr val="tx1"/>
          </a:solidFill>
          <a:latin typeface="+mn-lt"/>
          <a:ea typeface="+mn-ea"/>
          <a:cs typeface="+mn-cs"/>
        </a:defRPr>
      </a:lvl1pPr>
      <a:lvl2pPr marL="405962" algn="l" defTabSz="811923" rtl="0" eaLnBrk="1" latinLnBrk="0" hangingPunct="1">
        <a:defRPr kumimoji="1" sz="1598" kern="1200">
          <a:solidFill>
            <a:schemeClr val="tx1"/>
          </a:solidFill>
          <a:latin typeface="+mn-lt"/>
          <a:ea typeface="+mn-ea"/>
          <a:cs typeface="+mn-cs"/>
        </a:defRPr>
      </a:lvl2pPr>
      <a:lvl3pPr marL="811923" algn="l" defTabSz="811923" rtl="0" eaLnBrk="1" latinLnBrk="0" hangingPunct="1">
        <a:defRPr kumimoji="1" sz="1598" kern="1200">
          <a:solidFill>
            <a:schemeClr val="tx1"/>
          </a:solidFill>
          <a:latin typeface="+mn-lt"/>
          <a:ea typeface="+mn-ea"/>
          <a:cs typeface="+mn-cs"/>
        </a:defRPr>
      </a:lvl3pPr>
      <a:lvl4pPr marL="1217885" algn="l" defTabSz="811923" rtl="0" eaLnBrk="1" latinLnBrk="0" hangingPunct="1">
        <a:defRPr kumimoji="1" sz="1598" kern="1200">
          <a:solidFill>
            <a:schemeClr val="tx1"/>
          </a:solidFill>
          <a:latin typeface="+mn-lt"/>
          <a:ea typeface="+mn-ea"/>
          <a:cs typeface="+mn-cs"/>
        </a:defRPr>
      </a:lvl4pPr>
      <a:lvl5pPr marL="1623846" algn="l" defTabSz="811923" rtl="0" eaLnBrk="1" latinLnBrk="0" hangingPunct="1">
        <a:defRPr kumimoji="1" sz="1598" kern="1200">
          <a:solidFill>
            <a:schemeClr val="tx1"/>
          </a:solidFill>
          <a:latin typeface="+mn-lt"/>
          <a:ea typeface="+mn-ea"/>
          <a:cs typeface="+mn-cs"/>
        </a:defRPr>
      </a:lvl5pPr>
      <a:lvl6pPr marL="2029807" algn="l" defTabSz="811923" rtl="0" eaLnBrk="1" latinLnBrk="0" hangingPunct="1">
        <a:defRPr kumimoji="1" sz="1598" kern="1200">
          <a:solidFill>
            <a:schemeClr val="tx1"/>
          </a:solidFill>
          <a:latin typeface="+mn-lt"/>
          <a:ea typeface="+mn-ea"/>
          <a:cs typeface="+mn-cs"/>
        </a:defRPr>
      </a:lvl6pPr>
      <a:lvl7pPr marL="2435769" algn="l" defTabSz="811923" rtl="0" eaLnBrk="1" latinLnBrk="0" hangingPunct="1">
        <a:defRPr kumimoji="1" sz="1598" kern="1200">
          <a:solidFill>
            <a:schemeClr val="tx1"/>
          </a:solidFill>
          <a:latin typeface="+mn-lt"/>
          <a:ea typeface="+mn-ea"/>
          <a:cs typeface="+mn-cs"/>
        </a:defRPr>
      </a:lvl7pPr>
      <a:lvl8pPr marL="2841731" algn="l" defTabSz="811923" rtl="0" eaLnBrk="1" latinLnBrk="0" hangingPunct="1">
        <a:defRPr kumimoji="1" sz="1598" kern="1200">
          <a:solidFill>
            <a:schemeClr val="tx1"/>
          </a:solidFill>
          <a:latin typeface="+mn-lt"/>
          <a:ea typeface="+mn-ea"/>
          <a:cs typeface="+mn-cs"/>
        </a:defRPr>
      </a:lvl8pPr>
      <a:lvl9pPr marL="3247692" algn="l" defTabSz="811923" rtl="0" eaLnBrk="1" latinLnBrk="0" hangingPunct="1">
        <a:defRPr kumimoji="1" sz="15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kigyobengo.com/media/useful/434.html" TargetMode="External"/><Relationship Id="rId2" Type="http://schemas.openxmlformats.org/officeDocument/2006/relationships/hyperlink" Target="https://kigyobengo.com/media/useful/471.html" TargetMode="Externa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99.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0.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34.png"/><Relationship Id="rId7" Type="http://schemas.openxmlformats.org/officeDocument/2006/relationships/diagramData" Target="../diagrams/data1.xml"/><Relationship Id="rId2" Type="http://schemas.openxmlformats.org/officeDocument/2006/relationships/notesSlide" Target="../notesSlides/notesSlide15.xml"/><Relationship Id="rId1" Type="http://schemas.openxmlformats.org/officeDocument/2006/relationships/slideLayout" Target="../slideLayouts/slideLayout88.xml"/><Relationship Id="rId6" Type="http://schemas.microsoft.com/office/2007/relationships/hdphoto" Target="../media/hdphoto2.wdp"/><Relationship Id="rId11" Type="http://schemas.microsoft.com/office/2007/relationships/diagramDrawing" Target="../diagrams/drawing1.xml"/><Relationship Id="rId5" Type="http://schemas.openxmlformats.org/officeDocument/2006/relationships/image" Target="../media/image35.png"/><Relationship Id="rId10" Type="http://schemas.openxmlformats.org/officeDocument/2006/relationships/diagramColors" Target="../diagrams/colors1.xml"/><Relationship Id="rId4" Type="http://schemas.microsoft.com/office/2007/relationships/hdphoto" Target="../media/hdphoto1.wdp"/><Relationship Id="rId9"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60.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microsoft.com/office/2018/10/relationships/comments" Target="../comments/modernComment_221_59120E29.xml"/><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 y="3645024"/>
            <a:ext cx="9906001" cy="531024"/>
          </a:xfrm>
          <a:prstGeom prst="rect">
            <a:avLst/>
          </a:prstGeom>
          <a:noFill/>
        </p:spPr>
        <p:txBody>
          <a:bodyPr wrap="square" lIns="91018" tIns="45507" rIns="91018" bIns="45507" rtlCol="0">
            <a:spAutoFit/>
          </a:bodyPr>
          <a:lstStyle/>
          <a:p>
            <a:pPr marL="0" marR="0" lvl="0" indent="0" algn="r" defTabSz="91275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２０２５年１１月４日</a:t>
            </a:r>
          </a:p>
        </p:txBody>
      </p:sp>
      <p:sp>
        <p:nvSpPr>
          <p:cNvPr id="2" name="テキスト ボックス 1"/>
          <p:cNvSpPr txBox="1"/>
          <p:nvPr/>
        </p:nvSpPr>
        <p:spPr>
          <a:xfrm>
            <a:off x="92460" y="2078444"/>
            <a:ext cx="9721080" cy="1134532"/>
          </a:xfrm>
          <a:prstGeom prst="rect">
            <a:avLst/>
          </a:prstGeom>
          <a:noFill/>
        </p:spPr>
        <p:txBody>
          <a:bodyPr wrap="square" lIns="36000" tIns="36000" rIns="36000" bIns="36000" rtlCol="0">
            <a:spAutoFit/>
          </a:bodyPr>
          <a:lstStyle/>
          <a:p>
            <a:pPr marL="0" marR="0" lvl="0" indent="0" algn="ctr" defTabSz="912750" rtl="0" eaLnBrk="1" fontAlgn="auto" latinLnBrk="0" hangingPunct="1">
              <a:lnSpc>
                <a:spcPct val="100000"/>
              </a:lnSpc>
              <a:spcBef>
                <a:spcPts val="600"/>
              </a:spcBef>
              <a:spcAft>
                <a:spcPts val="0"/>
              </a:spcAft>
              <a:buClrTx/>
              <a:buSzTx/>
              <a:buFontTx/>
              <a:buNone/>
              <a:tabLst/>
              <a:defRPr/>
            </a:pPr>
            <a:r>
              <a:rPr kumimoji="1" lang="ja-JP" altLang="en-US" sz="3200" b="1" i="0" u="none" strike="noStrike" kern="1200" cap="none" spc="3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「働き方改革」について</a:t>
            </a:r>
            <a:endParaRPr kumimoji="1" lang="en-US" altLang="ja-JP" sz="3200" b="1" i="0" u="none" strike="noStrike" kern="1200" cap="none" spc="3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2750" rtl="0" eaLnBrk="1" fontAlgn="auto" latinLnBrk="0" hangingPunct="1">
              <a:lnSpc>
                <a:spcPct val="100000"/>
              </a:lnSpc>
              <a:spcBef>
                <a:spcPts val="600"/>
              </a:spcBef>
              <a:spcAft>
                <a:spcPts val="0"/>
              </a:spcAft>
              <a:buClrTx/>
              <a:buSzTx/>
              <a:buFontTx/>
              <a:buNone/>
              <a:tabLst/>
              <a:defRPr/>
            </a:pPr>
            <a:r>
              <a:rPr lang="ja-JP" altLang="en-US" sz="3200" b="1" spc="3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（長時間労働の是正）</a:t>
            </a:r>
            <a:endParaRPr kumimoji="1" lang="en-US" altLang="ja-JP" sz="3200" b="1" i="0" u="none" strike="noStrike" kern="1200" cap="none" spc="3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1" y="3378150"/>
            <a:ext cx="9906001" cy="108000"/>
          </a:xfrm>
          <a:prstGeom prst="rect">
            <a:avLst/>
          </a:prstGeom>
          <a:solidFill>
            <a:srgbClr val="002060"/>
          </a:solidFill>
          <a:ln>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275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角丸四角形 5"/>
          <p:cNvSpPr/>
          <p:nvPr/>
        </p:nvSpPr>
        <p:spPr>
          <a:xfrm>
            <a:off x="1566862" y="5273246"/>
            <a:ext cx="7128792" cy="14813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75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山梨働き方改革推進支援センター</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013382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a:extLst>
              <a:ext uri="{FF2B5EF4-FFF2-40B4-BE49-F238E27FC236}">
                <a16:creationId xmlns:a16="http://schemas.microsoft.com/office/drawing/2014/main" id="{232E1A20-1025-684F-9212-140C222B0175}"/>
              </a:ext>
            </a:extLst>
          </p:cNvPr>
          <p:cNvSpPr txBox="1"/>
          <p:nvPr/>
        </p:nvSpPr>
        <p:spPr>
          <a:xfrm>
            <a:off x="304666" y="466354"/>
            <a:ext cx="9601334" cy="2572662"/>
          </a:xfrm>
          <a:prstGeom prst="rect">
            <a:avLst/>
          </a:prstGeom>
        </p:spPr>
        <p:txBody>
          <a:bodyPr vert="horz" wrap="square" lIns="0" tIns="96236" rIns="0" bIns="0" rtlCol="0">
            <a:spAutoFit/>
          </a:bodyPr>
          <a:lstStyle/>
          <a:p>
            <a:pPr marL="11665">
              <a:spcBef>
                <a:spcPts val="758"/>
              </a:spcBef>
            </a:pPr>
            <a:r>
              <a:rPr sz="2000" dirty="0">
                <a:solidFill>
                  <a:srgbClr val="231F20"/>
                </a:solidFill>
                <a:latin typeface="HGMaruGothicMPRO" panose="020F0600000000000000" pitchFamily="34" charset="-128"/>
                <a:ea typeface="HGMaruGothicMPRO" panose="020F0600000000000000" pitchFamily="34" charset="-128"/>
                <a:cs typeface="A-OTF Shin Maru Go Pro"/>
              </a:rPr>
              <a:t>○　</a:t>
            </a:r>
            <a:r>
              <a:rPr sz="2000" dirty="0" err="1">
                <a:solidFill>
                  <a:srgbClr val="00AEEF"/>
                </a:solidFill>
                <a:latin typeface="HGMaruGothicMPRO" panose="020F0600000000000000" pitchFamily="34" charset="-128"/>
                <a:ea typeface="HGMaruGothicMPRO" panose="020F0600000000000000" pitchFamily="34" charset="-128"/>
                <a:cs typeface="A-OTF Shin Maru Go Pro"/>
              </a:rPr>
              <a:t>労働基準法とは</a:t>
            </a:r>
            <a:endParaRPr lang="en-US" sz="2000" dirty="0">
              <a:solidFill>
                <a:srgbClr val="231F20"/>
              </a:solidFill>
              <a:latin typeface="HGMaruGothicMPRO" panose="020F0600000000000000" pitchFamily="34" charset="-128"/>
              <a:ea typeface="HGMaruGothicMPRO" panose="020F0600000000000000" pitchFamily="34" charset="-128"/>
              <a:cs typeface="A-OTF Shin Maru Go Pro"/>
            </a:endParaRPr>
          </a:p>
          <a:p>
            <a:pPr marL="11665">
              <a:spcBef>
                <a:spcPts val="758"/>
              </a:spcBef>
            </a:pPr>
            <a:r>
              <a:rPr sz="2000" dirty="0">
                <a:solidFill>
                  <a:srgbClr val="231F20"/>
                </a:solidFill>
                <a:latin typeface="HGMaruGothicMPRO" panose="020F0600000000000000" pitchFamily="34" charset="-128"/>
                <a:ea typeface="HGMaruGothicMPRO" panose="020F0600000000000000" pitchFamily="34" charset="-128"/>
                <a:cs typeface="A-OTF Shin Maru Go Pro"/>
              </a:rPr>
              <a:t>　</a:t>
            </a:r>
            <a:r>
              <a:rPr dirty="0">
                <a:solidFill>
                  <a:srgbClr val="231F20"/>
                </a:solidFill>
                <a:latin typeface="HGMaruGothicMPRO" panose="020F0600000000000000" pitchFamily="34" charset="-128"/>
                <a:ea typeface="HGMaruGothicMPRO" panose="020F0600000000000000" pitchFamily="34" charset="-128"/>
                <a:cs typeface="A-OTF Shin Maru Go Pro"/>
              </a:rPr>
              <a:t>1.　</a:t>
            </a:r>
            <a:r>
              <a:rPr dirty="0" err="1">
                <a:solidFill>
                  <a:srgbClr val="231F20"/>
                </a:solidFill>
                <a:latin typeface="HGMaruGothicMPRO" panose="020F0600000000000000" pitchFamily="34" charset="-128"/>
                <a:ea typeface="HGMaruGothicMPRO" panose="020F0600000000000000" pitchFamily="34" charset="-128"/>
                <a:cs typeface="A-OTF Shin Maru Go Pro"/>
              </a:rPr>
              <a:t>労働条件の最低の基準を定めた法律であり</a:t>
            </a:r>
            <a:r>
              <a:rPr dirty="0">
                <a:solidFill>
                  <a:srgbClr val="231F20"/>
                </a:solidFill>
                <a:latin typeface="HGMaruGothicMPRO" panose="020F0600000000000000" pitchFamily="34" charset="-128"/>
                <a:ea typeface="HGMaruGothicMPRO" panose="020F0600000000000000" pitchFamily="34" charset="-128"/>
                <a:cs typeface="A-OTF Shin Maru Go Pro"/>
              </a:rPr>
              <a:t>、</a:t>
            </a:r>
            <a:endParaRPr dirty="0">
              <a:latin typeface="HGMaruGothicMPRO" panose="020F0600000000000000" pitchFamily="34" charset="-128"/>
              <a:ea typeface="HGMaruGothicMPRO" panose="020F0600000000000000" pitchFamily="34" charset="-128"/>
              <a:cs typeface="A-OTF Shin Maru Go Pro"/>
            </a:endParaRPr>
          </a:p>
          <a:p>
            <a:pPr marL="950693" marR="4666" indent="-939612">
              <a:lnSpc>
                <a:spcPts val="3490"/>
              </a:lnSpc>
              <a:spcBef>
                <a:spcPts val="551"/>
              </a:spcBef>
            </a:pPr>
            <a:r>
              <a:rPr dirty="0">
                <a:solidFill>
                  <a:srgbClr val="231F20"/>
                </a:solidFill>
                <a:latin typeface="HGMaruGothicMPRO" panose="020F0600000000000000" pitchFamily="34" charset="-128"/>
                <a:ea typeface="HGMaruGothicMPRO" panose="020F0600000000000000" pitchFamily="34" charset="-128"/>
                <a:cs typeface="A-OTF Shin Maru Go Pro"/>
              </a:rPr>
              <a:t>　2.　</a:t>
            </a:r>
            <a:r>
              <a:rPr dirty="0" err="1">
                <a:solidFill>
                  <a:srgbClr val="231F20"/>
                </a:solidFill>
                <a:latin typeface="HGMaruGothicMPRO" panose="020F0600000000000000" pitchFamily="34" charset="-128"/>
                <a:ea typeface="HGMaruGothicMPRO" panose="020F0600000000000000" pitchFamily="34" charset="-128"/>
                <a:cs typeface="A-OTF Shin Maru Go Pro"/>
              </a:rPr>
              <a:t>労働基準法で定めた基準に達しない労働条件は無効と定められており</a:t>
            </a:r>
            <a:r>
              <a:rPr sz="2000" dirty="0">
                <a:solidFill>
                  <a:srgbClr val="231F20"/>
                </a:solidFill>
                <a:latin typeface="HGMaruGothicMPRO" panose="020F0600000000000000" pitchFamily="34" charset="-128"/>
                <a:ea typeface="HGMaruGothicMPRO" panose="020F0600000000000000" pitchFamily="34" charset="-128"/>
                <a:cs typeface="A-OTF Shin Maru Go Pro"/>
              </a:rPr>
              <a:t>、</a:t>
            </a:r>
            <a:endParaRPr sz="2000" dirty="0">
              <a:latin typeface="HGMaruGothicMPRO" panose="020F0600000000000000" pitchFamily="34" charset="-128"/>
              <a:ea typeface="HGMaruGothicMPRO" panose="020F0600000000000000" pitchFamily="34" charset="-128"/>
              <a:cs typeface="A-OTF Shin Maru Go Pro"/>
            </a:endParaRPr>
          </a:p>
          <a:p>
            <a:pPr marL="11665">
              <a:lnSpc>
                <a:spcPts val="3490"/>
              </a:lnSpc>
              <a:spcBef>
                <a:spcPts val="551"/>
              </a:spcBef>
            </a:pPr>
            <a:r>
              <a:rPr sz="2000" dirty="0">
                <a:solidFill>
                  <a:srgbClr val="231F20"/>
                </a:solidFill>
                <a:latin typeface="HGMaruGothicMPRO" panose="020F0600000000000000" pitchFamily="34" charset="-128"/>
                <a:ea typeface="HGMaruGothicMPRO" panose="020F0600000000000000" pitchFamily="34" charset="-128"/>
                <a:cs typeface="A-OTF Shin Maru Go Pro"/>
              </a:rPr>
              <a:t>　3.　</a:t>
            </a:r>
            <a:r>
              <a:rPr sz="2000" dirty="0" err="1">
                <a:solidFill>
                  <a:srgbClr val="231F20"/>
                </a:solidFill>
                <a:latin typeface="HGMaruGothicMPRO" panose="020F0600000000000000" pitchFamily="34" charset="-128"/>
                <a:ea typeface="HGMaruGothicMPRO" panose="020F0600000000000000" pitchFamily="34" charset="-128"/>
                <a:cs typeface="A-OTF Shin Maru Go Pro"/>
              </a:rPr>
              <a:t>違反すると刑罰も科される法律です</a:t>
            </a:r>
            <a:r>
              <a:rPr sz="2000" dirty="0">
                <a:solidFill>
                  <a:srgbClr val="231F20"/>
                </a:solidFill>
                <a:latin typeface="HGMaruGothicMPRO" panose="020F0600000000000000" pitchFamily="34" charset="-128"/>
                <a:ea typeface="HGMaruGothicMPRO" panose="020F0600000000000000" pitchFamily="34" charset="-128"/>
                <a:cs typeface="A-OTF Shin Maru Go Pro"/>
              </a:rPr>
              <a:t>。</a:t>
            </a:r>
            <a:endParaRPr sz="2000" dirty="0">
              <a:latin typeface="HGMaruGothicMPRO" panose="020F0600000000000000" pitchFamily="34" charset="-128"/>
              <a:ea typeface="HGMaruGothicMPRO" panose="020F0600000000000000" pitchFamily="34" charset="-128"/>
              <a:cs typeface="A-OTF Shin Maru Go Pro"/>
            </a:endParaRPr>
          </a:p>
          <a:p>
            <a:pPr marL="337700" marR="8749" indent="-326619" algn="just">
              <a:lnSpc>
                <a:spcPct val="122500"/>
              </a:lnSpc>
            </a:pPr>
            <a:r>
              <a:rPr sz="2000" dirty="0">
                <a:solidFill>
                  <a:srgbClr val="231F20"/>
                </a:solidFill>
                <a:latin typeface="HGMaruGothicMPRO" panose="020F0600000000000000" pitchFamily="34" charset="-128"/>
                <a:ea typeface="HGMaruGothicMPRO" panose="020F0600000000000000" pitchFamily="34" charset="-128"/>
                <a:cs typeface="A-OTF Shin Maru Go Pro"/>
              </a:rPr>
              <a:t>○　</a:t>
            </a:r>
            <a:r>
              <a:rPr dirty="0">
                <a:solidFill>
                  <a:srgbClr val="00AEEF"/>
                </a:solidFill>
                <a:latin typeface="HGMaruGothicMPRO" panose="020F0600000000000000" pitchFamily="34" charset="-128"/>
                <a:ea typeface="HGMaruGothicMPRO" panose="020F0600000000000000" pitchFamily="34" charset="-128"/>
                <a:cs typeface="A-OTF Shin Maru Go Pro"/>
              </a:rPr>
              <a:t>労働基準法は</a:t>
            </a:r>
            <a:r>
              <a:rPr dirty="0">
                <a:solidFill>
                  <a:srgbClr val="231F20"/>
                </a:solidFill>
                <a:latin typeface="HGMaruGothicMPRO" panose="020F0600000000000000" pitchFamily="34" charset="-128"/>
                <a:ea typeface="HGMaruGothicMPRO" panose="020F0600000000000000" pitchFamily="34" charset="-128"/>
                <a:cs typeface="A-OTF Shin Maru Go Pro"/>
              </a:rPr>
              <a:t>、月給制で働く正社員と呼ばれている人たちはもちろん、アルバイトやパートタイマーなどと呼ばれている人たちにも同じように適用されます</a:t>
            </a:r>
            <a:r>
              <a:rPr sz="2000" dirty="0">
                <a:solidFill>
                  <a:srgbClr val="231F20"/>
                </a:solidFill>
                <a:latin typeface="HGMaruGothicMPRO" panose="020F0600000000000000" pitchFamily="34" charset="-128"/>
                <a:ea typeface="HGMaruGothicMPRO" panose="020F0600000000000000" pitchFamily="34" charset="-128"/>
                <a:cs typeface="A-OTF Shin Maru Go Pro"/>
              </a:rPr>
              <a:t>。</a:t>
            </a:r>
            <a:endParaRPr sz="2000" dirty="0">
              <a:latin typeface="HGMaruGothicMPRO" panose="020F0600000000000000" pitchFamily="34" charset="-128"/>
              <a:ea typeface="HGMaruGothicMPRO" panose="020F0600000000000000" pitchFamily="34" charset="-128"/>
              <a:cs typeface="A-OTF Shin Maru Go Pro"/>
            </a:endParaRPr>
          </a:p>
        </p:txBody>
      </p:sp>
      <p:sp>
        <p:nvSpPr>
          <p:cNvPr id="7" name="スライド番号プレースホルダー 2"/>
          <p:cNvSpPr txBox="1">
            <a:spLocks/>
          </p:cNvSpPr>
          <p:nvPr/>
        </p:nvSpPr>
        <p:spPr>
          <a:xfrm>
            <a:off x="9183470" y="6492875"/>
            <a:ext cx="722530" cy="365125"/>
          </a:xfrm>
          <a:prstGeom prst="rect">
            <a:avLst/>
          </a:prstGeom>
        </p:spPr>
        <p:txBody>
          <a:bodyPr/>
          <a:ls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z="2000" smtClean="0">
                <a:latin typeface="HG丸ｺﾞｼｯｸM-PRO" panose="020F0600000000000000" pitchFamily="50" charset="-128"/>
                <a:ea typeface="HG丸ｺﾞｼｯｸM-PRO" panose="020F0600000000000000" pitchFamily="50" charset="-128"/>
              </a:rPr>
              <a:pPr>
                <a:defRPr/>
              </a:pPr>
              <a:t>9</a:t>
            </a:fld>
            <a:endParaRPr lang="ja-JP" altLang="en-US" sz="2000">
              <a:latin typeface="HG丸ｺﾞｼｯｸM-PRO" panose="020F0600000000000000" pitchFamily="50" charset="-128"/>
              <a:ea typeface="HG丸ｺﾞｼｯｸM-PRO" panose="020F0600000000000000" pitchFamily="50" charset="-128"/>
            </a:endParaRPr>
          </a:p>
        </p:txBody>
      </p:sp>
      <p:sp>
        <p:nvSpPr>
          <p:cNvPr id="8" name="object 3">
            <a:extLst>
              <a:ext uri="{FF2B5EF4-FFF2-40B4-BE49-F238E27FC236}">
                <a16:creationId xmlns:a16="http://schemas.microsoft.com/office/drawing/2014/main" id="{0F76B4C3-881A-1540-8490-84449037AA03}"/>
              </a:ext>
            </a:extLst>
          </p:cNvPr>
          <p:cNvSpPr/>
          <p:nvPr/>
        </p:nvSpPr>
        <p:spPr>
          <a:xfrm>
            <a:off x="0" y="0"/>
            <a:ext cx="9944797" cy="466354"/>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r>
              <a:rPr lang="ja-JP" altLang="en-US" dirty="0">
                <a:latin typeface="HGMaruGothicMPRO" panose="020F0600000000000000" pitchFamily="34" charset="-128"/>
                <a:ea typeface="HGMaruGothicMPRO" panose="020F0600000000000000" pitchFamily="34" charset="-128"/>
              </a:rPr>
              <a:t>　</a:t>
            </a:r>
            <a:r>
              <a:rPr lang="en-US" altLang="ja-JP" dirty="0">
                <a:solidFill>
                  <a:schemeClr val="bg1"/>
                </a:solidFill>
                <a:latin typeface="HG平成角ｺﾞｼｯｸ体W9" panose="020B0A09000000000000" pitchFamily="49" charset="-128"/>
                <a:ea typeface="HG平成角ｺﾞｼｯｸ体W9" panose="020B0A09000000000000" pitchFamily="49" charset="-128"/>
              </a:rPr>
              <a:t>Ⅳ</a:t>
            </a:r>
            <a:r>
              <a:rPr lang="ja-JP" altLang="en-US" dirty="0">
                <a:latin typeface="HGMaruGothicMPRO" panose="020F0600000000000000" pitchFamily="34" charset="-128"/>
                <a:ea typeface="HGMaruGothicMPRO" panose="020F0600000000000000" pitchFamily="34" charset="-128"/>
              </a:rPr>
              <a:t>　</a:t>
            </a:r>
            <a:r>
              <a:rPr lang="ja-JP" altLang="en-US" b="1" dirty="0">
                <a:solidFill>
                  <a:schemeClr val="bg1"/>
                </a:solidFill>
                <a:latin typeface="HGMaruGothicMPRO" panose="020F0600000000000000" pitchFamily="34" charset="-128"/>
                <a:ea typeface="HGMaruGothicMPRO" panose="020F0600000000000000" pitchFamily="34" charset="-128"/>
              </a:rPr>
              <a:t>「労働基準法」とは</a:t>
            </a:r>
            <a:r>
              <a:rPr lang="ja-JP" altLang="en-US" sz="2800" b="1" dirty="0">
                <a:solidFill>
                  <a:schemeClr val="bg1"/>
                </a:solidFill>
                <a:latin typeface="HGMaruGothicMPRO" panose="020F0600000000000000" pitchFamily="34" charset="-128"/>
                <a:ea typeface="HGMaruGothicMPRO" panose="020F0600000000000000" pitchFamily="34" charset="-128"/>
              </a:rPr>
              <a:t>・・・</a:t>
            </a:r>
            <a:endParaRPr sz="2800" b="1" dirty="0">
              <a:solidFill>
                <a:schemeClr val="bg1"/>
              </a:solidFill>
              <a:latin typeface="HGMaruGothicMPRO" panose="020F0600000000000000" pitchFamily="34" charset="-128"/>
              <a:ea typeface="HGMaruGothicMPRO" panose="020F0600000000000000" pitchFamily="34" charset="-128"/>
            </a:endParaRPr>
          </a:p>
        </p:txBody>
      </p:sp>
      <p:sp>
        <p:nvSpPr>
          <p:cNvPr id="2" name="四角形: 角を丸くする 1">
            <a:extLst>
              <a:ext uri="{FF2B5EF4-FFF2-40B4-BE49-F238E27FC236}">
                <a16:creationId xmlns:a16="http://schemas.microsoft.com/office/drawing/2014/main" id="{442D583C-45A1-739A-4880-BF0E84BB3472}"/>
              </a:ext>
            </a:extLst>
          </p:cNvPr>
          <p:cNvSpPr/>
          <p:nvPr/>
        </p:nvSpPr>
        <p:spPr>
          <a:xfrm>
            <a:off x="395555" y="3120300"/>
            <a:ext cx="4271038" cy="463728"/>
          </a:xfrm>
          <a:prstGeom prst="round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pPr marL="11665">
              <a:spcBef>
                <a:spcPts val="3398"/>
              </a:spcBef>
            </a:pPr>
            <a:r>
              <a:rPr lang="zh-TW" altLang="en-US" sz="2000" dirty="0">
                <a:solidFill>
                  <a:srgbClr val="231F20"/>
                </a:solidFill>
                <a:latin typeface="HGMaruGothicMPRO" panose="020F0600000000000000" pitchFamily="34" charset="-128"/>
                <a:ea typeface="HGMaruGothicMPRO" panose="020F0600000000000000" pitchFamily="34" charset="-128"/>
                <a:cs typeface="A-OTF Shin Maru Go Pro"/>
              </a:rPr>
              <a:t>労働基準法第</a:t>
            </a:r>
            <a:r>
              <a:rPr lang="en-US" altLang="zh-TW" sz="2000" dirty="0">
                <a:solidFill>
                  <a:srgbClr val="00AEEF"/>
                </a:solidFill>
                <a:latin typeface="HGMaruGothicMPRO" panose="020F0600000000000000" pitchFamily="34" charset="-128"/>
                <a:ea typeface="HGMaruGothicMPRO" panose="020F0600000000000000" pitchFamily="34" charset="-128"/>
                <a:cs typeface="A-OTF Shin Maru Go Pro"/>
              </a:rPr>
              <a:t>32</a:t>
            </a:r>
            <a:r>
              <a:rPr lang="zh-TW" altLang="en-US" sz="2000" dirty="0">
                <a:solidFill>
                  <a:srgbClr val="00AEEF"/>
                </a:solidFill>
                <a:latin typeface="HGMaruGothicMPRO" panose="020F0600000000000000" pitchFamily="34" charset="-128"/>
                <a:ea typeface="HGMaruGothicMPRO" panose="020F0600000000000000" pitchFamily="34" charset="-128"/>
                <a:cs typeface="A-OTF Shin Maru Go Pro"/>
              </a:rPr>
              <a:t>条</a:t>
            </a:r>
            <a:r>
              <a:rPr lang="zh-TW" altLang="en-US" sz="20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法定</a:t>
            </a:r>
            <a:r>
              <a:rPr lang="zh-TW" altLang="en-US" sz="2000" dirty="0">
                <a:solidFill>
                  <a:srgbClr val="231F20"/>
                </a:solidFill>
                <a:latin typeface="HGMaruGothicMPRO" panose="020F0600000000000000" pitchFamily="34" charset="-128"/>
                <a:ea typeface="HGMaruGothicMPRO" panose="020F0600000000000000" pitchFamily="34" charset="-128"/>
                <a:cs typeface="A-OTF Shin Maru Go Pro"/>
              </a:rPr>
              <a:t>労働時間）</a:t>
            </a:r>
            <a:endParaRPr lang="zh-TW" altLang="en-US" sz="2000" dirty="0">
              <a:latin typeface="HGMaruGothicMPRO" panose="020F0600000000000000" pitchFamily="34" charset="-128"/>
              <a:ea typeface="HGMaruGothicMPRO" panose="020F0600000000000000" pitchFamily="34" charset="-128"/>
              <a:cs typeface="A-OTF Shin Maru Go Pro"/>
            </a:endParaRPr>
          </a:p>
        </p:txBody>
      </p:sp>
      <p:sp>
        <p:nvSpPr>
          <p:cNvPr id="4" name="テキスト ボックス 3">
            <a:extLst>
              <a:ext uri="{FF2B5EF4-FFF2-40B4-BE49-F238E27FC236}">
                <a16:creationId xmlns:a16="http://schemas.microsoft.com/office/drawing/2014/main" id="{AE5771E9-531D-3A34-0688-1CD673F78740}"/>
              </a:ext>
            </a:extLst>
          </p:cNvPr>
          <p:cNvSpPr txBox="1"/>
          <p:nvPr/>
        </p:nvSpPr>
        <p:spPr>
          <a:xfrm>
            <a:off x="404648" y="3712524"/>
            <a:ext cx="9348952" cy="2109360"/>
          </a:xfrm>
          <a:prstGeom prst="rect">
            <a:avLst/>
          </a:prstGeom>
          <a:noFill/>
        </p:spPr>
        <p:txBody>
          <a:bodyPr wrap="square">
            <a:spAutoFit/>
          </a:bodyPr>
          <a:lstStyle/>
          <a:p>
            <a:pPr marL="256046" marR="6416" indent="-244964">
              <a:lnSpc>
                <a:spcPts val="2278"/>
              </a:lnSpc>
              <a:spcBef>
                <a:spcPts val="207"/>
              </a:spcBef>
            </a:pPr>
            <a:r>
              <a:rPr lang="ja-JP" altLang="en-US" sz="1800" dirty="0">
                <a:solidFill>
                  <a:srgbClr val="231F20"/>
                </a:solidFill>
                <a:latin typeface="HGMaruGothicMPRO" panose="020F0600000000000000" pitchFamily="34" charset="-128"/>
                <a:ea typeface="HGMaruGothicMPRO" panose="020F0600000000000000" pitchFamily="34" charset="-128"/>
                <a:cs typeface="A-OTF Shin Maru Go Pro"/>
              </a:rPr>
              <a:t>①　使用者は、労働者に</a:t>
            </a:r>
            <a:r>
              <a:rPr lang="ja-JP" altLang="en-US" sz="1800" dirty="0">
                <a:latin typeface="HGMaruGothicMPRO" panose="020F0600000000000000" pitchFamily="34" charset="-128"/>
                <a:ea typeface="HGMaruGothicMPRO" panose="020F0600000000000000" pitchFamily="34" charset="-128"/>
                <a:cs typeface="A-OTF Shin Maru Go Pro"/>
              </a:rPr>
              <a:t>、</a:t>
            </a:r>
            <a:r>
              <a:rPr lang="ja-JP" altLang="en-US" sz="1800" u="sng" dirty="0">
                <a:solidFill>
                  <a:srgbClr val="231F20"/>
                </a:solidFill>
                <a:latin typeface="HGMaruGothicMPRO" panose="020F0600000000000000" pitchFamily="34" charset="-128"/>
                <a:ea typeface="HGMaruGothicMPRO" panose="020F0600000000000000" pitchFamily="34" charset="-128"/>
                <a:cs typeface="A-OTF Shin Maru Go Pro"/>
              </a:rPr>
              <a:t>休憩時間を除き</a:t>
            </a:r>
            <a:r>
              <a:rPr lang="en-US" altLang="ja-JP" sz="1800" dirty="0">
                <a:solidFill>
                  <a:srgbClr val="231F20"/>
                </a:solidFill>
                <a:latin typeface="HGMaruGothicMPRO" panose="020F0600000000000000" pitchFamily="34" charset="-128"/>
                <a:ea typeface="HGMaruGothicMPRO" panose="020F0600000000000000" pitchFamily="34" charset="-128"/>
                <a:cs typeface="A-OTF Shin Maru Go Pro"/>
              </a:rPr>
              <a:t>1</a:t>
            </a:r>
            <a:r>
              <a:rPr lang="ja-JP" altLang="en-US" sz="1800" dirty="0">
                <a:solidFill>
                  <a:srgbClr val="231F20"/>
                </a:solidFill>
                <a:latin typeface="HGMaruGothicMPRO" panose="020F0600000000000000" pitchFamily="34" charset="-128"/>
                <a:ea typeface="HGMaruGothicMPRO" panose="020F0600000000000000" pitchFamily="34" charset="-128"/>
                <a:cs typeface="A-OTF Shin Maru Go Pro"/>
              </a:rPr>
              <a:t>週間について</a:t>
            </a:r>
            <a:r>
              <a:rPr lang="en-US" altLang="ja-JP" sz="1800" dirty="0">
                <a:solidFill>
                  <a:srgbClr val="00AEEF"/>
                </a:solidFill>
                <a:latin typeface="HGMaruGothicMPRO" panose="020F0600000000000000" pitchFamily="34" charset="-128"/>
                <a:ea typeface="HGMaruGothicMPRO" panose="020F0600000000000000" pitchFamily="34" charset="-128"/>
                <a:cs typeface="A-OTF Shin Maru Go Pro"/>
              </a:rPr>
              <a:t>40</a:t>
            </a:r>
            <a:r>
              <a:rPr lang="ja-JP" altLang="en-US" sz="1800" dirty="0">
                <a:solidFill>
                  <a:srgbClr val="00AEEF"/>
                </a:solidFill>
                <a:latin typeface="HGMaruGothicMPRO" panose="020F0600000000000000" pitchFamily="34" charset="-128"/>
                <a:ea typeface="HGMaruGothicMPRO" panose="020F0600000000000000" pitchFamily="34" charset="-128"/>
                <a:cs typeface="A-OTF Shin Maru Go Pro"/>
              </a:rPr>
              <a:t>時間</a:t>
            </a:r>
            <a:r>
              <a:rPr lang="ja-JP" altLang="en-US" sz="1800" dirty="0">
                <a:solidFill>
                  <a:srgbClr val="231F20"/>
                </a:solidFill>
                <a:latin typeface="HGMaruGothicMPRO" panose="020F0600000000000000" pitchFamily="34" charset="-128"/>
                <a:ea typeface="HGMaruGothicMPRO" panose="020F0600000000000000" pitchFamily="34" charset="-128"/>
                <a:cs typeface="A-OTF Shin Maru Go Pro"/>
              </a:rPr>
              <a:t>を超えて、労働させてはならない。</a:t>
            </a:r>
            <a:endParaRPr lang="ja-JP" altLang="en-US" sz="1800" dirty="0">
              <a:latin typeface="HGMaruGothicMPRO" panose="020F0600000000000000" pitchFamily="34" charset="-128"/>
              <a:ea typeface="HGMaruGothicMPRO" panose="020F0600000000000000" pitchFamily="34" charset="-128"/>
              <a:cs typeface="A-OTF Shin Maru Go Pro"/>
            </a:endParaRPr>
          </a:p>
          <a:p>
            <a:pPr marL="256046" marR="7582" indent="-244964">
              <a:lnSpc>
                <a:spcPts val="2278"/>
              </a:lnSpc>
              <a:spcBef>
                <a:spcPts val="1139"/>
              </a:spcBef>
            </a:pPr>
            <a:r>
              <a:rPr lang="ja-JP" altLang="en-US" sz="1800" dirty="0">
                <a:solidFill>
                  <a:srgbClr val="231F20"/>
                </a:solidFill>
                <a:latin typeface="HGMaruGothicMPRO" panose="020F0600000000000000" pitchFamily="34" charset="-128"/>
                <a:ea typeface="HGMaruGothicMPRO" panose="020F0600000000000000" pitchFamily="34" charset="-128"/>
                <a:cs typeface="A-OTF Shin Maru Go Pro"/>
              </a:rPr>
              <a:t>②　使用者は、</a:t>
            </a:r>
            <a:r>
              <a:rPr lang="en-US" altLang="ja-JP" sz="1800" dirty="0">
                <a:solidFill>
                  <a:srgbClr val="231F20"/>
                </a:solidFill>
                <a:latin typeface="HGMaruGothicMPRO" panose="020F0600000000000000" pitchFamily="34" charset="-128"/>
                <a:ea typeface="HGMaruGothicMPRO" panose="020F0600000000000000" pitchFamily="34" charset="-128"/>
                <a:cs typeface="A-OTF Shin Maru Go Pro"/>
              </a:rPr>
              <a:t>1</a:t>
            </a:r>
            <a:r>
              <a:rPr lang="ja-JP" altLang="en-US" sz="1800" dirty="0">
                <a:solidFill>
                  <a:srgbClr val="231F20"/>
                </a:solidFill>
                <a:latin typeface="HGMaruGothicMPRO" panose="020F0600000000000000" pitchFamily="34" charset="-128"/>
                <a:ea typeface="HGMaruGothicMPRO" panose="020F0600000000000000" pitchFamily="34" charset="-128"/>
                <a:cs typeface="A-OTF Shin Maru Go Pro"/>
              </a:rPr>
              <a:t>週間の各日については、労働者に、休憩時間を除き</a:t>
            </a:r>
            <a:r>
              <a:rPr lang="en-US" altLang="ja-JP" sz="1800" dirty="0">
                <a:solidFill>
                  <a:srgbClr val="231F20"/>
                </a:solidFill>
                <a:latin typeface="HGMaruGothicMPRO" panose="020F0600000000000000" pitchFamily="34" charset="-128"/>
                <a:ea typeface="HGMaruGothicMPRO" panose="020F0600000000000000" pitchFamily="34" charset="-128"/>
                <a:cs typeface="A-OTF Shin Maru Go Pro"/>
              </a:rPr>
              <a:t>1</a:t>
            </a:r>
            <a:r>
              <a:rPr lang="ja-JP" altLang="en-US" sz="1800" dirty="0">
                <a:solidFill>
                  <a:srgbClr val="231F20"/>
                </a:solidFill>
                <a:latin typeface="HGMaruGothicMPRO" panose="020F0600000000000000" pitchFamily="34" charset="-128"/>
                <a:ea typeface="HGMaruGothicMPRO" panose="020F0600000000000000" pitchFamily="34" charset="-128"/>
                <a:cs typeface="A-OTF Shin Maru Go Pro"/>
              </a:rPr>
              <a:t>日について</a:t>
            </a:r>
            <a:r>
              <a:rPr lang="en-US" altLang="ja-JP" sz="1800" dirty="0">
                <a:solidFill>
                  <a:srgbClr val="00AEEF"/>
                </a:solidFill>
                <a:latin typeface="HGMaruGothicMPRO" panose="020F0600000000000000" pitchFamily="34" charset="-128"/>
                <a:ea typeface="HGMaruGothicMPRO" panose="020F0600000000000000" pitchFamily="34" charset="-128"/>
                <a:cs typeface="A-OTF Shin Maru Go Pro"/>
              </a:rPr>
              <a:t>8</a:t>
            </a:r>
            <a:r>
              <a:rPr lang="ja-JP" altLang="en-US" sz="1800" dirty="0">
                <a:solidFill>
                  <a:srgbClr val="00AEEF"/>
                </a:solidFill>
                <a:latin typeface="HGMaruGothicMPRO" panose="020F0600000000000000" pitchFamily="34" charset="-128"/>
                <a:ea typeface="HGMaruGothicMPRO" panose="020F0600000000000000" pitchFamily="34" charset="-128"/>
                <a:cs typeface="A-OTF Shin Maru Go Pro"/>
              </a:rPr>
              <a:t>時間</a:t>
            </a:r>
            <a:r>
              <a:rPr lang="ja-JP" altLang="en-US" sz="1800" dirty="0">
                <a:solidFill>
                  <a:srgbClr val="231F20"/>
                </a:solidFill>
                <a:latin typeface="HGMaruGothicMPRO" panose="020F0600000000000000" pitchFamily="34" charset="-128"/>
                <a:ea typeface="HGMaruGothicMPRO" panose="020F0600000000000000" pitchFamily="34" charset="-128"/>
                <a:cs typeface="A-OTF Shin Maru Go Pro"/>
              </a:rPr>
              <a:t>を超えて、労働させてはならない。</a:t>
            </a:r>
            <a:endParaRPr lang="ja-JP" altLang="en-US" sz="1800" dirty="0">
              <a:latin typeface="HGMaruGothicMPRO" panose="020F0600000000000000" pitchFamily="34" charset="-128"/>
              <a:ea typeface="HGMaruGothicMPRO" panose="020F0600000000000000" pitchFamily="34" charset="-128"/>
              <a:cs typeface="A-OTF Shin Maru Go Pro"/>
            </a:endParaRPr>
          </a:p>
          <a:p>
            <a:pPr marL="256629" marR="4666" indent="-245547">
              <a:lnSpc>
                <a:spcPts val="2278"/>
              </a:lnSpc>
              <a:spcBef>
                <a:spcPts val="1139"/>
              </a:spcBef>
            </a:pPr>
            <a:r>
              <a:rPr lang="ja-JP" altLang="en-US" sz="1800" dirty="0">
                <a:solidFill>
                  <a:srgbClr val="00AEEF"/>
                </a:solidFill>
                <a:latin typeface="HGMaruGothicMPRO" panose="020F0600000000000000" pitchFamily="34" charset="-128"/>
                <a:ea typeface="HGMaruGothicMPRO" panose="020F0600000000000000" pitchFamily="34" charset="-128"/>
                <a:cs typeface="A-OTF Shin Maru Go Pro"/>
              </a:rPr>
              <a:t>＊　特例措置</a:t>
            </a:r>
            <a:r>
              <a:rPr lang="ja-JP" altLang="en-US" sz="1800" dirty="0">
                <a:solidFill>
                  <a:srgbClr val="231F20"/>
                </a:solidFill>
                <a:latin typeface="HGMaruGothicMPRO" panose="020F0600000000000000" pitchFamily="34" charset="-128"/>
                <a:ea typeface="HGMaruGothicMPRO" panose="020F0600000000000000" pitchFamily="34" charset="-128"/>
                <a:cs typeface="A-OTF Shin Maru Go Pro"/>
              </a:rPr>
              <a:t>：商業、映画･演劇業、保健衛生業、接客娯楽業のうち</a:t>
            </a:r>
            <a:r>
              <a:rPr lang="en-US" altLang="ja-JP" sz="1800" dirty="0">
                <a:solidFill>
                  <a:srgbClr val="231F20"/>
                </a:solidFill>
                <a:latin typeface="HGMaruGothicMPRO" panose="020F0600000000000000" pitchFamily="34" charset="-128"/>
                <a:ea typeface="HGMaruGothicMPRO" panose="020F0600000000000000" pitchFamily="34" charset="-128"/>
                <a:cs typeface="A-OTF Shin Maru Go Pro"/>
              </a:rPr>
              <a:t>10</a:t>
            </a:r>
            <a:r>
              <a:rPr lang="ja-JP" altLang="en-US" sz="1800" dirty="0">
                <a:solidFill>
                  <a:srgbClr val="231F20"/>
                </a:solidFill>
                <a:latin typeface="HGMaruGothicMPRO" panose="020F0600000000000000" pitchFamily="34" charset="-128"/>
                <a:ea typeface="HGMaruGothicMPRO" panose="020F0600000000000000" pitchFamily="34" charset="-128"/>
                <a:cs typeface="A-OTF Shin Maru Go Pro"/>
              </a:rPr>
              <a:t>人未満の労働者を使用するものは週</a:t>
            </a:r>
            <a:r>
              <a:rPr lang="en-US" altLang="ja-JP" sz="1800" dirty="0">
                <a:solidFill>
                  <a:srgbClr val="231F20"/>
                </a:solidFill>
                <a:latin typeface="HGMaruGothicMPRO" panose="020F0600000000000000" pitchFamily="34" charset="-128"/>
                <a:ea typeface="HGMaruGothicMPRO" panose="020F0600000000000000" pitchFamily="34" charset="-128"/>
                <a:cs typeface="A-OTF Shin Maru Go Pro"/>
              </a:rPr>
              <a:t>44</a:t>
            </a:r>
            <a:r>
              <a:rPr lang="ja-JP" altLang="en-US" sz="1800" dirty="0">
                <a:solidFill>
                  <a:srgbClr val="231F20"/>
                </a:solidFill>
                <a:latin typeface="HGMaruGothicMPRO" panose="020F0600000000000000" pitchFamily="34" charset="-128"/>
                <a:ea typeface="HGMaruGothicMPRO" panose="020F0600000000000000" pitchFamily="34" charset="-128"/>
                <a:cs typeface="A-OTF Shin Maru Go Pro"/>
              </a:rPr>
              <a:t>時間とされる。（特例措置対象事業場）</a:t>
            </a:r>
            <a:endParaRPr lang="ja-JP" altLang="en-US" sz="1800" dirty="0">
              <a:latin typeface="HGMaruGothicMPRO" panose="020F0600000000000000" pitchFamily="34" charset="-128"/>
              <a:ea typeface="HGMaruGothicMPRO" panose="020F0600000000000000" pitchFamily="34" charset="-128"/>
              <a:cs typeface="A-OTF Shin Maru Go Pro"/>
            </a:endParaRPr>
          </a:p>
        </p:txBody>
      </p:sp>
      <p:grpSp>
        <p:nvGrpSpPr>
          <p:cNvPr id="5" name="グループ化 4">
            <a:extLst>
              <a:ext uri="{FF2B5EF4-FFF2-40B4-BE49-F238E27FC236}">
                <a16:creationId xmlns:a16="http://schemas.microsoft.com/office/drawing/2014/main" id="{8FEE4DB6-4128-FC2F-940D-ACD6811C656C}"/>
              </a:ext>
            </a:extLst>
          </p:cNvPr>
          <p:cNvGrpSpPr/>
          <p:nvPr/>
        </p:nvGrpSpPr>
        <p:grpSpPr>
          <a:xfrm>
            <a:off x="8327836" y="688711"/>
            <a:ext cx="1500754" cy="1712688"/>
            <a:chOff x="7729263" y="1739572"/>
            <a:chExt cx="1619804" cy="1887921"/>
          </a:xfrm>
        </p:grpSpPr>
        <p:sp>
          <p:nvSpPr>
            <p:cNvPr id="9" name="object 7">
              <a:extLst>
                <a:ext uri="{FF2B5EF4-FFF2-40B4-BE49-F238E27FC236}">
                  <a16:creationId xmlns:a16="http://schemas.microsoft.com/office/drawing/2014/main" id="{81CAD2FA-7F28-6E07-C1EF-9373A55E0A68}"/>
                </a:ext>
              </a:extLst>
            </p:cNvPr>
            <p:cNvSpPr/>
            <p:nvPr/>
          </p:nvSpPr>
          <p:spPr>
            <a:xfrm>
              <a:off x="7729263" y="1739572"/>
              <a:ext cx="860276" cy="1887921"/>
            </a:xfrm>
            <a:prstGeom prst="rect">
              <a:avLst/>
            </a:prstGeom>
            <a:blipFill>
              <a:blip r:embed="rId3" cstate="print"/>
              <a:stretch>
                <a:fillRect/>
              </a:stretch>
            </a:blipFill>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10" name="object 8">
              <a:extLst>
                <a:ext uri="{FF2B5EF4-FFF2-40B4-BE49-F238E27FC236}">
                  <a16:creationId xmlns:a16="http://schemas.microsoft.com/office/drawing/2014/main" id="{AA3DB78C-5986-8A1F-E43B-2FF912CAD36E}"/>
                </a:ext>
              </a:extLst>
            </p:cNvPr>
            <p:cNvSpPr/>
            <p:nvPr/>
          </p:nvSpPr>
          <p:spPr>
            <a:xfrm>
              <a:off x="8759356" y="3010688"/>
              <a:ext cx="412750" cy="121285"/>
            </a:xfrm>
            <a:custGeom>
              <a:avLst/>
              <a:gdLst/>
              <a:ahLst/>
              <a:cxnLst/>
              <a:rect l="l" t="t" r="r" b="b"/>
              <a:pathLst>
                <a:path w="412750" h="121285">
                  <a:moveTo>
                    <a:pt x="0" y="1289"/>
                  </a:moveTo>
                  <a:lnTo>
                    <a:pt x="48298" y="0"/>
                  </a:lnTo>
                  <a:lnTo>
                    <a:pt x="98425" y="2903"/>
                  </a:lnTo>
                  <a:lnTo>
                    <a:pt x="149336" y="9770"/>
                  </a:lnTo>
                  <a:lnTo>
                    <a:pt x="199984" y="20367"/>
                  </a:lnTo>
                  <a:lnTo>
                    <a:pt x="249325" y="34463"/>
                  </a:lnTo>
                  <a:lnTo>
                    <a:pt x="296315" y="51829"/>
                  </a:lnTo>
                  <a:lnTo>
                    <a:pt x="339908" y="72232"/>
                  </a:lnTo>
                  <a:lnTo>
                    <a:pt x="379059" y="95442"/>
                  </a:lnTo>
                  <a:lnTo>
                    <a:pt x="412724" y="121228"/>
                  </a:lnTo>
                </a:path>
              </a:pathLst>
            </a:custGeom>
            <a:ln w="17665">
              <a:solidFill>
                <a:srgbClr val="5F433D"/>
              </a:solidFill>
            </a:ln>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11" name="object 9">
              <a:extLst>
                <a:ext uri="{FF2B5EF4-FFF2-40B4-BE49-F238E27FC236}">
                  <a16:creationId xmlns:a16="http://schemas.microsoft.com/office/drawing/2014/main" id="{AA4D3D0C-D6A9-DE74-CA20-6C09DF0A8247}"/>
                </a:ext>
              </a:extLst>
            </p:cNvPr>
            <p:cNvSpPr/>
            <p:nvPr/>
          </p:nvSpPr>
          <p:spPr>
            <a:xfrm>
              <a:off x="8745233" y="3123626"/>
              <a:ext cx="412750" cy="121285"/>
            </a:xfrm>
            <a:custGeom>
              <a:avLst/>
              <a:gdLst/>
              <a:ahLst/>
              <a:cxnLst/>
              <a:rect l="l" t="t" r="r" b="b"/>
              <a:pathLst>
                <a:path w="412750" h="121285">
                  <a:moveTo>
                    <a:pt x="0" y="1289"/>
                  </a:moveTo>
                  <a:lnTo>
                    <a:pt x="48298" y="0"/>
                  </a:lnTo>
                  <a:lnTo>
                    <a:pt x="98425" y="2902"/>
                  </a:lnTo>
                  <a:lnTo>
                    <a:pt x="149336" y="9767"/>
                  </a:lnTo>
                  <a:lnTo>
                    <a:pt x="199984" y="20363"/>
                  </a:lnTo>
                  <a:lnTo>
                    <a:pt x="249325" y="34459"/>
                  </a:lnTo>
                  <a:lnTo>
                    <a:pt x="296315" y="51824"/>
                  </a:lnTo>
                  <a:lnTo>
                    <a:pt x="339908" y="72228"/>
                  </a:lnTo>
                  <a:lnTo>
                    <a:pt x="379059" y="95439"/>
                  </a:lnTo>
                  <a:lnTo>
                    <a:pt x="412724" y="121228"/>
                  </a:lnTo>
                </a:path>
              </a:pathLst>
            </a:custGeom>
            <a:ln w="17665">
              <a:solidFill>
                <a:srgbClr val="5F433D"/>
              </a:solidFill>
            </a:ln>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12" name="object 10">
              <a:extLst>
                <a:ext uri="{FF2B5EF4-FFF2-40B4-BE49-F238E27FC236}">
                  <a16:creationId xmlns:a16="http://schemas.microsoft.com/office/drawing/2014/main" id="{CF13C37E-5F88-07E8-1CBB-3B6511311E7C}"/>
                </a:ext>
              </a:extLst>
            </p:cNvPr>
            <p:cNvSpPr/>
            <p:nvPr/>
          </p:nvSpPr>
          <p:spPr>
            <a:xfrm>
              <a:off x="8731108" y="3250688"/>
              <a:ext cx="412750" cy="121285"/>
            </a:xfrm>
            <a:custGeom>
              <a:avLst/>
              <a:gdLst/>
              <a:ahLst/>
              <a:cxnLst/>
              <a:rect l="l" t="t" r="r" b="b"/>
              <a:pathLst>
                <a:path w="412750" h="121285">
                  <a:moveTo>
                    <a:pt x="0" y="1289"/>
                  </a:moveTo>
                  <a:lnTo>
                    <a:pt x="48298" y="0"/>
                  </a:lnTo>
                  <a:lnTo>
                    <a:pt x="98425" y="2902"/>
                  </a:lnTo>
                  <a:lnTo>
                    <a:pt x="149336" y="9767"/>
                  </a:lnTo>
                  <a:lnTo>
                    <a:pt x="199984" y="20363"/>
                  </a:lnTo>
                  <a:lnTo>
                    <a:pt x="249325" y="34459"/>
                  </a:lnTo>
                  <a:lnTo>
                    <a:pt x="296315" y="51824"/>
                  </a:lnTo>
                  <a:lnTo>
                    <a:pt x="339908" y="72228"/>
                  </a:lnTo>
                  <a:lnTo>
                    <a:pt x="379059" y="95439"/>
                  </a:lnTo>
                  <a:lnTo>
                    <a:pt x="412724" y="121228"/>
                  </a:lnTo>
                </a:path>
              </a:pathLst>
            </a:custGeom>
            <a:ln w="17665">
              <a:solidFill>
                <a:srgbClr val="5F433D"/>
              </a:solidFill>
            </a:ln>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13" name="object 11">
              <a:extLst>
                <a:ext uri="{FF2B5EF4-FFF2-40B4-BE49-F238E27FC236}">
                  <a16:creationId xmlns:a16="http://schemas.microsoft.com/office/drawing/2014/main" id="{3027AD22-0128-9F36-7C0C-8AF7BE16A604}"/>
                </a:ext>
              </a:extLst>
            </p:cNvPr>
            <p:cNvSpPr/>
            <p:nvPr/>
          </p:nvSpPr>
          <p:spPr>
            <a:xfrm>
              <a:off x="8794712" y="1746445"/>
              <a:ext cx="554355" cy="554355"/>
            </a:xfrm>
            <a:custGeom>
              <a:avLst/>
              <a:gdLst/>
              <a:ahLst/>
              <a:cxnLst/>
              <a:rect l="l" t="t" r="r" b="b"/>
              <a:pathLst>
                <a:path w="554354" h="554355">
                  <a:moveTo>
                    <a:pt x="553834" y="276910"/>
                  </a:moveTo>
                  <a:lnTo>
                    <a:pt x="549372" y="326685"/>
                  </a:lnTo>
                  <a:lnTo>
                    <a:pt x="536510" y="373533"/>
                  </a:lnTo>
                  <a:lnTo>
                    <a:pt x="516027" y="416672"/>
                  </a:lnTo>
                  <a:lnTo>
                    <a:pt x="488708" y="455320"/>
                  </a:lnTo>
                  <a:lnTo>
                    <a:pt x="455333" y="488695"/>
                  </a:lnTo>
                  <a:lnTo>
                    <a:pt x="416685" y="516015"/>
                  </a:lnTo>
                  <a:lnTo>
                    <a:pt x="373546" y="536497"/>
                  </a:lnTo>
                  <a:lnTo>
                    <a:pt x="326698" y="549360"/>
                  </a:lnTo>
                  <a:lnTo>
                    <a:pt x="276923" y="553821"/>
                  </a:lnTo>
                  <a:lnTo>
                    <a:pt x="227144" y="549360"/>
                  </a:lnTo>
                  <a:lnTo>
                    <a:pt x="180293" y="536497"/>
                  </a:lnTo>
                  <a:lnTo>
                    <a:pt x="137152" y="516015"/>
                  </a:lnTo>
                  <a:lnTo>
                    <a:pt x="98502" y="488695"/>
                  </a:lnTo>
                  <a:lnTo>
                    <a:pt x="65127" y="455320"/>
                  </a:lnTo>
                  <a:lnTo>
                    <a:pt x="37806" y="416672"/>
                  </a:lnTo>
                  <a:lnTo>
                    <a:pt x="17324" y="373533"/>
                  </a:lnTo>
                  <a:lnTo>
                    <a:pt x="4461" y="326685"/>
                  </a:lnTo>
                  <a:lnTo>
                    <a:pt x="0" y="276910"/>
                  </a:lnTo>
                  <a:lnTo>
                    <a:pt x="4461" y="227135"/>
                  </a:lnTo>
                  <a:lnTo>
                    <a:pt x="17324" y="180287"/>
                  </a:lnTo>
                  <a:lnTo>
                    <a:pt x="37806" y="137148"/>
                  </a:lnTo>
                  <a:lnTo>
                    <a:pt x="65127" y="98500"/>
                  </a:lnTo>
                  <a:lnTo>
                    <a:pt x="98502" y="65126"/>
                  </a:lnTo>
                  <a:lnTo>
                    <a:pt x="137152" y="37806"/>
                  </a:lnTo>
                  <a:lnTo>
                    <a:pt x="180293" y="17324"/>
                  </a:lnTo>
                  <a:lnTo>
                    <a:pt x="227144" y="4461"/>
                  </a:lnTo>
                  <a:lnTo>
                    <a:pt x="276923" y="0"/>
                  </a:lnTo>
                  <a:lnTo>
                    <a:pt x="326698" y="4461"/>
                  </a:lnTo>
                  <a:lnTo>
                    <a:pt x="373546" y="17324"/>
                  </a:lnTo>
                  <a:lnTo>
                    <a:pt x="416685" y="37806"/>
                  </a:lnTo>
                  <a:lnTo>
                    <a:pt x="455333" y="65126"/>
                  </a:lnTo>
                  <a:lnTo>
                    <a:pt x="488708" y="98500"/>
                  </a:lnTo>
                  <a:lnTo>
                    <a:pt x="516027" y="137148"/>
                  </a:lnTo>
                  <a:lnTo>
                    <a:pt x="536510" y="180287"/>
                  </a:lnTo>
                  <a:lnTo>
                    <a:pt x="549372" y="227135"/>
                  </a:lnTo>
                  <a:lnTo>
                    <a:pt x="553834" y="276910"/>
                  </a:lnTo>
                  <a:close/>
                </a:path>
              </a:pathLst>
            </a:custGeom>
            <a:ln w="63500">
              <a:solidFill>
                <a:srgbClr val="DD5928"/>
              </a:solidFill>
            </a:ln>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14" name="object 12">
              <a:extLst>
                <a:ext uri="{FF2B5EF4-FFF2-40B4-BE49-F238E27FC236}">
                  <a16:creationId xmlns:a16="http://schemas.microsoft.com/office/drawing/2014/main" id="{E2265E2E-C850-6BB0-8FB4-35BEBAE0C1A0}"/>
                </a:ext>
              </a:extLst>
            </p:cNvPr>
            <p:cNvSpPr/>
            <p:nvPr/>
          </p:nvSpPr>
          <p:spPr>
            <a:xfrm>
              <a:off x="8794712" y="1746445"/>
              <a:ext cx="554355" cy="554355"/>
            </a:xfrm>
            <a:custGeom>
              <a:avLst/>
              <a:gdLst/>
              <a:ahLst/>
              <a:cxnLst/>
              <a:rect l="l" t="t" r="r" b="b"/>
              <a:pathLst>
                <a:path w="554354" h="554355">
                  <a:moveTo>
                    <a:pt x="553834" y="276910"/>
                  </a:moveTo>
                  <a:lnTo>
                    <a:pt x="549372" y="326685"/>
                  </a:lnTo>
                  <a:lnTo>
                    <a:pt x="536510" y="373533"/>
                  </a:lnTo>
                  <a:lnTo>
                    <a:pt x="516027" y="416672"/>
                  </a:lnTo>
                  <a:lnTo>
                    <a:pt x="488708" y="455320"/>
                  </a:lnTo>
                  <a:lnTo>
                    <a:pt x="455333" y="488695"/>
                  </a:lnTo>
                  <a:lnTo>
                    <a:pt x="416685" y="516015"/>
                  </a:lnTo>
                  <a:lnTo>
                    <a:pt x="373546" y="536497"/>
                  </a:lnTo>
                  <a:lnTo>
                    <a:pt x="326698" y="549360"/>
                  </a:lnTo>
                  <a:lnTo>
                    <a:pt x="276923" y="553821"/>
                  </a:lnTo>
                  <a:lnTo>
                    <a:pt x="227144" y="549360"/>
                  </a:lnTo>
                  <a:lnTo>
                    <a:pt x="180293" y="536497"/>
                  </a:lnTo>
                  <a:lnTo>
                    <a:pt x="137152" y="516015"/>
                  </a:lnTo>
                  <a:lnTo>
                    <a:pt x="98502" y="488695"/>
                  </a:lnTo>
                  <a:lnTo>
                    <a:pt x="65127" y="455320"/>
                  </a:lnTo>
                  <a:lnTo>
                    <a:pt x="37806" y="416672"/>
                  </a:lnTo>
                  <a:lnTo>
                    <a:pt x="17324" y="373533"/>
                  </a:lnTo>
                  <a:lnTo>
                    <a:pt x="4461" y="326685"/>
                  </a:lnTo>
                  <a:lnTo>
                    <a:pt x="0" y="276910"/>
                  </a:lnTo>
                  <a:lnTo>
                    <a:pt x="4461" y="227135"/>
                  </a:lnTo>
                  <a:lnTo>
                    <a:pt x="17324" y="180287"/>
                  </a:lnTo>
                  <a:lnTo>
                    <a:pt x="37806" y="137148"/>
                  </a:lnTo>
                  <a:lnTo>
                    <a:pt x="65127" y="98500"/>
                  </a:lnTo>
                  <a:lnTo>
                    <a:pt x="98502" y="65126"/>
                  </a:lnTo>
                  <a:lnTo>
                    <a:pt x="137152" y="37806"/>
                  </a:lnTo>
                  <a:lnTo>
                    <a:pt x="180293" y="17324"/>
                  </a:lnTo>
                  <a:lnTo>
                    <a:pt x="227144" y="4461"/>
                  </a:lnTo>
                  <a:lnTo>
                    <a:pt x="276923" y="0"/>
                  </a:lnTo>
                  <a:lnTo>
                    <a:pt x="326698" y="4461"/>
                  </a:lnTo>
                  <a:lnTo>
                    <a:pt x="373546" y="17324"/>
                  </a:lnTo>
                  <a:lnTo>
                    <a:pt x="416685" y="37806"/>
                  </a:lnTo>
                  <a:lnTo>
                    <a:pt x="455333" y="65126"/>
                  </a:lnTo>
                  <a:lnTo>
                    <a:pt x="488708" y="98500"/>
                  </a:lnTo>
                  <a:lnTo>
                    <a:pt x="516027" y="137148"/>
                  </a:lnTo>
                  <a:lnTo>
                    <a:pt x="536510" y="180287"/>
                  </a:lnTo>
                  <a:lnTo>
                    <a:pt x="549372" y="227135"/>
                  </a:lnTo>
                  <a:lnTo>
                    <a:pt x="553834" y="276910"/>
                  </a:lnTo>
                  <a:close/>
                </a:path>
              </a:pathLst>
            </a:custGeom>
            <a:ln w="42329">
              <a:solidFill>
                <a:srgbClr val="F68B33"/>
              </a:solidFill>
            </a:ln>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15" name="object 13">
              <a:extLst>
                <a:ext uri="{FF2B5EF4-FFF2-40B4-BE49-F238E27FC236}">
                  <a16:creationId xmlns:a16="http://schemas.microsoft.com/office/drawing/2014/main" id="{436B989B-99A0-C475-D063-D440773327AF}"/>
                </a:ext>
              </a:extLst>
            </p:cNvPr>
            <p:cNvSpPr/>
            <p:nvPr/>
          </p:nvSpPr>
          <p:spPr>
            <a:xfrm>
              <a:off x="9061398" y="1812523"/>
              <a:ext cx="94715" cy="329832"/>
            </a:xfrm>
            <a:prstGeom prst="rect">
              <a:avLst/>
            </a:prstGeom>
            <a:blipFill>
              <a:blip r:embed="rId4" cstate="print"/>
              <a:stretch>
                <a:fillRect/>
              </a:stretch>
            </a:blipFill>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16" name="object 14">
              <a:extLst>
                <a:ext uri="{FF2B5EF4-FFF2-40B4-BE49-F238E27FC236}">
                  <a16:creationId xmlns:a16="http://schemas.microsoft.com/office/drawing/2014/main" id="{5684F812-FCFD-0537-694B-98C1E043067A}"/>
                </a:ext>
              </a:extLst>
            </p:cNvPr>
            <p:cNvSpPr/>
            <p:nvPr/>
          </p:nvSpPr>
          <p:spPr>
            <a:xfrm>
              <a:off x="9196682" y="2158227"/>
              <a:ext cx="31750" cy="56515"/>
            </a:xfrm>
            <a:custGeom>
              <a:avLst/>
              <a:gdLst/>
              <a:ahLst/>
              <a:cxnLst/>
              <a:rect l="l" t="t" r="r" b="b"/>
              <a:pathLst>
                <a:path w="31750" h="56514">
                  <a:moveTo>
                    <a:pt x="0" y="49390"/>
                  </a:moveTo>
                  <a:lnTo>
                    <a:pt x="18355" y="55177"/>
                  </a:lnTo>
                  <a:lnTo>
                    <a:pt x="27781" y="56013"/>
                  </a:lnTo>
                  <a:lnTo>
                    <a:pt x="31253" y="50915"/>
                  </a:lnTo>
                  <a:lnTo>
                    <a:pt x="31750" y="38900"/>
                  </a:lnTo>
                  <a:lnTo>
                    <a:pt x="26789" y="27252"/>
                  </a:lnTo>
                  <a:lnTo>
                    <a:pt x="15875" y="22144"/>
                  </a:lnTo>
                  <a:lnTo>
                    <a:pt x="4960" y="20981"/>
                  </a:lnTo>
                  <a:lnTo>
                    <a:pt x="0" y="21170"/>
                  </a:lnTo>
                  <a:lnTo>
                    <a:pt x="0" y="0"/>
                  </a:lnTo>
                  <a:lnTo>
                    <a:pt x="31750" y="0"/>
                  </a:lnTo>
                </a:path>
              </a:pathLst>
            </a:custGeom>
            <a:ln w="14109">
              <a:solidFill>
                <a:srgbClr val="5D5957"/>
              </a:solidFill>
            </a:ln>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grpSp>
      <p:sp>
        <p:nvSpPr>
          <p:cNvPr id="3" name="矢印: 上下 2">
            <a:extLst>
              <a:ext uri="{FF2B5EF4-FFF2-40B4-BE49-F238E27FC236}">
                <a16:creationId xmlns:a16="http://schemas.microsoft.com/office/drawing/2014/main" id="{97234C92-2B67-E0AD-69EB-D2295A3D8332}"/>
              </a:ext>
            </a:extLst>
          </p:cNvPr>
          <p:cNvSpPr/>
          <p:nvPr/>
        </p:nvSpPr>
        <p:spPr>
          <a:xfrm rot="16200000">
            <a:off x="4953742" y="3027233"/>
            <a:ext cx="557048" cy="793534"/>
          </a:xfrm>
          <a:prstGeom prst="upDownArrow">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pPr algn="ctr"/>
            <a:endParaRPr kumimoji="1" lang="ja-JP" altLang="en-US" sz="2000" b="1" spc="-150" dirty="0">
              <a:solidFill>
                <a:srgbClr val="26968B"/>
              </a:solidFill>
              <a:latin typeface="メイリオ" pitchFamily="50" charset="-128"/>
              <a:ea typeface="メイリオ" pitchFamily="50" charset="-128"/>
              <a:cs typeface="メイリオ" pitchFamily="50" charset="-128"/>
            </a:endParaRPr>
          </a:p>
        </p:txBody>
      </p:sp>
      <p:sp>
        <p:nvSpPr>
          <p:cNvPr id="17" name="四角形: 角を丸くする 16">
            <a:extLst>
              <a:ext uri="{FF2B5EF4-FFF2-40B4-BE49-F238E27FC236}">
                <a16:creationId xmlns:a16="http://schemas.microsoft.com/office/drawing/2014/main" id="{1DDB1CF3-EB10-0EAE-88B3-58771238C923}"/>
              </a:ext>
            </a:extLst>
          </p:cNvPr>
          <p:cNvSpPr/>
          <p:nvPr/>
        </p:nvSpPr>
        <p:spPr>
          <a:xfrm>
            <a:off x="5797939" y="3132706"/>
            <a:ext cx="4030651" cy="514836"/>
          </a:xfrm>
          <a:prstGeom prst="round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en-US" altLang="ja-JP" sz="2000" b="1" spc="-150" dirty="0">
                <a:solidFill>
                  <a:srgbClr val="26968B"/>
                </a:solidFill>
                <a:latin typeface="メイリオ" pitchFamily="50" charset="-128"/>
                <a:ea typeface="メイリオ" pitchFamily="50" charset="-128"/>
                <a:cs typeface="メイリオ" pitchFamily="50" charset="-128"/>
              </a:rPr>
              <a:t>(</a:t>
            </a:r>
            <a:r>
              <a:rPr kumimoji="1" lang="ja-JP" altLang="en-US" sz="2000" b="1" spc="-150" dirty="0">
                <a:solidFill>
                  <a:srgbClr val="26968B"/>
                </a:solidFill>
                <a:latin typeface="メイリオ" pitchFamily="50" charset="-128"/>
                <a:ea typeface="メイリオ" pitchFamily="50" charset="-128"/>
                <a:cs typeface="メイリオ" pitchFamily="50" charset="-128"/>
              </a:rPr>
              <a:t>参考）就業規則（所定労働時間）</a:t>
            </a:r>
          </a:p>
        </p:txBody>
      </p:sp>
      <p:cxnSp>
        <p:nvCxnSpPr>
          <p:cNvPr id="19" name="直線コネクタ 18">
            <a:extLst>
              <a:ext uri="{FF2B5EF4-FFF2-40B4-BE49-F238E27FC236}">
                <a16:creationId xmlns:a16="http://schemas.microsoft.com/office/drawing/2014/main" id="{5D0E2CB1-6F0E-F798-CD3B-91DB0A952D01}"/>
              </a:ext>
            </a:extLst>
          </p:cNvPr>
          <p:cNvCxnSpPr/>
          <p:nvPr/>
        </p:nvCxnSpPr>
        <p:spPr>
          <a:xfrm>
            <a:off x="2932386" y="3573518"/>
            <a:ext cx="162910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1" name="直線コネクタ 20">
            <a:extLst>
              <a:ext uri="{FF2B5EF4-FFF2-40B4-BE49-F238E27FC236}">
                <a16:creationId xmlns:a16="http://schemas.microsoft.com/office/drawing/2014/main" id="{C1C5A2BC-F37C-D012-53CC-72BA52846EFB}"/>
              </a:ext>
            </a:extLst>
          </p:cNvPr>
          <p:cNvCxnSpPr>
            <a:cxnSpLocks/>
          </p:cNvCxnSpPr>
          <p:nvPr/>
        </p:nvCxnSpPr>
        <p:spPr>
          <a:xfrm>
            <a:off x="7897348" y="3584480"/>
            <a:ext cx="1501713"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38154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D102B53-78D2-77D6-AB08-C2853DD1369B}"/>
              </a:ext>
            </a:extLst>
          </p:cNvPr>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10</a:t>
            </a:fld>
            <a:endParaRPr lang="ja-JP" altLang="en-US">
              <a:solidFill>
                <a:prstClr val="black"/>
              </a:solidFill>
            </a:endParaRPr>
          </a:p>
        </p:txBody>
      </p:sp>
      <p:sp>
        <p:nvSpPr>
          <p:cNvPr id="3" name="四角形: 角を丸くする 2">
            <a:extLst>
              <a:ext uri="{FF2B5EF4-FFF2-40B4-BE49-F238E27FC236}">
                <a16:creationId xmlns:a16="http://schemas.microsoft.com/office/drawing/2014/main" id="{020F1493-11D0-5276-DAFE-6155462BC518}"/>
              </a:ext>
            </a:extLst>
          </p:cNvPr>
          <p:cNvSpPr/>
          <p:nvPr/>
        </p:nvSpPr>
        <p:spPr>
          <a:xfrm>
            <a:off x="336331" y="126124"/>
            <a:ext cx="9569669" cy="641131"/>
          </a:xfrm>
          <a:prstGeom prst="roundRect">
            <a:avLst/>
          </a:prstGeom>
          <a:ln/>
        </p:spPr>
        <p:style>
          <a:lnRef idx="2">
            <a:schemeClr val="dk1"/>
          </a:lnRef>
          <a:fillRef idx="1">
            <a:schemeClr val="lt1"/>
          </a:fillRef>
          <a:effectRef idx="0">
            <a:schemeClr val="dk1"/>
          </a:effectRef>
          <a:fontRef idx="minor">
            <a:schemeClr val="dk1"/>
          </a:fontRef>
        </p:style>
        <p:txBody>
          <a:bodyPr rtlCol="0" anchor="t"/>
          <a:lstStyle/>
          <a:p>
            <a:r>
              <a:rPr kumimoji="1" lang="ja-JP" altLang="en-US" b="1" spc="-150" dirty="0">
                <a:solidFill>
                  <a:schemeClr val="tx2"/>
                </a:solidFill>
                <a:latin typeface="UD デジタル 教科書体 NP-B" panose="02020700000000000000" pitchFamily="18" charset="-128"/>
                <a:ea typeface="UD デジタル 教科書体 NP-B" panose="02020700000000000000" pitchFamily="18" charset="-128"/>
                <a:cs typeface="メイリオ" pitchFamily="50" charset="-128"/>
              </a:rPr>
              <a:t>労働基準法とは～労働条件の最低基準を定めた法律。法の基準を下回る契約等は無効で、法が定める事項に違反する行為は刑罰の対象となる。</a:t>
            </a:r>
          </a:p>
        </p:txBody>
      </p:sp>
      <p:pic>
        <p:nvPicPr>
          <p:cNvPr id="5" name="図 4">
            <a:extLst>
              <a:ext uri="{FF2B5EF4-FFF2-40B4-BE49-F238E27FC236}">
                <a16:creationId xmlns:a16="http://schemas.microsoft.com/office/drawing/2014/main" id="{21531D8A-272B-121E-918A-A59C4ED6D24E}"/>
              </a:ext>
            </a:extLst>
          </p:cNvPr>
          <p:cNvPicPr>
            <a:picLocks noChangeAspect="1"/>
          </p:cNvPicPr>
          <p:nvPr/>
        </p:nvPicPr>
        <p:blipFill>
          <a:blip r:embed="rId2"/>
          <a:stretch>
            <a:fillRect/>
          </a:stretch>
        </p:blipFill>
        <p:spPr>
          <a:xfrm>
            <a:off x="0" y="767255"/>
            <a:ext cx="7830643" cy="4130566"/>
          </a:xfrm>
          <a:prstGeom prst="rect">
            <a:avLst/>
          </a:prstGeom>
        </p:spPr>
      </p:pic>
      <p:pic>
        <p:nvPicPr>
          <p:cNvPr id="7" name="図 6">
            <a:extLst>
              <a:ext uri="{FF2B5EF4-FFF2-40B4-BE49-F238E27FC236}">
                <a16:creationId xmlns:a16="http://schemas.microsoft.com/office/drawing/2014/main" id="{94AA3F79-A55E-1235-B368-BBE89B0BE014}"/>
              </a:ext>
            </a:extLst>
          </p:cNvPr>
          <p:cNvPicPr>
            <a:picLocks noChangeAspect="1"/>
          </p:cNvPicPr>
          <p:nvPr/>
        </p:nvPicPr>
        <p:blipFill>
          <a:blip r:embed="rId3"/>
          <a:stretch>
            <a:fillRect/>
          </a:stretch>
        </p:blipFill>
        <p:spPr>
          <a:xfrm>
            <a:off x="98050" y="4897821"/>
            <a:ext cx="6935168" cy="1905266"/>
          </a:xfrm>
          <a:prstGeom prst="rect">
            <a:avLst/>
          </a:prstGeom>
        </p:spPr>
      </p:pic>
      <p:pic>
        <p:nvPicPr>
          <p:cNvPr id="9" name="図 8">
            <a:extLst>
              <a:ext uri="{FF2B5EF4-FFF2-40B4-BE49-F238E27FC236}">
                <a16:creationId xmlns:a16="http://schemas.microsoft.com/office/drawing/2014/main" id="{933BC900-EAA7-3412-59F3-DC2F8629A850}"/>
              </a:ext>
            </a:extLst>
          </p:cNvPr>
          <p:cNvPicPr>
            <a:picLocks noChangeAspect="1"/>
          </p:cNvPicPr>
          <p:nvPr/>
        </p:nvPicPr>
        <p:blipFill>
          <a:blip r:embed="rId4"/>
          <a:stretch>
            <a:fillRect/>
          </a:stretch>
        </p:blipFill>
        <p:spPr>
          <a:xfrm>
            <a:off x="7733800" y="4897821"/>
            <a:ext cx="1849031" cy="1905265"/>
          </a:xfrm>
          <a:prstGeom prst="rect">
            <a:avLst/>
          </a:prstGeom>
        </p:spPr>
      </p:pic>
      <p:sp>
        <p:nvSpPr>
          <p:cNvPr id="10" name="吹き出し: 角を丸めた四角形 9">
            <a:extLst>
              <a:ext uri="{FF2B5EF4-FFF2-40B4-BE49-F238E27FC236}">
                <a16:creationId xmlns:a16="http://schemas.microsoft.com/office/drawing/2014/main" id="{EBEC491F-F445-8FD6-E335-6D5C71CA0E10}"/>
              </a:ext>
            </a:extLst>
          </p:cNvPr>
          <p:cNvSpPr/>
          <p:nvPr/>
        </p:nvSpPr>
        <p:spPr>
          <a:xfrm>
            <a:off x="8187559" y="1502979"/>
            <a:ext cx="1566041" cy="1597573"/>
          </a:xfrm>
          <a:prstGeom prst="wedgeRoundRectCallout">
            <a:avLst>
              <a:gd name="adj1" fmla="val -35598"/>
              <a:gd name="adj2" fmla="val 163007"/>
              <a:gd name="adj3" fmla="val 16667"/>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600" b="1" spc="-150" dirty="0">
                <a:solidFill>
                  <a:schemeClr val="tx2"/>
                </a:solidFill>
                <a:latin typeface="メイリオ" pitchFamily="50" charset="-128"/>
                <a:ea typeface="メイリオ" pitchFamily="50" charset="-128"/>
                <a:cs typeface="メイリオ" pitchFamily="50" charset="-128"/>
              </a:rPr>
              <a:t>６月１日改正刑法施行により「懲役刑」は「拘禁刑」になりました</a:t>
            </a:r>
            <a:r>
              <a:rPr kumimoji="1" lang="ja-JP" altLang="en-US" sz="1600" b="1" spc="-150" dirty="0">
                <a:solidFill>
                  <a:srgbClr val="26968B"/>
                </a:solidFill>
                <a:latin typeface="メイリオ" pitchFamily="50" charset="-128"/>
                <a:ea typeface="メイリオ" pitchFamily="50" charset="-128"/>
                <a:cs typeface="メイリオ" pitchFamily="50" charset="-128"/>
              </a:rPr>
              <a:t>。</a:t>
            </a:r>
          </a:p>
        </p:txBody>
      </p:sp>
    </p:spTree>
    <p:extLst>
      <p:ext uri="{BB962C8B-B14F-4D97-AF65-F5344CB8AC3E}">
        <p14:creationId xmlns:p14="http://schemas.microsoft.com/office/powerpoint/2010/main" val="511353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B9214E2-6EA8-61F0-8A2F-F2C4E1D7542E}"/>
              </a:ext>
            </a:extLst>
          </p:cNvPr>
          <p:cNvSpPr/>
          <p:nvPr/>
        </p:nvSpPr>
        <p:spPr>
          <a:xfrm>
            <a:off x="153093" y="250377"/>
            <a:ext cx="9688530" cy="750013"/>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endParaRPr kumimoji="1" lang="en-US" altLang="ja-JP" sz="1600" b="1" spc="-150" dirty="0">
              <a:solidFill>
                <a:srgbClr val="26968B"/>
              </a:solidFill>
              <a:latin typeface="メイリオ" pitchFamily="50" charset="-128"/>
              <a:ea typeface="メイリオ" pitchFamily="50" charset="-128"/>
              <a:cs typeface="メイリオ" pitchFamily="50" charset="-128"/>
            </a:endParaRPr>
          </a:p>
          <a:p>
            <a:r>
              <a:rPr kumimoji="1" lang="ja-JP" altLang="en-US" b="1" spc="-150" dirty="0">
                <a:solidFill>
                  <a:schemeClr val="tx1"/>
                </a:solidFill>
                <a:latin typeface="メイリオ" pitchFamily="50" charset="-128"/>
                <a:ea typeface="メイリオ" pitchFamily="50" charset="-128"/>
                <a:cs typeface="メイリオ" pitchFamily="50" charset="-128"/>
              </a:rPr>
              <a:t>１　そもそも労働時間とは？　　⇒　　労基法には、労働時間の定義は、定められてはいません。</a:t>
            </a:r>
          </a:p>
        </p:txBody>
      </p:sp>
      <p:sp>
        <p:nvSpPr>
          <p:cNvPr id="3" name="正方形/長方形 2">
            <a:extLst>
              <a:ext uri="{FF2B5EF4-FFF2-40B4-BE49-F238E27FC236}">
                <a16:creationId xmlns:a16="http://schemas.microsoft.com/office/drawing/2014/main" id="{5A5F4A5F-75C7-B6F6-7337-737505D9251A}"/>
              </a:ext>
            </a:extLst>
          </p:cNvPr>
          <p:cNvSpPr/>
          <p:nvPr/>
        </p:nvSpPr>
        <p:spPr>
          <a:xfrm>
            <a:off x="430982" y="1968933"/>
            <a:ext cx="9197940" cy="3023481"/>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pPr algn="l">
              <a:buNone/>
            </a:pPr>
            <a:r>
              <a:rPr lang="ja-JP" altLang="en-US" b="1" i="0" dirty="0">
                <a:solidFill>
                  <a:srgbClr val="333333"/>
                </a:solidFill>
                <a:effectLst/>
                <a:latin typeface="Noto Sans Japanese"/>
              </a:rPr>
              <a:t>労働時間とは、</a:t>
            </a:r>
            <a:r>
              <a:rPr lang="ja-JP" altLang="en-US" b="1" i="0" u="sng" dirty="0">
                <a:solidFill>
                  <a:srgbClr val="FF0000"/>
                </a:solidFill>
                <a:effectLst/>
                <a:latin typeface="Noto Sans Japanese"/>
              </a:rPr>
              <a:t>労働者が使用者の指揮命令下に置かれている時間</a:t>
            </a:r>
            <a:r>
              <a:rPr lang="ja-JP" altLang="en-US" b="1" i="0" dirty="0">
                <a:solidFill>
                  <a:srgbClr val="333333"/>
                </a:solidFill>
                <a:effectLst/>
                <a:latin typeface="Noto Sans Japanese"/>
              </a:rPr>
              <a:t>をいう（三菱重工長崎造船事件最高裁判決）。</a:t>
            </a:r>
            <a:endParaRPr lang="en-US" altLang="ja-JP" b="1" i="0" dirty="0">
              <a:solidFill>
                <a:srgbClr val="333333"/>
              </a:solidFill>
              <a:effectLst/>
              <a:latin typeface="Noto Sans Japanese"/>
            </a:endParaRPr>
          </a:p>
          <a:p>
            <a:pPr algn="l">
              <a:buNone/>
            </a:pPr>
            <a:r>
              <a:rPr lang="ja-JP" altLang="en-US" b="0" i="0" dirty="0">
                <a:solidFill>
                  <a:srgbClr val="333333"/>
                </a:solidFill>
                <a:effectLst/>
                <a:latin typeface="Noto Sans Japanese"/>
              </a:rPr>
              <a:t>　使用者は労働時間に対して賃金を支払うことを義務付けられてるから、労働時間とは「賃金の支払い義務が発生する時間」ともいうことができる。そして、労働時間に該当するかどうかは、</a:t>
            </a:r>
            <a:r>
              <a:rPr lang="ja-JP" altLang="en-US" b="0" i="0" u="sng" dirty="0">
                <a:solidFill>
                  <a:srgbClr val="477BB0"/>
                </a:solidFill>
                <a:effectLst/>
                <a:latin typeface="Noto Sans Japanese"/>
                <a:hlinkClick r:id="rId2"/>
              </a:rPr>
              <a:t>就業規則</a:t>
            </a:r>
            <a:r>
              <a:rPr lang="ja-JP" altLang="en-US" b="0" i="0" dirty="0">
                <a:solidFill>
                  <a:srgbClr val="333333"/>
                </a:solidFill>
                <a:effectLst/>
                <a:latin typeface="Noto Sans Japanese"/>
              </a:rPr>
              <a:t>や</a:t>
            </a:r>
            <a:r>
              <a:rPr lang="ja-JP" altLang="en-US" b="0" i="0" u="sng" dirty="0">
                <a:solidFill>
                  <a:srgbClr val="477BB0"/>
                </a:solidFill>
                <a:effectLst/>
                <a:latin typeface="Noto Sans Japanese"/>
                <a:hlinkClick r:id="rId3"/>
              </a:rPr>
              <a:t>雇用契約書</a:t>
            </a:r>
            <a:r>
              <a:rPr lang="ja-JP" altLang="en-US" b="0" i="0" dirty="0">
                <a:solidFill>
                  <a:srgbClr val="333333"/>
                </a:solidFill>
                <a:effectLst/>
                <a:latin typeface="Noto Sans Japanese"/>
              </a:rPr>
              <a:t>にどのように記載されているかにかかわらず、従業員が会社の指揮命令下におかれていたかどうかによって判断される。</a:t>
            </a:r>
          </a:p>
          <a:p>
            <a:pPr algn="l"/>
            <a:r>
              <a:rPr lang="ja-JP" altLang="en-US" b="0" i="0" dirty="0">
                <a:solidFill>
                  <a:srgbClr val="333333"/>
                </a:solidFill>
                <a:effectLst/>
                <a:latin typeface="Noto Sans Japanese"/>
              </a:rPr>
              <a:t>　例えば、仮に就業規則で午前</a:t>
            </a:r>
            <a:r>
              <a:rPr lang="en-US" altLang="ja-JP" b="0" i="0" dirty="0">
                <a:solidFill>
                  <a:srgbClr val="333333"/>
                </a:solidFill>
                <a:effectLst/>
                <a:latin typeface="Noto Sans Japanese"/>
              </a:rPr>
              <a:t>9</a:t>
            </a:r>
            <a:r>
              <a:rPr lang="ja-JP" altLang="en-US" b="0" i="0" dirty="0">
                <a:solidFill>
                  <a:srgbClr val="333333"/>
                </a:solidFill>
                <a:effectLst/>
                <a:latin typeface="Noto Sans Japanese"/>
              </a:rPr>
              <a:t>時始業と定められていたとしても、実際には、始業前の朝礼などにより午前</a:t>
            </a:r>
            <a:r>
              <a:rPr lang="en-US" altLang="ja-JP" b="0" i="0" dirty="0">
                <a:solidFill>
                  <a:srgbClr val="333333"/>
                </a:solidFill>
                <a:effectLst/>
                <a:latin typeface="Noto Sans Japanese"/>
              </a:rPr>
              <a:t>8</a:t>
            </a:r>
            <a:r>
              <a:rPr lang="ja-JP" altLang="en-US" b="0" i="0" dirty="0">
                <a:solidFill>
                  <a:srgbClr val="333333"/>
                </a:solidFill>
                <a:effectLst/>
                <a:latin typeface="Noto Sans Japanese"/>
              </a:rPr>
              <a:t>時半から会社の指揮命令下にあったといえる状況であれば、午前</a:t>
            </a:r>
            <a:r>
              <a:rPr lang="en-US" altLang="ja-JP" b="0" i="0" dirty="0">
                <a:solidFill>
                  <a:srgbClr val="333333"/>
                </a:solidFill>
                <a:effectLst/>
                <a:latin typeface="Noto Sans Japanese"/>
              </a:rPr>
              <a:t>8</a:t>
            </a:r>
            <a:r>
              <a:rPr lang="ja-JP" altLang="en-US" b="0" i="0" dirty="0">
                <a:solidFill>
                  <a:srgbClr val="333333"/>
                </a:solidFill>
                <a:effectLst/>
                <a:latin typeface="Noto Sans Japanese"/>
              </a:rPr>
              <a:t>時半から始業までの時間も労働時間に該当する。</a:t>
            </a:r>
          </a:p>
          <a:p>
            <a:endParaRPr kumimoji="1" lang="ja-JP" altLang="en-US" sz="2000" b="1" spc="-150" dirty="0">
              <a:solidFill>
                <a:srgbClr val="26968B"/>
              </a:solidFill>
              <a:latin typeface="メイリオ" pitchFamily="50" charset="-128"/>
              <a:ea typeface="メイリオ" pitchFamily="50" charset="-128"/>
              <a:cs typeface="メイリオ" pitchFamily="50" charset="-128"/>
            </a:endParaRPr>
          </a:p>
        </p:txBody>
      </p:sp>
      <p:sp>
        <p:nvSpPr>
          <p:cNvPr id="6" name="正方形/長方形 5">
            <a:extLst>
              <a:ext uri="{FF2B5EF4-FFF2-40B4-BE49-F238E27FC236}">
                <a16:creationId xmlns:a16="http://schemas.microsoft.com/office/drawing/2014/main" id="{05301A11-E144-F29E-64D5-E98A84715DB3}"/>
              </a:ext>
            </a:extLst>
          </p:cNvPr>
          <p:cNvSpPr/>
          <p:nvPr/>
        </p:nvSpPr>
        <p:spPr>
          <a:xfrm>
            <a:off x="420414" y="1000390"/>
            <a:ext cx="8912889" cy="428737"/>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2000" b="1" spc="-150" dirty="0">
                <a:solidFill>
                  <a:srgbClr val="26968B"/>
                </a:solidFill>
                <a:latin typeface="メイリオ" pitchFamily="50" charset="-128"/>
                <a:ea typeface="メイリオ" pitchFamily="50" charset="-128"/>
                <a:cs typeface="メイリオ" pitchFamily="50" charset="-128"/>
              </a:rPr>
              <a:t>　　　⇒　　</a:t>
            </a:r>
            <a:r>
              <a:rPr kumimoji="1" lang="ja-JP" altLang="en-US" b="1" spc="-150" dirty="0">
                <a:solidFill>
                  <a:schemeClr val="tx1"/>
                </a:solidFill>
                <a:latin typeface="メイリオ" pitchFamily="50" charset="-128"/>
                <a:ea typeface="メイリオ" pitchFamily="50" charset="-128"/>
                <a:cs typeface="メイリオ" pitchFamily="50" charset="-128"/>
              </a:rPr>
              <a:t>労働時間は、就業規則等の規定にかかわらず</a:t>
            </a:r>
            <a:r>
              <a:rPr kumimoji="1" lang="en-US" altLang="ja-JP" b="1" spc="-150" dirty="0">
                <a:solidFill>
                  <a:schemeClr val="tx1"/>
                </a:solidFill>
                <a:latin typeface="メイリオ" pitchFamily="50" charset="-128"/>
                <a:ea typeface="メイリオ" pitchFamily="50" charset="-128"/>
                <a:cs typeface="メイリオ" pitchFamily="50" charset="-128"/>
              </a:rPr>
              <a:t>,</a:t>
            </a:r>
            <a:r>
              <a:rPr kumimoji="1" lang="ja-JP" altLang="en-US" b="1" spc="-150" dirty="0">
                <a:solidFill>
                  <a:schemeClr val="tx1"/>
                </a:solidFill>
                <a:latin typeface="メイリオ" pitchFamily="50" charset="-128"/>
                <a:ea typeface="メイリオ" pitchFamily="50" charset="-128"/>
                <a:cs typeface="メイリオ" pitchFamily="50" charset="-128"/>
              </a:rPr>
              <a:t>その実態で判断されます。　　</a:t>
            </a:r>
          </a:p>
        </p:txBody>
      </p:sp>
      <p:pic>
        <p:nvPicPr>
          <p:cNvPr id="9" name="図 8">
            <a:extLst>
              <a:ext uri="{FF2B5EF4-FFF2-40B4-BE49-F238E27FC236}">
                <a16:creationId xmlns:a16="http://schemas.microsoft.com/office/drawing/2014/main" id="{E278BCFC-E1BF-EAA7-79C3-8FB79C248312}"/>
              </a:ext>
            </a:extLst>
          </p:cNvPr>
          <p:cNvPicPr>
            <a:picLocks noChangeAspect="1"/>
          </p:cNvPicPr>
          <p:nvPr/>
        </p:nvPicPr>
        <p:blipFill>
          <a:blip r:embed="rId4"/>
          <a:stretch>
            <a:fillRect/>
          </a:stretch>
        </p:blipFill>
        <p:spPr>
          <a:xfrm>
            <a:off x="5707117" y="4550979"/>
            <a:ext cx="1680873" cy="2307021"/>
          </a:xfrm>
          <a:prstGeom prst="rect">
            <a:avLst/>
          </a:prstGeom>
        </p:spPr>
      </p:pic>
      <p:sp>
        <p:nvSpPr>
          <p:cNvPr id="10" name="吹き出し: 角を丸めた四角形 9">
            <a:extLst>
              <a:ext uri="{FF2B5EF4-FFF2-40B4-BE49-F238E27FC236}">
                <a16:creationId xmlns:a16="http://schemas.microsoft.com/office/drawing/2014/main" id="{073D22B0-7E04-58DB-3221-E95A58F9FF88}"/>
              </a:ext>
            </a:extLst>
          </p:cNvPr>
          <p:cNvSpPr/>
          <p:nvPr/>
        </p:nvSpPr>
        <p:spPr>
          <a:xfrm>
            <a:off x="787493" y="5223642"/>
            <a:ext cx="3447393" cy="1103586"/>
          </a:xfrm>
          <a:prstGeom prst="wedgeRoundRectCallout">
            <a:avLst>
              <a:gd name="adj1" fmla="val 102652"/>
              <a:gd name="adj2" fmla="val -3214"/>
              <a:gd name="adj3" fmla="val 16667"/>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600" b="1" spc="-150" dirty="0">
                <a:solidFill>
                  <a:srgbClr val="26968B"/>
                </a:solidFill>
                <a:latin typeface="メイリオ" pitchFamily="50" charset="-128"/>
                <a:ea typeface="メイリオ" pitchFamily="50" charset="-128"/>
                <a:cs typeface="メイリオ" pitchFamily="50" charset="-128"/>
              </a:rPr>
              <a:t>時間外は、本来業務命令で行うもの。自己判断で不要な早出業務を行う社員には、就業規則も示して、始業時間から行うよう注意しましょう。</a:t>
            </a:r>
          </a:p>
        </p:txBody>
      </p:sp>
    </p:spTree>
    <p:extLst>
      <p:ext uri="{BB962C8B-B14F-4D97-AF65-F5344CB8AC3E}">
        <p14:creationId xmlns:p14="http://schemas.microsoft.com/office/powerpoint/2010/main" val="2402636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A9370F2-456D-82D6-54AC-21AB113BC37C}"/>
              </a:ext>
            </a:extLst>
          </p:cNvPr>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12</a:t>
            </a:fld>
            <a:endParaRPr lang="ja-JP" altLang="en-US">
              <a:solidFill>
                <a:prstClr val="black"/>
              </a:solidFill>
            </a:endParaRPr>
          </a:p>
        </p:txBody>
      </p:sp>
      <p:sp>
        <p:nvSpPr>
          <p:cNvPr id="3" name="四角形: 角を丸くする 2">
            <a:extLst>
              <a:ext uri="{FF2B5EF4-FFF2-40B4-BE49-F238E27FC236}">
                <a16:creationId xmlns:a16="http://schemas.microsoft.com/office/drawing/2014/main" id="{08B46854-2D7B-B03B-E2C5-3D4EE9827F37}"/>
              </a:ext>
            </a:extLst>
          </p:cNvPr>
          <p:cNvSpPr/>
          <p:nvPr/>
        </p:nvSpPr>
        <p:spPr>
          <a:xfrm>
            <a:off x="352096" y="149882"/>
            <a:ext cx="9348951" cy="501760"/>
          </a:xfrm>
          <a:prstGeom prst="round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2000" b="1" spc="-150" dirty="0">
                <a:solidFill>
                  <a:srgbClr val="26968B"/>
                </a:solidFill>
                <a:latin typeface="メイリオ" pitchFamily="50" charset="-128"/>
                <a:ea typeface="メイリオ" pitchFamily="50" charset="-128"/>
                <a:cs typeface="メイリオ" pitchFamily="50" charset="-128"/>
              </a:rPr>
              <a:t>　</a:t>
            </a:r>
            <a:r>
              <a:rPr kumimoji="1" lang="ja-JP" altLang="en-US" sz="2000" b="1" spc="-150" dirty="0">
                <a:solidFill>
                  <a:schemeClr val="tx1"/>
                </a:solidFill>
                <a:latin typeface="メイリオ" pitchFamily="50" charset="-128"/>
                <a:ea typeface="メイリオ" pitchFamily="50" charset="-128"/>
                <a:cs typeface="メイリオ" pitchFamily="50" charset="-128"/>
              </a:rPr>
              <a:t>６　通勤時間と労働時間の境界とは　（厚労省のパンフレットより建設業の場合</a:t>
            </a:r>
            <a:r>
              <a:rPr kumimoji="1" lang="ja-JP" altLang="en-US" sz="2000" b="1" spc="-150" dirty="0">
                <a:solidFill>
                  <a:srgbClr val="26968B"/>
                </a:solidFill>
                <a:latin typeface="メイリオ" pitchFamily="50" charset="-128"/>
                <a:ea typeface="メイリオ" pitchFamily="50" charset="-128"/>
                <a:cs typeface="メイリオ" pitchFamily="50" charset="-128"/>
              </a:rPr>
              <a:t>）</a:t>
            </a:r>
          </a:p>
        </p:txBody>
      </p:sp>
      <p:pic>
        <p:nvPicPr>
          <p:cNvPr id="5" name="図 4">
            <a:extLst>
              <a:ext uri="{FF2B5EF4-FFF2-40B4-BE49-F238E27FC236}">
                <a16:creationId xmlns:a16="http://schemas.microsoft.com/office/drawing/2014/main" id="{322DFCF7-F402-CCCE-DBE9-9B74BBEA474F}"/>
              </a:ext>
            </a:extLst>
          </p:cNvPr>
          <p:cNvPicPr>
            <a:picLocks noChangeAspect="1"/>
          </p:cNvPicPr>
          <p:nvPr/>
        </p:nvPicPr>
        <p:blipFill>
          <a:blip r:embed="rId2"/>
          <a:stretch>
            <a:fillRect/>
          </a:stretch>
        </p:blipFill>
        <p:spPr>
          <a:xfrm>
            <a:off x="0" y="567558"/>
            <a:ext cx="9906000" cy="6201103"/>
          </a:xfrm>
          <a:prstGeom prst="rect">
            <a:avLst/>
          </a:prstGeom>
        </p:spPr>
      </p:pic>
      <p:sp>
        <p:nvSpPr>
          <p:cNvPr id="4" name="正方形/長方形 3">
            <a:extLst>
              <a:ext uri="{FF2B5EF4-FFF2-40B4-BE49-F238E27FC236}">
                <a16:creationId xmlns:a16="http://schemas.microsoft.com/office/drawing/2014/main" id="{F5645DEE-EBA9-03D7-706D-1BD5B3B735EB}"/>
              </a:ext>
            </a:extLst>
          </p:cNvPr>
          <p:cNvSpPr/>
          <p:nvPr/>
        </p:nvSpPr>
        <p:spPr>
          <a:xfrm>
            <a:off x="651641" y="178676"/>
            <a:ext cx="399393" cy="300028"/>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2000" b="1" spc="-150" dirty="0">
                <a:solidFill>
                  <a:schemeClr val="tx2"/>
                </a:solidFill>
                <a:latin typeface="メイリオ" pitchFamily="50" charset="-128"/>
                <a:ea typeface="メイリオ" pitchFamily="50" charset="-128"/>
                <a:cs typeface="メイリオ" pitchFamily="50" charset="-128"/>
              </a:rPr>
              <a:t>２</a:t>
            </a:r>
          </a:p>
        </p:txBody>
      </p:sp>
    </p:spTree>
    <p:extLst>
      <p:ext uri="{BB962C8B-B14F-4D97-AF65-F5344CB8AC3E}">
        <p14:creationId xmlns:p14="http://schemas.microsoft.com/office/powerpoint/2010/main" val="2966182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822502C-680F-88C8-0262-6A8A6907F1B0}"/>
              </a:ext>
            </a:extLst>
          </p:cNvPr>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13</a:t>
            </a:fld>
            <a:endParaRPr lang="ja-JP" altLang="en-US">
              <a:solidFill>
                <a:prstClr val="black"/>
              </a:solidFill>
            </a:endParaRPr>
          </a:p>
        </p:txBody>
      </p:sp>
      <p:pic>
        <p:nvPicPr>
          <p:cNvPr id="4" name="図 3">
            <a:extLst>
              <a:ext uri="{FF2B5EF4-FFF2-40B4-BE49-F238E27FC236}">
                <a16:creationId xmlns:a16="http://schemas.microsoft.com/office/drawing/2014/main" id="{5A4EC269-5633-801B-01F5-53A8068BF026}"/>
              </a:ext>
            </a:extLst>
          </p:cNvPr>
          <p:cNvPicPr>
            <a:picLocks noChangeAspect="1"/>
          </p:cNvPicPr>
          <p:nvPr/>
        </p:nvPicPr>
        <p:blipFill>
          <a:blip r:embed="rId2"/>
          <a:stretch>
            <a:fillRect/>
          </a:stretch>
        </p:blipFill>
        <p:spPr>
          <a:xfrm>
            <a:off x="0" y="45450"/>
            <a:ext cx="9906000" cy="6618109"/>
          </a:xfrm>
          <a:prstGeom prst="rect">
            <a:avLst/>
          </a:prstGeom>
        </p:spPr>
      </p:pic>
      <p:cxnSp>
        <p:nvCxnSpPr>
          <p:cNvPr id="5" name="直線コネクタ 4">
            <a:extLst>
              <a:ext uri="{FF2B5EF4-FFF2-40B4-BE49-F238E27FC236}">
                <a16:creationId xmlns:a16="http://schemas.microsoft.com/office/drawing/2014/main" id="{8B00E8C4-EFB7-9341-169D-B4F129361ECC}"/>
              </a:ext>
            </a:extLst>
          </p:cNvPr>
          <p:cNvCxnSpPr/>
          <p:nvPr/>
        </p:nvCxnSpPr>
        <p:spPr>
          <a:xfrm>
            <a:off x="273269" y="2680138"/>
            <a:ext cx="8282152"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7" name="直線コネクタ 6">
            <a:extLst>
              <a:ext uri="{FF2B5EF4-FFF2-40B4-BE49-F238E27FC236}">
                <a16:creationId xmlns:a16="http://schemas.microsoft.com/office/drawing/2014/main" id="{B79A9578-0698-F29F-E7B2-46862280B5E7}"/>
              </a:ext>
            </a:extLst>
          </p:cNvPr>
          <p:cNvCxnSpPr/>
          <p:nvPr/>
        </p:nvCxnSpPr>
        <p:spPr>
          <a:xfrm>
            <a:off x="546538" y="1460938"/>
            <a:ext cx="8513379"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2D0CB0B9-A1A7-0027-788C-8ECED7E1A3E5}"/>
              </a:ext>
            </a:extLst>
          </p:cNvPr>
          <p:cNvCxnSpPr/>
          <p:nvPr/>
        </p:nvCxnSpPr>
        <p:spPr>
          <a:xfrm>
            <a:off x="599090" y="1776248"/>
            <a:ext cx="3541986"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4029D3BA-6927-1E50-52C1-01C46BA81D29}"/>
              </a:ext>
            </a:extLst>
          </p:cNvPr>
          <p:cNvCxnSpPr/>
          <p:nvPr/>
        </p:nvCxnSpPr>
        <p:spPr>
          <a:xfrm>
            <a:off x="273269" y="2984938"/>
            <a:ext cx="8944303"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77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43EC028-3BFB-0E36-0761-33DD2D52642A}"/>
              </a:ext>
            </a:extLst>
          </p:cNvPr>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14</a:t>
            </a:fld>
            <a:endParaRPr lang="ja-JP" altLang="en-US">
              <a:solidFill>
                <a:prstClr val="black"/>
              </a:solidFill>
            </a:endParaRPr>
          </a:p>
        </p:txBody>
      </p:sp>
      <p:pic>
        <p:nvPicPr>
          <p:cNvPr id="8" name="図 7">
            <a:extLst>
              <a:ext uri="{FF2B5EF4-FFF2-40B4-BE49-F238E27FC236}">
                <a16:creationId xmlns:a16="http://schemas.microsoft.com/office/drawing/2014/main" id="{9E4EC077-5BBB-87D7-BBA0-33C6621EDB33}"/>
              </a:ext>
            </a:extLst>
          </p:cNvPr>
          <p:cNvPicPr>
            <a:picLocks noChangeAspect="1"/>
          </p:cNvPicPr>
          <p:nvPr/>
        </p:nvPicPr>
        <p:blipFill>
          <a:blip r:embed="rId2"/>
          <a:stretch>
            <a:fillRect/>
          </a:stretch>
        </p:blipFill>
        <p:spPr>
          <a:xfrm>
            <a:off x="2616140" y="239361"/>
            <a:ext cx="4001058" cy="1124107"/>
          </a:xfrm>
          <a:prstGeom prst="rect">
            <a:avLst/>
          </a:prstGeom>
          <a:solidFill>
            <a:srgbClr val="FFFF00"/>
          </a:solidFill>
        </p:spPr>
      </p:pic>
      <p:pic>
        <p:nvPicPr>
          <p:cNvPr id="10" name="図 9">
            <a:extLst>
              <a:ext uri="{FF2B5EF4-FFF2-40B4-BE49-F238E27FC236}">
                <a16:creationId xmlns:a16="http://schemas.microsoft.com/office/drawing/2014/main" id="{8F3B6DCD-AAB6-AAFA-B4D2-5F172C2D4522}"/>
              </a:ext>
            </a:extLst>
          </p:cNvPr>
          <p:cNvPicPr>
            <a:picLocks noChangeAspect="1"/>
          </p:cNvPicPr>
          <p:nvPr/>
        </p:nvPicPr>
        <p:blipFill>
          <a:blip r:embed="rId3"/>
          <a:stretch>
            <a:fillRect/>
          </a:stretch>
        </p:blipFill>
        <p:spPr>
          <a:xfrm>
            <a:off x="225789" y="1861917"/>
            <a:ext cx="4727211" cy="3913709"/>
          </a:xfrm>
          <a:prstGeom prst="rect">
            <a:avLst/>
          </a:prstGeom>
        </p:spPr>
      </p:pic>
      <p:pic>
        <p:nvPicPr>
          <p:cNvPr id="12" name="図 11">
            <a:extLst>
              <a:ext uri="{FF2B5EF4-FFF2-40B4-BE49-F238E27FC236}">
                <a16:creationId xmlns:a16="http://schemas.microsoft.com/office/drawing/2014/main" id="{8E304E17-F5B4-DD04-8F1B-BA751C97F969}"/>
              </a:ext>
            </a:extLst>
          </p:cNvPr>
          <p:cNvPicPr>
            <a:picLocks noChangeAspect="1"/>
          </p:cNvPicPr>
          <p:nvPr/>
        </p:nvPicPr>
        <p:blipFill>
          <a:blip r:embed="rId4"/>
          <a:stretch>
            <a:fillRect/>
          </a:stretch>
        </p:blipFill>
        <p:spPr>
          <a:xfrm>
            <a:off x="4953000" y="1852392"/>
            <a:ext cx="4953000" cy="3760132"/>
          </a:xfrm>
          <a:prstGeom prst="rect">
            <a:avLst/>
          </a:prstGeom>
        </p:spPr>
      </p:pic>
      <p:cxnSp>
        <p:nvCxnSpPr>
          <p:cNvPr id="4" name="直線コネクタ 3">
            <a:extLst>
              <a:ext uri="{FF2B5EF4-FFF2-40B4-BE49-F238E27FC236}">
                <a16:creationId xmlns:a16="http://schemas.microsoft.com/office/drawing/2014/main" id="{CAC030B4-7AA7-4C60-3229-89D4601B43B8}"/>
              </a:ext>
            </a:extLst>
          </p:cNvPr>
          <p:cNvCxnSpPr>
            <a:cxnSpLocks/>
          </p:cNvCxnSpPr>
          <p:nvPr/>
        </p:nvCxnSpPr>
        <p:spPr>
          <a:xfrm>
            <a:off x="2911365" y="685800"/>
            <a:ext cx="3705833" cy="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53EECDCE-F6BA-D80B-6D99-EE38FE8307A5}"/>
              </a:ext>
            </a:extLst>
          </p:cNvPr>
          <p:cNvCxnSpPr/>
          <p:nvPr/>
        </p:nvCxnSpPr>
        <p:spPr>
          <a:xfrm>
            <a:off x="3520966" y="1019503"/>
            <a:ext cx="2238703"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699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48EE0CB-16B5-8AB4-4A4D-046AC971FADD}"/>
              </a:ext>
            </a:extLst>
          </p:cNvPr>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15</a:t>
            </a:fld>
            <a:endParaRPr lang="ja-JP" altLang="en-US">
              <a:solidFill>
                <a:prstClr val="black"/>
              </a:solidFill>
            </a:endParaRPr>
          </a:p>
        </p:txBody>
      </p:sp>
      <p:pic>
        <p:nvPicPr>
          <p:cNvPr id="4" name="図 3">
            <a:extLst>
              <a:ext uri="{FF2B5EF4-FFF2-40B4-BE49-F238E27FC236}">
                <a16:creationId xmlns:a16="http://schemas.microsoft.com/office/drawing/2014/main" id="{328AD1D6-7061-155A-1E37-164DFA379510}"/>
              </a:ext>
            </a:extLst>
          </p:cNvPr>
          <p:cNvPicPr>
            <a:picLocks noChangeAspect="1"/>
          </p:cNvPicPr>
          <p:nvPr/>
        </p:nvPicPr>
        <p:blipFill>
          <a:blip r:embed="rId2"/>
          <a:stretch>
            <a:fillRect/>
          </a:stretch>
        </p:blipFill>
        <p:spPr>
          <a:xfrm>
            <a:off x="106917" y="63058"/>
            <a:ext cx="4507960" cy="3155729"/>
          </a:xfrm>
          <a:prstGeom prst="rect">
            <a:avLst/>
          </a:prstGeom>
        </p:spPr>
      </p:pic>
      <p:cxnSp>
        <p:nvCxnSpPr>
          <p:cNvPr id="6" name="直線コネクタ 5">
            <a:extLst>
              <a:ext uri="{FF2B5EF4-FFF2-40B4-BE49-F238E27FC236}">
                <a16:creationId xmlns:a16="http://schemas.microsoft.com/office/drawing/2014/main" id="{541A0115-CAB5-70AC-81D6-02C55D8CAD80}"/>
              </a:ext>
            </a:extLst>
          </p:cNvPr>
          <p:cNvCxnSpPr>
            <a:cxnSpLocks/>
          </p:cNvCxnSpPr>
          <p:nvPr/>
        </p:nvCxnSpPr>
        <p:spPr>
          <a:xfrm>
            <a:off x="483471" y="3310758"/>
            <a:ext cx="4131406" cy="0"/>
          </a:xfrm>
          <a:prstGeom prst="line">
            <a:avLst/>
          </a:prstGeom>
          <a:ln w="28575">
            <a:solidFill>
              <a:srgbClr val="FFC000"/>
            </a:solidFill>
          </a:ln>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391171A5-B161-2268-CBD7-10E1A88CFFC8}"/>
              </a:ext>
            </a:extLst>
          </p:cNvPr>
          <p:cNvCxnSpPr>
            <a:cxnSpLocks/>
          </p:cNvCxnSpPr>
          <p:nvPr/>
        </p:nvCxnSpPr>
        <p:spPr>
          <a:xfrm>
            <a:off x="4619710" y="155023"/>
            <a:ext cx="11349" cy="315572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pic>
        <p:nvPicPr>
          <p:cNvPr id="17" name="図 16">
            <a:extLst>
              <a:ext uri="{FF2B5EF4-FFF2-40B4-BE49-F238E27FC236}">
                <a16:creationId xmlns:a16="http://schemas.microsoft.com/office/drawing/2014/main" id="{62643EBB-429B-BE84-C332-5929D59BA97A}"/>
              </a:ext>
            </a:extLst>
          </p:cNvPr>
          <p:cNvPicPr>
            <a:picLocks noChangeAspect="1"/>
          </p:cNvPicPr>
          <p:nvPr/>
        </p:nvPicPr>
        <p:blipFill>
          <a:blip r:embed="rId3"/>
          <a:stretch>
            <a:fillRect/>
          </a:stretch>
        </p:blipFill>
        <p:spPr>
          <a:xfrm>
            <a:off x="4952999" y="0"/>
            <a:ext cx="4467832" cy="2144111"/>
          </a:xfrm>
          <a:prstGeom prst="rect">
            <a:avLst/>
          </a:prstGeom>
        </p:spPr>
      </p:pic>
      <p:pic>
        <p:nvPicPr>
          <p:cNvPr id="19" name="図 18">
            <a:extLst>
              <a:ext uri="{FF2B5EF4-FFF2-40B4-BE49-F238E27FC236}">
                <a16:creationId xmlns:a16="http://schemas.microsoft.com/office/drawing/2014/main" id="{FD79B1CF-DF4A-84D4-660A-005A0363CF11}"/>
              </a:ext>
            </a:extLst>
          </p:cNvPr>
          <p:cNvPicPr>
            <a:picLocks noChangeAspect="1"/>
          </p:cNvPicPr>
          <p:nvPr/>
        </p:nvPicPr>
        <p:blipFill>
          <a:blip r:embed="rId4"/>
          <a:stretch>
            <a:fillRect/>
          </a:stretch>
        </p:blipFill>
        <p:spPr>
          <a:xfrm>
            <a:off x="5067306" y="2417382"/>
            <a:ext cx="4575936" cy="4075008"/>
          </a:xfrm>
          <a:prstGeom prst="rect">
            <a:avLst/>
          </a:prstGeom>
        </p:spPr>
      </p:pic>
      <p:pic>
        <p:nvPicPr>
          <p:cNvPr id="21" name="図 20">
            <a:extLst>
              <a:ext uri="{FF2B5EF4-FFF2-40B4-BE49-F238E27FC236}">
                <a16:creationId xmlns:a16="http://schemas.microsoft.com/office/drawing/2014/main" id="{B2CD29E9-1BD8-5FF3-9274-AE243ACBFC1A}"/>
              </a:ext>
            </a:extLst>
          </p:cNvPr>
          <p:cNvPicPr>
            <a:picLocks noChangeAspect="1"/>
          </p:cNvPicPr>
          <p:nvPr/>
        </p:nvPicPr>
        <p:blipFill>
          <a:blip r:embed="rId5"/>
          <a:stretch>
            <a:fillRect/>
          </a:stretch>
        </p:blipFill>
        <p:spPr>
          <a:xfrm>
            <a:off x="779086" y="3402717"/>
            <a:ext cx="4288220" cy="3063385"/>
          </a:xfrm>
          <a:prstGeom prst="rect">
            <a:avLst/>
          </a:prstGeom>
        </p:spPr>
      </p:pic>
      <p:cxnSp>
        <p:nvCxnSpPr>
          <p:cNvPr id="8" name="直線コネクタ 7">
            <a:extLst>
              <a:ext uri="{FF2B5EF4-FFF2-40B4-BE49-F238E27FC236}">
                <a16:creationId xmlns:a16="http://schemas.microsoft.com/office/drawing/2014/main" id="{7376F1E8-8520-67E5-76D1-A05F2A8158FB}"/>
              </a:ext>
            </a:extLst>
          </p:cNvPr>
          <p:cNvCxnSpPr/>
          <p:nvPr/>
        </p:nvCxnSpPr>
        <p:spPr>
          <a:xfrm>
            <a:off x="5549462" y="462455"/>
            <a:ext cx="35840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CC9D6F25-2C12-F77B-9BCF-F7830792D23A}"/>
              </a:ext>
            </a:extLst>
          </p:cNvPr>
          <p:cNvCxnSpPr/>
          <p:nvPr/>
        </p:nvCxnSpPr>
        <p:spPr>
          <a:xfrm>
            <a:off x="1828800" y="6492384"/>
            <a:ext cx="2333297"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271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0FED308-49C3-8E29-1266-5049F04CDA9D}"/>
              </a:ext>
            </a:extLst>
          </p:cNvPr>
          <p:cNvSpPr/>
          <p:nvPr/>
        </p:nvSpPr>
        <p:spPr>
          <a:xfrm>
            <a:off x="92467" y="184935"/>
            <a:ext cx="9721065" cy="6531502"/>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endParaRPr kumimoji="1" lang="ja-JP" altLang="en-US" sz="1200" b="1" spc="-150" dirty="0">
              <a:solidFill>
                <a:srgbClr val="26968B"/>
              </a:solidFill>
              <a:latin typeface="メイリオ" pitchFamily="50" charset="-128"/>
              <a:ea typeface="メイリオ" pitchFamily="50" charset="-128"/>
              <a:cs typeface="メイリオ" pitchFamily="50" charset="-128"/>
            </a:endParaRPr>
          </a:p>
        </p:txBody>
      </p:sp>
      <p:graphicFrame>
        <p:nvGraphicFramePr>
          <p:cNvPr id="3" name="表 2">
            <a:extLst>
              <a:ext uri="{FF2B5EF4-FFF2-40B4-BE49-F238E27FC236}">
                <a16:creationId xmlns:a16="http://schemas.microsoft.com/office/drawing/2014/main" id="{5B9C4850-25CE-F97F-532D-94FBF5D9D6F6}"/>
              </a:ext>
            </a:extLst>
          </p:cNvPr>
          <p:cNvGraphicFramePr>
            <a:graphicFrameLocks noGrp="1"/>
          </p:cNvGraphicFramePr>
          <p:nvPr>
            <p:extLst>
              <p:ext uri="{D42A27DB-BD31-4B8C-83A1-F6EECF244321}">
                <p14:modId xmlns:p14="http://schemas.microsoft.com/office/powerpoint/2010/main" val="4042304424"/>
              </p:ext>
            </p:extLst>
          </p:nvPr>
        </p:nvGraphicFramePr>
        <p:xfrm>
          <a:off x="92467" y="642134"/>
          <a:ext cx="9721064" cy="6030932"/>
        </p:xfrm>
        <a:graphic>
          <a:graphicData uri="http://schemas.openxmlformats.org/drawingml/2006/table">
            <a:tbl>
              <a:tblPr/>
              <a:tblGrid>
                <a:gridCol w="2702988">
                  <a:extLst>
                    <a:ext uri="{9D8B030D-6E8A-4147-A177-3AD203B41FA5}">
                      <a16:colId xmlns:a16="http://schemas.microsoft.com/office/drawing/2014/main" val="3782144317"/>
                    </a:ext>
                  </a:extLst>
                </a:gridCol>
                <a:gridCol w="7018076">
                  <a:extLst>
                    <a:ext uri="{9D8B030D-6E8A-4147-A177-3AD203B41FA5}">
                      <a16:colId xmlns:a16="http://schemas.microsoft.com/office/drawing/2014/main" val="620443106"/>
                    </a:ext>
                  </a:extLst>
                </a:gridCol>
              </a:tblGrid>
              <a:tr h="1894095">
                <a:tc>
                  <a:txBody>
                    <a:bodyPr/>
                    <a:lstStyle/>
                    <a:p>
                      <a:pPr algn="ctr"/>
                      <a:r>
                        <a:rPr lang="ja-JP" altLang="en-US" sz="1800" b="0" dirty="0">
                          <a:effectLst/>
                        </a:rPr>
                        <a:t>製造業関連</a:t>
                      </a:r>
                    </a:p>
                  </a:txBody>
                  <a:tcPr marL="31448" marR="31448" marT="31448" marB="31448"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solidFill>
                      <a:srgbClr val="F0F0F0"/>
                    </a:solidFill>
                  </a:tcPr>
                </a:tc>
                <a:tc>
                  <a:txBody>
                    <a:bodyPr/>
                    <a:lstStyle/>
                    <a:p>
                      <a:pPr>
                        <a:buNone/>
                      </a:pPr>
                      <a:r>
                        <a:rPr lang="ja-JP" altLang="en-US" sz="1600" b="0" dirty="0">
                          <a:effectLst/>
                          <a:latin typeface="AR P悠々ｺﾞｼｯｸ体E04" panose="040B0900000000000000" pitchFamily="50" charset="-128"/>
                          <a:ea typeface="AR P悠々ｺﾞｼｯｸ体E04" panose="040B0900000000000000" pitchFamily="50" charset="-128"/>
                        </a:rPr>
                        <a:t>作業着への着替えが義務付けられている場合の着替え時間（三菱重工長崎造船事件最高裁判決）技術面で問題がある従業員に対して、就業時間外に月</a:t>
                      </a:r>
                      <a:r>
                        <a:rPr lang="en-US" altLang="ja-JP" sz="1600" b="0" dirty="0">
                          <a:effectLst/>
                          <a:latin typeface="AR P悠々ｺﾞｼｯｸ体E04" panose="040B0900000000000000" pitchFamily="50" charset="-128"/>
                          <a:ea typeface="AR P悠々ｺﾞｼｯｸ体E04" panose="040B0900000000000000" pitchFamily="50" charset="-128"/>
                        </a:rPr>
                        <a:t>1</a:t>
                      </a:r>
                      <a:r>
                        <a:rPr lang="ja-JP" altLang="en-US" sz="1600" b="0" dirty="0">
                          <a:effectLst/>
                          <a:latin typeface="AR P悠々ｺﾞｼｯｸ体E04" panose="040B0900000000000000" pitchFamily="50" charset="-128"/>
                          <a:ea typeface="AR P悠々ｺﾞｼｯｸ体E04" panose="040B0900000000000000" pitchFamily="50" charset="-128"/>
                        </a:rPr>
                        <a:t>回、指導内容の振り返りの機会を与えるために設けられた勉強会の時間（大阪地方裁判所令和</a:t>
                      </a:r>
                      <a:r>
                        <a:rPr lang="en-US" altLang="ja-JP" sz="1600" b="0" dirty="0">
                          <a:effectLst/>
                          <a:latin typeface="AR P悠々ｺﾞｼｯｸ体E04" panose="040B0900000000000000" pitchFamily="50" charset="-128"/>
                          <a:ea typeface="AR P悠々ｺﾞｼｯｸ体E04" panose="040B0900000000000000" pitchFamily="50" charset="-128"/>
                        </a:rPr>
                        <a:t>2</a:t>
                      </a:r>
                      <a:r>
                        <a:rPr lang="ja-JP" altLang="en-US" sz="1600" b="0" dirty="0">
                          <a:effectLst/>
                          <a:latin typeface="AR P悠々ｺﾞｼｯｸ体E04" panose="040B0900000000000000" pitchFamily="50" charset="-128"/>
                          <a:ea typeface="AR P悠々ｺﾞｼｯｸ体E04" panose="040B0900000000000000" pitchFamily="50" charset="-128"/>
                        </a:rPr>
                        <a:t>年</a:t>
                      </a:r>
                      <a:r>
                        <a:rPr lang="en-US" altLang="ja-JP" sz="1600" b="0" dirty="0">
                          <a:effectLst/>
                          <a:latin typeface="AR P悠々ｺﾞｼｯｸ体E04" panose="040B0900000000000000" pitchFamily="50" charset="-128"/>
                          <a:ea typeface="AR P悠々ｺﾞｼｯｸ体E04" panose="040B0900000000000000" pitchFamily="50" charset="-128"/>
                        </a:rPr>
                        <a:t>3</a:t>
                      </a:r>
                      <a:r>
                        <a:rPr lang="ja-JP" altLang="en-US" sz="1600" b="0" dirty="0">
                          <a:effectLst/>
                          <a:latin typeface="AR P悠々ｺﾞｼｯｸ体E04" panose="040B0900000000000000" pitchFamily="50" charset="-128"/>
                          <a:ea typeface="AR P悠々ｺﾞｼｯｸ体E04" panose="040B0900000000000000" pitchFamily="50" charset="-128"/>
                        </a:rPr>
                        <a:t>月</a:t>
                      </a:r>
                      <a:r>
                        <a:rPr lang="en-US" altLang="ja-JP" sz="1600" b="0" dirty="0">
                          <a:effectLst/>
                          <a:latin typeface="AR P悠々ｺﾞｼｯｸ体E04" panose="040B0900000000000000" pitchFamily="50" charset="-128"/>
                          <a:ea typeface="AR P悠々ｺﾞｼｯｸ体E04" panose="040B0900000000000000" pitchFamily="50" charset="-128"/>
                        </a:rPr>
                        <a:t>3</a:t>
                      </a:r>
                      <a:r>
                        <a:rPr lang="ja-JP" altLang="en-US" sz="1600" b="0" dirty="0">
                          <a:effectLst/>
                          <a:latin typeface="AR P悠々ｺﾞｼｯｸ体E04" panose="040B0900000000000000" pitchFamily="50" charset="-128"/>
                          <a:ea typeface="AR P悠々ｺﾞｼｯｸ体E04" panose="040B0900000000000000" pitchFamily="50" charset="-128"/>
                        </a:rPr>
                        <a:t>日判決）</a:t>
                      </a:r>
                    </a:p>
                  </a:txBody>
                  <a:tcPr marL="31448" marR="31448" marT="31448" marB="31448"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noFill/>
                  </a:tcPr>
                </a:tc>
                <a:extLst>
                  <a:ext uri="{0D108BD9-81ED-4DB2-BD59-A6C34878D82A}">
                    <a16:rowId xmlns:a16="http://schemas.microsoft.com/office/drawing/2014/main" val="130024049"/>
                  </a:ext>
                </a:extLst>
              </a:tr>
              <a:tr h="1351009">
                <a:tc>
                  <a:txBody>
                    <a:bodyPr/>
                    <a:lstStyle/>
                    <a:p>
                      <a:pPr algn="ctr"/>
                      <a:r>
                        <a:rPr lang="ja-JP" altLang="en-US" sz="1800" b="0" dirty="0">
                          <a:effectLst/>
                        </a:rPr>
                        <a:t>運輸業関連</a:t>
                      </a:r>
                    </a:p>
                  </a:txBody>
                  <a:tcPr marL="31448" marR="31448" marT="31448" marB="31448"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solidFill>
                      <a:srgbClr val="F0F0F0"/>
                    </a:solidFill>
                  </a:tcPr>
                </a:tc>
                <a:tc>
                  <a:txBody>
                    <a:bodyPr/>
                    <a:lstStyle/>
                    <a:p>
                      <a:r>
                        <a:rPr lang="ja-JP" altLang="en-US" sz="1600" b="0" dirty="0">
                          <a:effectLst/>
                          <a:latin typeface="AR P悠々ｺﾞｼｯｸ体E04" panose="040B0900000000000000" pitchFamily="50" charset="-128"/>
                          <a:ea typeface="AR P悠々ｺﾞｼｯｸ体E04" panose="040B0900000000000000" pitchFamily="50" charset="-128"/>
                        </a:rPr>
                        <a:t>始業前あるいは終業後の点呼時間（東京急行電鉄事件東京地裁判決）</a:t>
                      </a:r>
                      <a:br>
                        <a:rPr lang="ja-JP" altLang="en-US" sz="1600" b="0" dirty="0">
                          <a:effectLst/>
                          <a:latin typeface="AR P悠々ｺﾞｼｯｸ体E04" panose="040B0900000000000000" pitchFamily="50" charset="-128"/>
                          <a:ea typeface="AR P悠々ｺﾞｼｯｸ体E04" panose="040B0900000000000000" pitchFamily="50" charset="-128"/>
                        </a:rPr>
                      </a:br>
                      <a:r>
                        <a:rPr lang="ja-JP" altLang="en-US" sz="1600" b="0" dirty="0">
                          <a:effectLst/>
                          <a:latin typeface="AR P悠々ｺﾞｼｯｸ体E04" panose="040B0900000000000000" pitchFamily="50" charset="-128"/>
                          <a:ea typeface="AR P悠々ｺﾞｼｯｸ体E04" panose="040B0900000000000000" pitchFamily="50" charset="-128"/>
                        </a:rPr>
                        <a:t>引っ越し作業員の制服への着替え時間（横浜地方裁判所令和</a:t>
                      </a:r>
                      <a:r>
                        <a:rPr lang="en-US" altLang="ja-JP" sz="1600" b="0" dirty="0">
                          <a:effectLst/>
                          <a:latin typeface="AR P悠々ｺﾞｼｯｸ体E04" panose="040B0900000000000000" pitchFamily="50" charset="-128"/>
                          <a:ea typeface="AR P悠々ｺﾞｼｯｸ体E04" panose="040B0900000000000000" pitchFamily="50" charset="-128"/>
                        </a:rPr>
                        <a:t>2</a:t>
                      </a:r>
                      <a:r>
                        <a:rPr lang="ja-JP" altLang="en-US" sz="1600" b="0" dirty="0">
                          <a:effectLst/>
                          <a:latin typeface="AR P悠々ｺﾞｼｯｸ体E04" panose="040B0900000000000000" pitchFamily="50" charset="-128"/>
                          <a:ea typeface="AR P悠々ｺﾞｼｯｸ体E04" panose="040B0900000000000000" pitchFamily="50" charset="-128"/>
                        </a:rPr>
                        <a:t>年</a:t>
                      </a:r>
                      <a:r>
                        <a:rPr lang="en-US" altLang="ja-JP" sz="1600" b="0" dirty="0">
                          <a:effectLst/>
                          <a:latin typeface="AR P悠々ｺﾞｼｯｸ体E04" panose="040B0900000000000000" pitchFamily="50" charset="-128"/>
                          <a:ea typeface="AR P悠々ｺﾞｼｯｸ体E04" panose="040B0900000000000000" pitchFamily="50" charset="-128"/>
                        </a:rPr>
                        <a:t>6</a:t>
                      </a:r>
                      <a:r>
                        <a:rPr lang="ja-JP" altLang="en-US" sz="1600" b="0" dirty="0">
                          <a:effectLst/>
                          <a:latin typeface="AR P悠々ｺﾞｼｯｸ体E04" panose="040B0900000000000000" pitchFamily="50" charset="-128"/>
                          <a:ea typeface="AR P悠々ｺﾞｼｯｸ体E04" panose="040B0900000000000000" pitchFamily="50" charset="-128"/>
                        </a:rPr>
                        <a:t>月</a:t>
                      </a:r>
                      <a:r>
                        <a:rPr lang="en-US" altLang="ja-JP" sz="1600" b="0" dirty="0">
                          <a:effectLst/>
                          <a:latin typeface="AR P悠々ｺﾞｼｯｸ体E04" panose="040B0900000000000000" pitchFamily="50" charset="-128"/>
                          <a:ea typeface="AR P悠々ｺﾞｼｯｸ体E04" panose="040B0900000000000000" pitchFamily="50" charset="-128"/>
                        </a:rPr>
                        <a:t>25</a:t>
                      </a:r>
                      <a:r>
                        <a:rPr lang="ja-JP" altLang="en-US" sz="1600" b="0" dirty="0">
                          <a:effectLst/>
                          <a:latin typeface="AR P悠々ｺﾞｼｯｸ体E04" panose="040B0900000000000000" pitchFamily="50" charset="-128"/>
                          <a:ea typeface="AR P悠々ｺﾞｼｯｸ体E04" panose="040B0900000000000000" pitchFamily="50" charset="-128"/>
                        </a:rPr>
                        <a:t>日判決）</a:t>
                      </a:r>
                      <a:br>
                        <a:rPr lang="ja-JP" altLang="en-US" sz="900" b="0" dirty="0">
                          <a:effectLst/>
                          <a:latin typeface="AR P悠々ｺﾞｼｯｸ体E04" panose="040B0900000000000000" pitchFamily="50" charset="-128"/>
                          <a:ea typeface="AR P悠々ｺﾞｼｯｸ体E04" panose="040B0900000000000000" pitchFamily="50" charset="-128"/>
                        </a:rPr>
                      </a:br>
                      <a:endParaRPr lang="ja-JP" altLang="en-US" sz="900" b="0" dirty="0">
                        <a:effectLst/>
                        <a:latin typeface="AR P悠々ｺﾞｼｯｸ体E04" panose="040B0900000000000000" pitchFamily="50" charset="-128"/>
                        <a:ea typeface="AR P悠々ｺﾞｼｯｸ体E04" panose="040B0900000000000000" pitchFamily="50" charset="-128"/>
                      </a:endParaRPr>
                    </a:p>
                  </a:txBody>
                  <a:tcPr marL="31448" marR="31448" marT="31448" marB="31448"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noFill/>
                  </a:tcPr>
                </a:tc>
                <a:extLst>
                  <a:ext uri="{0D108BD9-81ED-4DB2-BD59-A6C34878D82A}">
                    <a16:rowId xmlns:a16="http://schemas.microsoft.com/office/drawing/2014/main" val="2610939545"/>
                  </a:ext>
                </a:extLst>
              </a:tr>
              <a:tr h="988952">
                <a:tc>
                  <a:txBody>
                    <a:bodyPr/>
                    <a:lstStyle/>
                    <a:p>
                      <a:pPr algn="ctr"/>
                      <a:r>
                        <a:rPr lang="ja-JP" altLang="en-US" sz="1800" b="0" dirty="0">
                          <a:effectLst/>
                        </a:rPr>
                        <a:t>建設業関連</a:t>
                      </a:r>
                    </a:p>
                  </a:txBody>
                  <a:tcPr marL="31448" marR="31448" marT="31448" marB="31448"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solidFill>
                      <a:srgbClr val="F0F0F0"/>
                    </a:solidFill>
                  </a:tcPr>
                </a:tc>
                <a:tc>
                  <a:txBody>
                    <a:bodyPr/>
                    <a:lstStyle/>
                    <a:p>
                      <a:r>
                        <a:rPr lang="ja-JP" altLang="en-US" sz="1600" b="0" dirty="0">
                          <a:effectLst/>
                          <a:latin typeface="AR P悠々ｺﾞｼｯｸ体E04" panose="040B0900000000000000" pitchFamily="50" charset="-128"/>
                          <a:ea typeface="AR P悠々ｺﾞｼｯｸ体E04" panose="040B0900000000000000" pitchFamily="50" charset="-128"/>
                        </a:rPr>
                        <a:t>いったん会社に集合した後に、資材等を積み込んで現場に向かう場合の現場までの移動時間（総設事件東京地裁判決）</a:t>
                      </a:r>
                    </a:p>
                  </a:txBody>
                  <a:tcPr marL="31448" marR="31448" marT="31448" marB="31448"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noFill/>
                  </a:tcPr>
                </a:tc>
                <a:extLst>
                  <a:ext uri="{0D108BD9-81ED-4DB2-BD59-A6C34878D82A}">
                    <a16:rowId xmlns:a16="http://schemas.microsoft.com/office/drawing/2014/main" val="1320916992"/>
                  </a:ext>
                </a:extLst>
              </a:tr>
              <a:tr h="807924">
                <a:tc>
                  <a:txBody>
                    <a:bodyPr/>
                    <a:lstStyle/>
                    <a:p>
                      <a:pPr algn="ctr"/>
                      <a:r>
                        <a:rPr lang="ja-JP" altLang="en-US" sz="1800" b="0" dirty="0">
                          <a:effectLst/>
                        </a:rPr>
                        <a:t>警備業関連</a:t>
                      </a:r>
                    </a:p>
                  </a:txBody>
                  <a:tcPr marL="31448" marR="31448" marT="31448" marB="31448"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solidFill>
                      <a:srgbClr val="F0F0F0"/>
                    </a:solidFill>
                  </a:tcPr>
                </a:tc>
                <a:tc>
                  <a:txBody>
                    <a:bodyPr/>
                    <a:lstStyle/>
                    <a:p>
                      <a:r>
                        <a:rPr lang="ja-JP" altLang="en-US" sz="1600" b="0" dirty="0">
                          <a:effectLst/>
                          <a:latin typeface="AR P悠々ｺﾞｼｯｸ体E04" panose="040B0900000000000000" pitchFamily="50" charset="-128"/>
                          <a:ea typeface="AR P悠々ｺﾞｼｯｸ体E04" panose="040B0900000000000000" pitchFamily="50" charset="-128"/>
                        </a:rPr>
                        <a:t>朝礼の時間や制服への着替え時間</a:t>
                      </a:r>
                      <a:br>
                        <a:rPr lang="ja-JP" altLang="en-US" sz="1600" b="0" dirty="0">
                          <a:effectLst/>
                          <a:latin typeface="AR P悠々ｺﾞｼｯｸ体E04" panose="040B0900000000000000" pitchFamily="50" charset="-128"/>
                          <a:ea typeface="AR P悠々ｺﾞｼｯｸ体E04" panose="040B0900000000000000" pitchFamily="50" charset="-128"/>
                        </a:rPr>
                      </a:br>
                      <a:r>
                        <a:rPr lang="ja-JP" altLang="en-US" sz="1600" b="0" dirty="0">
                          <a:effectLst/>
                          <a:latin typeface="AR P悠々ｺﾞｼｯｸ体E04" panose="040B0900000000000000" pitchFamily="50" charset="-128"/>
                          <a:ea typeface="AR P悠々ｺﾞｼｯｸ体E04" panose="040B0900000000000000" pitchFamily="50" charset="-128"/>
                        </a:rPr>
                        <a:t>（イオンディライトセキュリティ事件千葉地裁判決）</a:t>
                      </a:r>
                    </a:p>
                  </a:txBody>
                  <a:tcPr marL="31448" marR="31448" marT="31448" marB="31448"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noFill/>
                  </a:tcPr>
                </a:tc>
                <a:extLst>
                  <a:ext uri="{0D108BD9-81ED-4DB2-BD59-A6C34878D82A}">
                    <a16:rowId xmlns:a16="http://schemas.microsoft.com/office/drawing/2014/main" val="3854077969"/>
                  </a:ext>
                </a:extLst>
              </a:tr>
              <a:tr h="988952">
                <a:tc>
                  <a:txBody>
                    <a:bodyPr/>
                    <a:lstStyle/>
                    <a:p>
                      <a:pPr algn="ctr"/>
                      <a:r>
                        <a:rPr lang="zh-TW" altLang="en-US" sz="1800" b="0" dirty="0">
                          <a:effectLst/>
                          <a:latin typeface="AR丸ゴシック体M04" panose="020F0609000000000000" pitchFamily="49" charset="-128"/>
                          <a:ea typeface="AR丸ゴシック体M04" panose="020F0609000000000000" pitchFamily="49" charset="-128"/>
                        </a:rPr>
                        <a:t>医療機関関連</a:t>
                      </a:r>
                    </a:p>
                  </a:txBody>
                  <a:tcPr marL="31448" marR="31448" marT="31448" marB="31448"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solidFill>
                      <a:srgbClr val="F0F0F0"/>
                    </a:solidFill>
                  </a:tcPr>
                </a:tc>
                <a:tc>
                  <a:txBody>
                    <a:bodyPr/>
                    <a:lstStyle/>
                    <a:p>
                      <a:r>
                        <a:rPr lang="ja-JP" altLang="en-US" sz="1600" b="0" dirty="0">
                          <a:effectLst/>
                          <a:latin typeface="AR P悠々ｺﾞｼｯｸ体E04" panose="040B0900000000000000" pitchFamily="50" charset="-128"/>
                          <a:ea typeface="AR P悠々ｺﾞｼｯｸ体E04" panose="040B0900000000000000" pitchFamily="50" charset="-128"/>
                        </a:rPr>
                        <a:t>病院の宿直勤務において実態として通常勤務が行われている場合</a:t>
                      </a:r>
                      <a:br>
                        <a:rPr lang="ja-JP" altLang="en-US" sz="1600" b="0" dirty="0">
                          <a:effectLst/>
                          <a:latin typeface="AR P悠々ｺﾞｼｯｸ体E04" panose="040B0900000000000000" pitchFamily="50" charset="-128"/>
                          <a:ea typeface="AR P悠々ｺﾞｼｯｸ体E04" panose="040B0900000000000000" pitchFamily="50" charset="-128"/>
                        </a:rPr>
                      </a:br>
                      <a:r>
                        <a:rPr lang="ja-JP" altLang="en-US" sz="1600" b="0" dirty="0">
                          <a:effectLst/>
                          <a:latin typeface="AR P悠々ｺﾞｼｯｸ体E04" panose="040B0900000000000000" pitchFamily="50" charset="-128"/>
                          <a:ea typeface="AR P悠々ｺﾞｼｯｸ体E04" panose="040B0900000000000000" pitchFamily="50" charset="-128"/>
                        </a:rPr>
                        <a:t>（奈良県立奈良病院事件大阪高裁判決）</a:t>
                      </a:r>
                    </a:p>
                  </a:txBody>
                  <a:tcPr marL="31448" marR="31448" marT="31448" marB="31448"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noFill/>
                  </a:tcPr>
                </a:tc>
                <a:extLst>
                  <a:ext uri="{0D108BD9-81ED-4DB2-BD59-A6C34878D82A}">
                    <a16:rowId xmlns:a16="http://schemas.microsoft.com/office/drawing/2014/main" val="2480050187"/>
                  </a:ext>
                </a:extLst>
              </a:tr>
            </a:tbl>
          </a:graphicData>
        </a:graphic>
      </p:graphicFrame>
      <p:sp>
        <p:nvSpPr>
          <p:cNvPr id="4" name="Rectangle 1">
            <a:extLst>
              <a:ext uri="{FF2B5EF4-FFF2-40B4-BE49-F238E27FC236}">
                <a16:creationId xmlns:a16="http://schemas.microsoft.com/office/drawing/2014/main" id="{B40669D2-C14B-D48A-0420-FB52970D825F}"/>
              </a:ext>
            </a:extLst>
          </p:cNvPr>
          <p:cNvSpPr>
            <a:spLocks noChangeArrowheads="1"/>
          </p:cNvSpPr>
          <p:nvPr/>
        </p:nvSpPr>
        <p:spPr bwMode="auto">
          <a:xfrm>
            <a:off x="-1" y="141561"/>
            <a:ext cx="5314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333333"/>
                </a:solidFill>
                <a:effectLst/>
                <a:latin typeface="Arial" panose="020B0604020202020204" pitchFamily="34" charset="0"/>
                <a:ea typeface="Noto Sans Japanese"/>
              </a:rPr>
              <a:t>「労働時間にあたる」と判断された判例一覧</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cxnSp>
        <p:nvCxnSpPr>
          <p:cNvPr id="6" name="直線コネクタ 5">
            <a:extLst>
              <a:ext uri="{FF2B5EF4-FFF2-40B4-BE49-F238E27FC236}">
                <a16:creationId xmlns:a16="http://schemas.microsoft.com/office/drawing/2014/main" id="{6AFF7EA1-9E17-A522-16C8-3337FC70838F}"/>
              </a:ext>
            </a:extLst>
          </p:cNvPr>
          <p:cNvCxnSpPr/>
          <p:nvPr/>
        </p:nvCxnSpPr>
        <p:spPr>
          <a:xfrm>
            <a:off x="92466" y="2522483"/>
            <a:ext cx="9721066" cy="0"/>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DFC0DB05-D941-BE42-D14B-F45BE967249C}"/>
              </a:ext>
            </a:extLst>
          </p:cNvPr>
          <p:cNvCxnSpPr/>
          <p:nvPr/>
        </p:nvCxnSpPr>
        <p:spPr>
          <a:xfrm>
            <a:off x="92467" y="3899338"/>
            <a:ext cx="9721064" cy="0"/>
          </a:xfrm>
          <a:prstGeom prst="line">
            <a:avLst/>
          </a:prstGeom>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D155EB3B-4D56-94F6-B2CF-5BBC00F94EB5}"/>
              </a:ext>
            </a:extLst>
          </p:cNvPr>
          <p:cNvCxnSpPr/>
          <p:nvPr/>
        </p:nvCxnSpPr>
        <p:spPr>
          <a:xfrm>
            <a:off x="92466" y="4876800"/>
            <a:ext cx="9721065" cy="0"/>
          </a:xfrm>
          <a:prstGeom prst="line">
            <a:avLst/>
          </a:prstGeom>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B2A8CCBC-D20B-3617-1481-5B37B0A9DABA}"/>
              </a:ext>
            </a:extLst>
          </p:cNvPr>
          <p:cNvCxnSpPr/>
          <p:nvPr/>
        </p:nvCxnSpPr>
        <p:spPr>
          <a:xfrm>
            <a:off x="92466" y="5686097"/>
            <a:ext cx="97210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93338136-428B-D1C0-A00F-C1105B72F340}"/>
              </a:ext>
            </a:extLst>
          </p:cNvPr>
          <p:cNvCxnSpPr/>
          <p:nvPr/>
        </p:nvCxnSpPr>
        <p:spPr>
          <a:xfrm>
            <a:off x="92466" y="642134"/>
            <a:ext cx="9721065" cy="0"/>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91400D1C-0D76-05B3-9D73-BCDEE29F22FA}"/>
              </a:ext>
            </a:extLst>
          </p:cNvPr>
          <p:cNvCxnSpPr/>
          <p:nvPr/>
        </p:nvCxnSpPr>
        <p:spPr>
          <a:xfrm>
            <a:off x="2795752" y="642134"/>
            <a:ext cx="0" cy="6030932"/>
          </a:xfrm>
          <a:prstGeom prst="line">
            <a:avLst/>
          </a:prstGeom>
        </p:spPr>
        <p:style>
          <a:lnRef idx="1">
            <a:schemeClr val="dk1"/>
          </a:lnRef>
          <a:fillRef idx="0">
            <a:schemeClr val="dk1"/>
          </a:fillRef>
          <a:effectRef idx="0">
            <a:schemeClr val="dk1"/>
          </a:effectRef>
          <a:fontRef idx="minor">
            <a:schemeClr val="tx1"/>
          </a:fontRef>
        </p:style>
      </p:cxnSp>
      <p:cxnSp>
        <p:nvCxnSpPr>
          <p:cNvPr id="7" name="直線コネクタ 6">
            <a:extLst>
              <a:ext uri="{FF2B5EF4-FFF2-40B4-BE49-F238E27FC236}">
                <a16:creationId xmlns:a16="http://schemas.microsoft.com/office/drawing/2014/main" id="{74269464-2A40-1D0E-D367-0D9B692A9463}"/>
              </a:ext>
            </a:extLst>
          </p:cNvPr>
          <p:cNvCxnSpPr/>
          <p:nvPr/>
        </p:nvCxnSpPr>
        <p:spPr>
          <a:xfrm>
            <a:off x="241738" y="541671"/>
            <a:ext cx="215462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123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4581903-60FD-5C72-8574-026FADB03B4D}"/>
              </a:ext>
            </a:extLst>
          </p:cNvPr>
          <p:cNvSpPr/>
          <p:nvPr/>
        </p:nvSpPr>
        <p:spPr>
          <a:xfrm>
            <a:off x="115614" y="199697"/>
            <a:ext cx="9659007" cy="6568965"/>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lang="ja-JP" altLang="en-US" b="0" i="0" dirty="0">
                <a:solidFill>
                  <a:srgbClr val="FF0000"/>
                </a:solidFill>
                <a:effectLst/>
                <a:latin typeface="Noto Sans Japanese"/>
              </a:rPr>
              <a:t>待機時間についての判例一覧</a:t>
            </a:r>
            <a:endParaRPr lang="en-US" altLang="ja-JP" b="0" i="0" dirty="0">
              <a:solidFill>
                <a:srgbClr val="FF0000"/>
              </a:solidFill>
              <a:effectLst/>
              <a:latin typeface="Noto Sans Japanese"/>
            </a:endParaRPr>
          </a:p>
          <a:p>
            <a:endParaRPr kumimoji="1" lang="en-US" altLang="ja-JP" sz="1400" spc="-150" dirty="0">
              <a:solidFill>
                <a:srgbClr val="333333"/>
              </a:solidFill>
              <a:latin typeface="Noto Sans Japanese"/>
              <a:ea typeface="メイリオ" pitchFamily="50" charset="-128"/>
              <a:cs typeface="メイリオ" pitchFamily="50" charset="-128"/>
            </a:endParaRPr>
          </a:p>
          <a:p>
            <a:endParaRPr kumimoji="1" lang="ja-JP" altLang="en-US" sz="1400" b="1" spc="-150" dirty="0">
              <a:solidFill>
                <a:srgbClr val="26968B"/>
              </a:solidFill>
              <a:latin typeface="メイリオ" pitchFamily="50" charset="-128"/>
              <a:ea typeface="メイリオ" pitchFamily="50" charset="-128"/>
              <a:cs typeface="メイリオ" pitchFamily="50" charset="-128"/>
            </a:endParaRPr>
          </a:p>
        </p:txBody>
      </p:sp>
      <p:graphicFrame>
        <p:nvGraphicFramePr>
          <p:cNvPr id="3" name="表 2">
            <a:extLst>
              <a:ext uri="{FF2B5EF4-FFF2-40B4-BE49-F238E27FC236}">
                <a16:creationId xmlns:a16="http://schemas.microsoft.com/office/drawing/2014/main" id="{F6808950-FC8C-CDCD-AC73-3516ED07FBDA}"/>
              </a:ext>
            </a:extLst>
          </p:cNvPr>
          <p:cNvGraphicFramePr>
            <a:graphicFrameLocks noGrp="1"/>
          </p:cNvGraphicFramePr>
          <p:nvPr>
            <p:extLst>
              <p:ext uri="{D42A27DB-BD31-4B8C-83A1-F6EECF244321}">
                <p14:modId xmlns:p14="http://schemas.microsoft.com/office/powerpoint/2010/main" val="2627418911"/>
              </p:ext>
            </p:extLst>
          </p:nvPr>
        </p:nvGraphicFramePr>
        <p:xfrm>
          <a:off x="401934" y="567559"/>
          <a:ext cx="9267583" cy="5980386"/>
        </p:xfrm>
        <a:graphic>
          <a:graphicData uri="http://schemas.openxmlformats.org/drawingml/2006/table">
            <a:tbl>
              <a:tblPr/>
              <a:tblGrid>
                <a:gridCol w="3022962">
                  <a:extLst>
                    <a:ext uri="{9D8B030D-6E8A-4147-A177-3AD203B41FA5}">
                      <a16:colId xmlns:a16="http://schemas.microsoft.com/office/drawing/2014/main" val="2647397492"/>
                    </a:ext>
                  </a:extLst>
                </a:gridCol>
                <a:gridCol w="6244621">
                  <a:extLst>
                    <a:ext uri="{9D8B030D-6E8A-4147-A177-3AD203B41FA5}">
                      <a16:colId xmlns:a16="http://schemas.microsoft.com/office/drawing/2014/main" val="954136316"/>
                    </a:ext>
                  </a:extLst>
                </a:gridCol>
              </a:tblGrid>
              <a:tr h="2040191">
                <a:tc>
                  <a:txBody>
                    <a:bodyPr/>
                    <a:lstStyle/>
                    <a:p>
                      <a:r>
                        <a:rPr lang="ja-JP" altLang="en-US" sz="1800" b="0" dirty="0">
                          <a:effectLst/>
                          <a:latin typeface="AR P悠々ｺﾞｼｯｸ体E04" panose="040B0900000000000000" pitchFamily="50" charset="-128"/>
                          <a:ea typeface="AR P悠々ｺﾞｼｯｸ体E04" panose="040B0900000000000000" pitchFamily="50" charset="-128"/>
                        </a:rPr>
                        <a:t>労働時間であると判断した判例</a:t>
                      </a:r>
                    </a:p>
                  </a:txBody>
                  <a:tcPr marL="29997" marR="29997" marT="29997" marB="29997"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solidFill>
                      <a:srgbClr val="F0EDED"/>
                    </a:solidFill>
                  </a:tcPr>
                </a:tc>
                <a:tc>
                  <a:txBody>
                    <a:bodyPr/>
                    <a:lstStyle/>
                    <a:p>
                      <a:pPr>
                        <a:buNone/>
                      </a:pPr>
                      <a:r>
                        <a:rPr lang="ja-JP" altLang="en-US" sz="1600" b="0" dirty="0">
                          <a:effectLst/>
                          <a:latin typeface="AR P悠々ｺﾞｼｯｸ体E04" panose="040B0900000000000000" pitchFamily="50" charset="-128"/>
                          <a:ea typeface="AR P悠々ｺﾞｼｯｸ体E04" panose="040B0900000000000000" pitchFamily="50" charset="-128"/>
                        </a:rPr>
                        <a:t>１，配送ドライバーが荷下ろしの順番を待っている間の待機時間（平成</a:t>
                      </a:r>
                      <a:r>
                        <a:rPr lang="en-US" altLang="ja-JP" sz="1600" b="0" dirty="0">
                          <a:effectLst/>
                          <a:latin typeface="AR P悠々ｺﾞｼｯｸ体E04" panose="040B0900000000000000" pitchFamily="50" charset="-128"/>
                          <a:ea typeface="AR P悠々ｺﾞｼｯｸ体E04" panose="040B0900000000000000" pitchFamily="50" charset="-128"/>
                        </a:rPr>
                        <a:t>29</a:t>
                      </a:r>
                      <a:r>
                        <a:rPr lang="ja-JP" altLang="en-US" sz="1600" b="0" dirty="0">
                          <a:effectLst/>
                          <a:latin typeface="AR P悠々ｺﾞｼｯｸ体E04" panose="040B0900000000000000" pitchFamily="50" charset="-128"/>
                          <a:ea typeface="AR P悠々ｺﾞｼｯｸ体E04" panose="040B0900000000000000" pitchFamily="50" charset="-128"/>
                        </a:rPr>
                        <a:t>年</a:t>
                      </a:r>
                      <a:r>
                        <a:rPr lang="en-US" altLang="ja-JP" sz="1600" b="0" dirty="0">
                          <a:effectLst/>
                          <a:latin typeface="AR P悠々ｺﾞｼｯｸ体E04" panose="040B0900000000000000" pitchFamily="50" charset="-128"/>
                          <a:ea typeface="AR P悠々ｺﾞｼｯｸ体E04" panose="040B0900000000000000" pitchFamily="50" charset="-128"/>
                        </a:rPr>
                        <a:t>3</a:t>
                      </a:r>
                      <a:r>
                        <a:rPr lang="ja-JP" altLang="en-US" sz="1600" b="0" dirty="0">
                          <a:effectLst/>
                          <a:latin typeface="AR P悠々ｺﾞｼｯｸ体E04" panose="040B0900000000000000" pitchFamily="50" charset="-128"/>
                          <a:ea typeface="AR P悠々ｺﾞｼｯｸ体E04" panose="040B0900000000000000" pitchFamily="50" charset="-128"/>
                        </a:rPr>
                        <a:t>月</a:t>
                      </a:r>
                      <a:r>
                        <a:rPr lang="en-US" altLang="ja-JP" sz="1600" b="0" dirty="0">
                          <a:effectLst/>
                          <a:latin typeface="AR P悠々ｺﾞｼｯｸ体E04" panose="040B0900000000000000" pitchFamily="50" charset="-128"/>
                          <a:ea typeface="AR P悠々ｺﾞｼｯｸ体E04" panose="040B0900000000000000" pitchFamily="50" charset="-128"/>
                        </a:rPr>
                        <a:t>21</a:t>
                      </a:r>
                      <a:r>
                        <a:rPr lang="ja-JP" altLang="en-US" sz="1600" b="0" dirty="0">
                          <a:effectLst/>
                          <a:latin typeface="AR P悠々ｺﾞｼｯｸ体E04" panose="040B0900000000000000" pitchFamily="50" charset="-128"/>
                          <a:ea typeface="AR P悠々ｺﾞｼｯｸ体E04" panose="040B0900000000000000" pitchFamily="50" charset="-128"/>
                        </a:rPr>
                        <a:t>日大阪地裁判決） </a:t>
                      </a:r>
                    </a:p>
                    <a:p>
                      <a:pPr>
                        <a:buNone/>
                      </a:pPr>
                      <a:r>
                        <a:rPr lang="ja-JP" altLang="en-US" sz="1600" b="0" dirty="0">
                          <a:effectLst/>
                          <a:latin typeface="AR P悠々ｺﾞｼｯｸ体E04" panose="040B0900000000000000" pitchFamily="50" charset="-128"/>
                          <a:ea typeface="AR P悠々ｺﾞｼｯｸ体E04" panose="040B0900000000000000" pitchFamily="50" charset="-128"/>
                        </a:rPr>
                        <a:t>２，配送ドライバーが必要以上に早く出発していたがそれについて会社も特段指導していなかったという場合に、配送先に早く着いて到着場所で待機している待機時間（平成</a:t>
                      </a:r>
                      <a:r>
                        <a:rPr lang="en-US" altLang="ja-JP" sz="1600" b="0" dirty="0">
                          <a:effectLst/>
                          <a:latin typeface="AR P悠々ｺﾞｼｯｸ体E04" panose="040B0900000000000000" pitchFamily="50" charset="-128"/>
                          <a:ea typeface="AR P悠々ｺﾞｼｯｸ体E04" panose="040B0900000000000000" pitchFamily="50" charset="-128"/>
                        </a:rPr>
                        <a:t>29</a:t>
                      </a:r>
                      <a:r>
                        <a:rPr lang="ja-JP" altLang="en-US" sz="1600" b="0" dirty="0">
                          <a:effectLst/>
                          <a:latin typeface="AR P悠々ｺﾞｼｯｸ体E04" panose="040B0900000000000000" pitchFamily="50" charset="-128"/>
                          <a:ea typeface="AR P悠々ｺﾞｼｯｸ体E04" panose="040B0900000000000000" pitchFamily="50" charset="-128"/>
                        </a:rPr>
                        <a:t>年</a:t>
                      </a:r>
                      <a:r>
                        <a:rPr lang="en-US" altLang="ja-JP" sz="1600" b="0" dirty="0">
                          <a:effectLst/>
                          <a:latin typeface="AR P悠々ｺﾞｼｯｸ体E04" panose="040B0900000000000000" pitchFamily="50" charset="-128"/>
                          <a:ea typeface="AR P悠々ｺﾞｼｯｸ体E04" panose="040B0900000000000000" pitchFamily="50" charset="-128"/>
                        </a:rPr>
                        <a:t>3</a:t>
                      </a:r>
                      <a:r>
                        <a:rPr lang="ja-JP" altLang="en-US" sz="1600" b="0" dirty="0">
                          <a:effectLst/>
                          <a:latin typeface="AR P悠々ｺﾞｼｯｸ体E04" panose="040B0900000000000000" pitchFamily="50" charset="-128"/>
                          <a:ea typeface="AR P悠々ｺﾞｼｯｸ体E04" panose="040B0900000000000000" pitchFamily="50" charset="-128"/>
                        </a:rPr>
                        <a:t>月</a:t>
                      </a:r>
                      <a:r>
                        <a:rPr lang="en-US" altLang="ja-JP" sz="1600" b="0" dirty="0">
                          <a:effectLst/>
                          <a:latin typeface="AR P悠々ｺﾞｼｯｸ体E04" panose="040B0900000000000000" pitchFamily="50" charset="-128"/>
                          <a:ea typeface="AR P悠々ｺﾞｼｯｸ体E04" panose="040B0900000000000000" pitchFamily="50" charset="-128"/>
                        </a:rPr>
                        <a:t>21</a:t>
                      </a:r>
                      <a:r>
                        <a:rPr lang="ja-JP" altLang="en-US" sz="1600" b="0" dirty="0">
                          <a:effectLst/>
                          <a:latin typeface="AR P悠々ｺﾞｼｯｸ体E04" panose="040B0900000000000000" pitchFamily="50" charset="-128"/>
                          <a:ea typeface="AR P悠々ｺﾞｼｯｸ体E04" panose="040B0900000000000000" pitchFamily="50" charset="-128"/>
                        </a:rPr>
                        <a:t>日大阪地裁判決）</a:t>
                      </a:r>
                    </a:p>
                  </a:txBody>
                  <a:tcPr marL="29997" marR="29997" marT="29997" marB="29997"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noFill/>
                  </a:tcPr>
                </a:tc>
                <a:extLst>
                  <a:ext uri="{0D108BD9-81ED-4DB2-BD59-A6C34878D82A}">
                    <a16:rowId xmlns:a16="http://schemas.microsoft.com/office/drawing/2014/main" val="3373272217"/>
                  </a:ext>
                </a:extLst>
              </a:tr>
              <a:tr h="3940195">
                <a:tc>
                  <a:txBody>
                    <a:bodyPr/>
                    <a:lstStyle/>
                    <a:p>
                      <a:r>
                        <a:rPr lang="ja-JP" altLang="en-US" sz="1800" b="0" dirty="0">
                          <a:effectLst/>
                          <a:latin typeface="AR P悠々ｺﾞｼｯｸ体E04" panose="040B0900000000000000" pitchFamily="50" charset="-128"/>
                          <a:ea typeface="AR P悠々ｺﾞｼｯｸ体E04" panose="040B0900000000000000" pitchFamily="50" charset="-128"/>
                        </a:rPr>
                        <a:t>休憩時間であると判断した判例</a:t>
                      </a:r>
                    </a:p>
                  </a:txBody>
                  <a:tcPr marL="29997" marR="29997" marT="29997" marB="29997"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solidFill>
                      <a:srgbClr val="F0EDED"/>
                    </a:solidFill>
                  </a:tcPr>
                </a:tc>
                <a:tc>
                  <a:txBody>
                    <a:bodyPr/>
                    <a:lstStyle/>
                    <a:p>
                      <a:pPr>
                        <a:buNone/>
                      </a:pPr>
                      <a:r>
                        <a:rPr lang="ja-JP" altLang="en-US" sz="1600" b="0" dirty="0">
                          <a:effectLst/>
                          <a:latin typeface="AR P悠々ｺﾞｼｯｸ体E04" panose="040B0900000000000000" pitchFamily="50" charset="-128"/>
                          <a:ea typeface="AR P悠々ｺﾞｼｯｸ体E04" panose="040B0900000000000000" pitchFamily="50" charset="-128"/>
                        </a:rPr>
                        <a:t>１，非常勤講師の担当授業の間に生じる空き時間で、学校内に留まることを義務付けられていた時間（学校法人錦城学園事件東京地裁判決） </a:t>
                      </a:r>
                    </a:p>
                    <a:p>
                      <a:pPr>
                        <a:buNone/>
                      </a:pPr>
                      <a:r>
                        <a:rPr lang="ja-JP" altLang="en-US" sz="1600" b="0" dirty="0">
                          <a:effectLst/>
                          <a:latin typeface="AR P悠々ｺﾞｼｯｸ体E04" panose="040B0900000000000000" pitchFamily="50" charset="-128"/>
                          <a:ea typeface="AR P悠々ｺﾞｼｯｸ体E04" panose="040B0900000000000000" pitchFamily="50" charset="-128"/>
                        </a:rPr>
                        <a:t>２，スクールバスの運転において、朝一旦送り届けた後、迎えの時間になるまでの間の車庫内における待機する時間（平成</a:t>
                      </a:r>
                      <a:r>
                        <a:rPr lang="en-US" altLang="ja-JP" sz="1600" b="0" dirty="0">
                          <a:effectLst/>
                          <a:latin typeface="AR P悠々ｺﾞｼｯｸ体E04" panose="040B0900000000000000" pitchFamily="50" charset="-128"/>
                          <a:ea typeface="AR P悠々ｺﾞｼｯｸ体E04" panose="040B0900000000000000" pitchFamily="50" charset="-128"/>
                        </a:rPr>
                        <a:t>31</a:t>
                      </a:r>
                      <a:r>
                        <a:rPr lang="ja-JP" altLang="en-US" sz="1600" b="0" dirty="0">
                          <a:effectLst/>
                          <a:latin typeface="AR P悠々ｺﾞｼｯｸ体E04" panose="040B0900000000000000" pitchFamily="50" charset="-128"/>
                          <a:ea typeface="AR P悠々ｺﾞｼｯｸ体E04" panose="040B0900000000000000" pitchFamily="50" charset="-128"/>
                        </a:rPr>
                        <a:t>年</a:t>
                      </a:r>
                      <a:r>
                        <a:rPr lang="en-US" altLang="ja-JP" sz="1600" b="0" dirty="0">
                          <a:effectLst/>
                          <a:latin typeface="AR P悠々ｺﾞｼｯｸ体E04" panose="040B0900000000000000" pitchFamily="50" charset="-128"/>
                          <a:ea typeface="AR P悠々ｺﾞｼｯｸ体E04" panose="040B0900000000000000" pitchFamily="50" charset="-128"/>
                        </a:rPr>
                        <a:t>2</a:t>
                      </a:r>
                      <a:r>
                        <a:rPr lang="ja-JP" altLang="en-US" sz="1600" b="0" dirty="0">
                          <a:effectLst/>
                          <a:latin typeface="AR P悠々ｺﾞｼｯｸ体E04" panose="040B0900000000000000" pitchFamily="50" charset="-128"/>
                          <a:ea typeface="AR P悠々ｺﾞｼｯｸ体E04" panose="040B0900000000000000" pitchFamily="50" charset="-128"/>
                        </a:rPr>
                        <a:t>月</a:t>
                      </a:r>
                      <a:r>
                        <a:rPr lang="en-US" altLang="ja-JP" sz="1600" b="0" dirty="0">
                          <a:effectLst/>
                          <a:latin typeface="AR P悠々ｺﾞｼｯｸ体E04" panose="040B0900000000000000" pitchFamily="50" charset="-128"/>
                          <a:ea typeface="AR P悠々ｺﾞｼｯｸ体E04" panose="040B0900000000000000" pitchFamily="50" charset="-128"/>
                        </a:rPr>
                        <a:t>28</a:t>
                      </a:r>
                      <a:r>
                        <a:rPr lang="ja-JP" altLang="en-US" sz="1600" b="0" dirty="0">
                          <a:effectLst/>
                          <a:latin typeface="AR P悠々ｺﾞｼｯｸ体E04" panose="040B0900000000000000" pitchFamily="50" charset="-128"/>
                          <a:ea typeface="AR P悠々ｺﾞｼｯｸ体E04" panose="040B0900000000000000" pitchFamily="50" charset="-128"/>
                        </a:rPr>
                        <a:t>日大阪地裁判決）</a:t>
                      </a:r>
                    </a:p>
                    <a:p>
                      <a:pPr>
                        <a:buNone/>
                      </a:pPr>
                      <a:r>
                        <a:rPr lang="ja-JP" altLang="en-US" sz="1600" b="0" dirty="0">
                          <a:effectLst/>
                          <a:latin typeface="AR P悠々ｺﾞｼｯｸ体E04" panose="040B0900000000000000" pitchFamily="50" charset="-128"/>
                          <a:ea typeface="AR P悠々ｺﾞｼｯｸ体E04" panose="040B0900000000000000" pitchFamily="50" charset="-128"/>
                        </a:rPr>
                        <a:t> </a:t>
                      </a:r>
                    </a:p>
                    <a:p>
                      <a:pPr>
                        <a:buNone/>
                      </a:pPr>
                      <a:r>
                        <a:rPr lang="ja-JP" altLang="en-US" sz="1600" b="0" dirty="0">
                          <a:effectLst/>
                          <a:latin typeface="AR P悠々ｺﾞｼｯｸ体E04" panose="040B0900000000000000" pitchFamily="50" charset="-128"/>
                          <a:ea typeface="AR P悠々ｺﾞｼｯｸ体E04" panose="040B0900000000000000" pitchFamily="50" charset="-128"/>
                        </a:rPr>
                        <a:t>３，路線バス運転手の終点到着後出発時刻までの待機時間のうち、車両の清掃や転回、遺留品の確認などを行う時間を除いた時間（令和</a:t>
                      </a:r>
                      <a:r>
                        <a:rPr lang="en-US" altLang="ja-JP" sz="1600" b="0" dirty="0">
                          <a:effectLst/>
                          <a:latin typeface="AR P悠々ｺﾞｼｯｸ体E04" panose="040B0900000000000000" pitchFamily="50" charset="-128"/>
                          <a:ea typeface="AR P悠々ｺﾞｼｯｸ体E04" panose="040B0900000000000000" pitchFamily="50" charset="-128"/>
                        </a:rPr>
                        <a:t>2</a:t>
                      </a:r>
                      <a:r>
                        <a:rPr lang="ja-JP" altLang="en-US" sz="1600" b="0" dirty="0">
                          <a:effectLst/>
                          <a:latin typeface="AR P悠々ｺﾞｼｯｸ体E04" panose="040B0900000000000000" pitchFamily="50" charset="-128"/>
                          <a:ea typeface="AR P悠々ｺﾞｼｯｸ体E04" panose="040B0900000000000000" pitchFamily="50" charset="-128"/>
                        </a:rPr>
                        <a:t>年</a:t>
                      </a:r>
                      <a:r>
                        <a:rPr lang="en-US" altLang="ja-JP" sz="1600" b="0" dirty="0">
                          <a:effectLst/>
                          <a:latin typeface="AR P悠々ｺﾞｼｯｸ体E04" panose="040B0900000000000000" pitchFamily="50" charset="-128"/>
                          <a:ea typeface="AR P悠々ｺﾞｼｯｸ体E04" panose="040B0900000000000000" pitchFamily="50" charset="-128"/>
                        </a:rPr>
                        <a:t>9</a:t>
                      </a:r>
                      <a:r>
                        <a:rPr lang="ja-JP" altLang="en-US" sz="1600" b="0" dirty="0">
                          <a:effectLst/>
                          <a:latin typeface="AR P悠々ｺﾞｼｯｸ体E04" panose="040B0900000000000000" pitchFamily="50" charset="-128"/>
                          <a:ea typeface="AR P悠々ｺﾞｼｯｸ体E04" panose="040B0900000000000000" pitchFamily="50" charset="-128"/>
                        </a:rPr>
                        <a:t>月</a:t>
                      </a:r>
                      <a:r>
                        <a:rPr lang="en-US" altLang="ja-JP" sz="1600" b="0" dirty="0">
                          <a:effectLst/>
                          <a:latin typeface="AR P悠々ｺﾞｼｯｸ体E04" panose="040B0900000000000000" pitchFamily="50" charset="-128"/>
                          <a:ea typeface="AR P悠々ｺﾞｼｯｸ体E04" panose="040B0900000000000000" pitchFamily="50" charset="-128"/>
                        </a:rPr>
                        <a:t>17</a:t>
                      </a:r>
                      <a:r>
                        <a:rPr lang="ja-JP" altLang="en-US" sz="1600" b="0" dirty="0">
                          <a:effectLst/>
                          <a:latin typeface="AR P悠々ｺﾞｼｯｸ体E04" panose="040B0900000000000000" pitchFamily="50" charset="-128"/>
                          <a:ea typeface="AR P悠々ｺﾞｼｯｸ体E04" panose="040B0900000000000000" pitchFamily="50" charset="-128"/>
                        </a:rPr>
                        <a:t>日福岡高裁判決</a:t>
                      </a:r>
                      <a:r>
                        <a:rPr lang="ja-JP" altLang="en-US" sz="900" b="0" dirty="0">
                          <a:effectLst/>
                        </a:rPr>
                        <a:t>）</a:t>
                      </a:r>
                    </a:p>
                  </a:txBody>
                  <a:tcPr marL="29997" marR="29997" marT="29997" marB="29997"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noFill/>
                  </a:tcPr>
                </a:tc>
                <a:extLst>
                  <a:ext uri="{0D108BD9-81ED-4DB2-BD59-A6C34878D82A}">
                    <a16:rowId xmlns:a16="http://schemas.microsoft.com/office/drawing/2014/main" val="4133865023"/>
                  </a:ext>
                </a:extLst>
              </a:tr>
            </a:tbl>
          </a:graphicData>
        </a:graphic>
      </p:graphicFrame>
      <p:cxnSp>
        <p:nvCxnSpPr>
          <p:cNvPr id="5" name="直線コネクタ 4">
            <a:extLst>
              <a:ext uri="{FF2B5EF4-FFF2-40B4-BE49-F238E27FC236}">
                <a16:creationId xmlns:a16="http://schemas.microsoft.com/office/drawing/2014/main" id="{0C4A7C1A-8E95-876F-7F27-DAD2643663DA}"/>
              </a:ext>
            </a:extLst>
          </p:cNvPr>
          <p:cNvCxnSpPr/>
          <p:nvPr/>
        </p:nvCxnSpPr>
        <p:spPr>
          <a:xfrm>
            <a:off x="378372" y="2585545"/>
            <a:ext cx="9249104" cy="0"/>
          </a:xfrm>
          <a:prstGeom prst="line">
            <a:avLst/>
          </a:prstGeom>
        </p:spPr>
        <p:style>
          <a:lnRef idx="1">
            <a:schemeClr val="dk1"/>
          </a:lnRef>
          <a:fillRef idx="0">
            <a:schemeClr val="dk1"/>
          </a:fillRef>
          <a:effectRef idx="0">
            <a:schemeClr val="dk1"/>
          </a:effectRef>
          <a:fontRef idx="minor">
            <a:schemeClr val="tx1"/>
          </a:fontRef>
        </p:style>
      </p:cxnSp>
      <p:cxnSp>
        <p:nvCxnSpPr>
          <p:cNvPr id="7" name="直線コネクタ 6">
            <a:extLst>
              <a:ext uri="{FF2B5EF4-FFF2-40B4-BE49-F238E27FC236}">
                <a16:creationId xmlns:a16="http://schemas.microsoft.com/office/drawing/2014/main" id="{08286909-424B-F71C-0476-A43053693D98}"/>
              </a:ext>
            </a:extLst>
          </p:cNvPr>
          <p:cNvCxnSpPr/>
          <p:nvPr/>
        </p:nvCxnSpPr>
        <p:spPr>
          <a:xfrm>
            <a:off x="3426372" y="567559"/>
            <a:ext cx="0" cy="5980386"/>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0ECF4E07-7B99-4DE4-4300-66DC2BF55BED}"/>
              </a:ext>
            </a:extLst>
          </p:cNvPr>
          <p:cNvCxnSpPr/>
          <p:nvPr/>
        </p:nvCxnSpPr>
        <p:spPr>
          <a:xfrm>
            <a:off x="367862" y="567559"/>
            <a:ext cx="9301655" cy="0"/>
          </a:xfrm>
          <a:prstGeom prst="line">
            <a:avLst/>
          </a:prstGeom>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00AA3177-0DB3-2A09-2F66-06FCCB9D2B80}"/>
              </a:ext>
            </a:extLst>
          </p:cNvPr>
          <p:cNvCxnSpPr/>
          <p:nvPr/>
        </p:nvCxnSpPr>
        <p:spPr>
          <a:xfrm>
            <a:off x="357352" y="567559"/>
            <a:ext cx="0" cy="5980386"/>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613059CC-7FC2-36D0-083D-058BDCE6AAF3}"/>
              </a:ext>
            </a:extLst>
          </p:cNvPr>
          <p:cNvCxnSpPr/>
          <p:nvPr/>
        </p:nvCxnSpPr>
        <p:spPr>
          <a:xfrm>
            <a:off x="357352" y="6547945"/>
            <a:ext cx="9270124" cy="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5B48A9D3-0D01-9196-551C-6B48544E3F6D}"/>
              </a:ext>
            </a:extLst>
          </p:cNvPr>
          <p:cNvCxnSpPr/>
          <p:nvPr/>
        </p:nvCxnSpPr>
        <p:spPr>
          <a:xfrm>
            <a:off x="9669517" y="567559"/>
            <a:ext cx="0" cy="598038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7555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494F113-FE48-1921-8C66-CC80DC52F1FC}"/>
              </a:ext>
            </a:extLst>
          </p:cNvPr>
          <p:cNvSpPr/>
          <p:nvPr/>
        </p:nvSpPr>
        <p:spPr>
          <a:xfrm>
            <a:off x="129283" y="184935"/>
            <a:ext cx="9647433" cy="6488130"/>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lang="ja-JP" altLang="en-US" b="0" i="0" dirty="0">
                <a:solidFill>
                  <a:srgbClr val="333333"/>
                </a:solidFill>
                <a:effectLst/>
                <a:latin typeface="Noto Sans Japanese"/>
              </a:rPr>
              <a:t>「労働時間でない」と判断された判例一覧</a:t>
            </a:r>
            <a:endParaRPr lang="en-US" altLang="ja-JP" b="0" i="0" dirty="0">
              <a:solidFill>
                <a:srgbClr val="333333"/>
              </a:solidFill>
              <a:effectLst/>
              <a:latin typeface="Noto Sans Japanese"/>
            </a:endParaRPr>
          </a:p>
          <a:p>
            <a:endParaRPr kumimoji="1" lang="en-US" altLang="ja-JP" sz="1200" spc="-150" dirty="0">
              <a:solidFill>
                <a:srgbClr val="333333"/>
              </a:solidFill>
              <a:latin typeface="Noto Sans Japanese"/>
              <a:ea typeface="メイリオ" pitchFamily="50" charset="-128"/>
              <a:cs typeface="メイリオ" pitchFamily="50" charset="-128"/>
            </a:endParaRPr>
          </a:p>
          <a:p>
            <a:endParaRPr kumimoji="1" lang="ja-JP" altLang="en-US" sz="1200" b="1" spc="-150" dirty="0">
              <a:solidFill>
                <a:srgbClr val="26968B"/>
              </a:solidFill>
              <a:latin typeface="メイリオ" pitchFamily="50" charset="-128"/>
              <a:ea typeface="メイリオ" pitchFamily="50" charset="-128"/>
              <a:cs typeface="メイリオ" pitchFamily="50" charset="-128"/>
            </a:endParaRPr>
          </a:p>
        </p:txBody>
      </p:sp>
      <p:graphicFrame>
        <p:nvGraphicFramePr>
          <p:cNvPr id="5" name="表 4">
            <a:extLst>
              <a:ext uri="{FF2B5EF4-FFF2-40B4-BE49-F238E27FC236}">
                <a16:creationId xmlns:a16="http://schemas.microsoft.com/office/drawing/2014/main" id="{0FB35D88-712F-91B7-48E3-CECDC7FF35A2}"/>
              </a:ext>
            </a:extLst>
          </p:cNvPr>
          <p:cNvGraphicFramePr>
            <a:graphicFrameLocks noGrp="1"/>
          </p:cNvGraphicFramePr>
          <p:nvPr>
            <p:extLst>
              <p:ext uri="{D42A27DB-BD31-4B8C-83A1-F6EECF244321}">
                <p14:modId xmlns:p14="http://schemas.microsoft.com/office/powerpoint/2010/main" val="3442790607"/>
              </p:ext>
            </p:extLst>
          </p:nvPr>
        </p:nvGraphicFramePr>
        <p:xfrm>
          <a:off x="167382" y="515007"/>
          <a:ext cx="9571233" cy="6158057"/>
        </p:xfrm>
        <a:graphic>
          <a:graphicData uri="http://schemas.openxmlformats.org/drawingml/2006/table">
            <a:tbl>
              <a:tblPr/>
              <a:tblGrid>
                <a:gridCol w="2301411">
                  <a:extLst>
                    <a:ext uri="{9D8B030D-6E8A-4147-A177-3AD203B41FA5}">
                      <a16:colId xmlns:a16="http://schemas.microsoft.com/office/drawing/2014/main" val="4058404940"/>
                    </a:ext>
                  </a:extLst>
                </a:gridCol>
                <a:gridCol w="7269822">
                  <a:extLst>
                    <a:ext uri="{9D8B030D-6E8A-4147-A177-3AD203B41FA5}">
                      <a16:colId xmlns:a16="http://schemas.microsoft.com/office/drawing/2014/main" val="2691773757"/>
                    </a:ext>
                  </a:extLst>
                </a:gridCol>
              </a:tblGrid>
              <a:tr h="1157815">
                <a:tc>
                  <a:txBody>
                    <a:bodyPr/>
                    <a:lstStyle/>
                    <a:p>
                      <a:pPr algn="ctr"/>
                      <a:r>
                        <a:rPr lang="ja-JP" altLang="en-US" sz="1800" b="0" dirty="0">
                          <a:effectLst/>
                        </a:rPr>
                        <a:t>始業前の早出時間</a:t>
                      </a:r>
                    </a:p>
                  </a:txBody>
                  <a:tcPr marL="17150" marR="17150" marT="17150" marB="17150"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solidFill>
                      <a:srgbClr val="F0F0F0"/>
                    </a:solidFill>
                  </a:tcPr>
                </a:tc>
                <a:tc>
                  <a:txBody>
                    <a:bodyPr/>
                    <a:lstStyle/>
                    <a:p>
                      <a:pPr>
                        <a:buNone/>
                      </a:pPr>
                      <a:r>
                        <a:rPr lang="ja-JP" altLang="en-US" sz="1400" b="0" dirty="0">
                          <a:effectLst/>
                          <a:latin typeface="AR P悠々ｺﾞｼｯｸ体E04" panose="040B0900000000000000" pitchFamily="50" charset="-128"/>
                          <a:ea typeface="AR P悠々ｺﾞｼｯｸ体E04" panose="040B0900000000000000" pitchFamily="50" charset="-128"/>
                        </a:rPr>
                        <a:t>１，</a:t>
                      </a:r>
                      <a:r>
                        <a:rPr lang="ja-JP" altLang="en-US" sz="1400" b="0" dirty="0">
                          <a:effectLst/>
                          <a:latin typeface="+mn-ea"/>
                          <a:ea typeface="+mn-ea"/>
                        </a:rPr>
                        <a:t>業務上の必要性がないのに通勤時の交通事情から遅刻しないように早めに出社する場合の始業時刻までの時間（八重椿本舗事件東京地裁判決） </a:t>
                      </a:r>
                    </a:p>
                    <a:p>
                      <a:pPr>
                        <a:buNone/>
                      </a:pPr>
                      <a:r>
                        <a:rPr lang="ja-JP" altLang="en-US" sz="1400" b="0" dirty="0">
                          <a:effectLst/>
                          <a:latin typeface="+mn-ea"/>
                          <a:ea typeface="+mn-ea"/>
                        </a:rPr>
                        <a:t>２，自身の生活パターンから早く起床し、自宅ではやることがないなどの事情から業務上の必要性がないのに早く出社している場合の始業時刻前の時間（八重椿本舗事件東京地裁判決）</a:t>
                      </a:r>
                    </a:p>
                  </a:txBody>
                  <a:tcPr marL="17150" marR="17150" marT="17150" marB="17150"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noFill/>
                  </a:tcPr>
                </a:tc>
                <a:extLst>
                  <a:ext uri="{0D108BD9-81ED-4DB2-BD59-A6C34878D82A}">
                    <a16:rowId xmlns:a16="http://schemas.microsoft.com/office/drawing/2014/main" val="992341841"/>
                  </a:ext>
                </a:extLst>
              </a:tr>
              <a:tr h="1038622">
                <a:tc>
                  <a:txBody>
                    <a:bodyPr/>
                    <a:lstStyle/>
                    <a:p>
                      <a:pPr algn="ctr"/>
                      <a:r>
                        <a:rPr lang="ja-JP" altLang="en-US" sz="2000" b="0" dirty="0">
                          <a:effectLst/>
                        </a:rPr>
                        <a:t>移動時間</a:t>
                      </a:r>
                    </a:p>
                  </a:txBody>
                  <a:tcPr marL="17150" marR="17150" marT="17150" marB="17150"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solidFill>
                      <a:srgbClr val="F0F0F0"/>
                    </a:solidFill>
                  </a:tcPr>
                </a:tc>
                <a:tc>
                  <a:txBody>
                    <a:bodyPr/>
                    <a:lstStyle/>
                    <a:p>
                      <a:pPr>
                        <a:buNone/>
                      </a:pPr>
                      <a:r>
                        <a:rPr lang="ja-JP" altLang="en-US" sz="1400" b="0" dirty="0">
                          <a:effectLst/>
                          <a:latin typeface="+mn-ea"/>
                          <a:ea typeface="+mn-ea"/>
                        </a:rPr>
                        <a:t>１、会社の寮から工事現場までのバスによる送迎時間（高栄建設事件東京地裁判決） </a:t>
                      </a:r>
                    </a:p>
                    <a:p>
                      <a:pPr>
                        <a:buNone/>
                      </a:pPr>
                      <a:r>
                        <a:rPr lang="ja-JP" altLang="en-US" sz="1400" b="0" dirty="0">
                          <a:effectLst/>
                          <a:latin typeface="+mn-ea"/>
                          <a:ea typeface="+mn-ea"/>
                        </a:rPr>
                        <a:t>２、夜行バスの交代運転手の車中仮眠時間（東京高裁平成</a:t>
                      </a:r>
                      <a:r>
                        <a:rPr lang="en-US" altLang="ja-JP" sz="1400" b="0" dirty="0">
                          <a:effectLst/>
                          <a:latin typeface="+mn-ea"/>
                          <a:ea typeface="+mn-ea"/>
                        </a:rPr>
                        <a:t>30</a:t>
                      </a:r>
                      <a:r>
                        <a:rPr lang="ja-JP" altLang="en-US" sz="1400" b="0" dirty="0">
                          <a:effectLst/>
                          <a:latin typeface="+mn-ea"/>
                          <a:ea typeface="+mn-ea"/>
                        </a:rPr>
                        <a:t>年</a:t>
                      </a:r>
                      <a:r>
                        <a:rPr lang="en-US" altLang="ja-JP" sz="1400" b="0" dirty="0">
                          <a:effectLst/>
                          <a:latin typeface="+mn-ea"/>
                          <a:ea typeface="+mn-ea"/>
                        </a:rPr>
                        <a:t>8</a:t>
                      </a:r>
                      <a:r>
                        <a:rPr lang="ja-JP" altLang="en-US" sz="1400" b="0" dirty="0">
                          <a:effectLst/>
                          <a:latin typeface="+mn-ea"/>
                          <a:ea typeface="+mn-ea"/>
                        </a:rPr>
                        <a:t>月</a:t>
                      </a:r>
                      <a:r>
                        <a:rPr lang="en-US" altLang="ja-JP" sz="1400" b="0" dirty="0">
                          <a:effectLst/>
                          <a:latin typeface="+mn-ea"/>
                          <a:ea typeface="+mn-ea"/>
                        </a:rPr>
                        <a:t>29</a:t>
                      </a:r>
                      <a:r>
                        <a:rPr lang="ja-JP" altLang="en-US" sz="1400" b="0" dirty="0">
                          <a:effectLst/>
                          <a:latin typeface="+mn-ea"/>
                          <a:ea typeface="+mn-ea"/>
                        </a:rPr>
                        <a:t>日判決）</a:t>
                      </a:r>
                    </a:p>
                    <a:p>
                      <a:pPr>
                        <a:buNone/>
                      </a:pPr>
                      <a:r>
                        <a:rPr lang="ja-JP" altLang="en-US" sz="1400" b="0" dirty="0">
                          <a:effectLst/>
                          <a:latin typeface="+mn-ea"/>
                          <a:ea typeface="+mn-ea"/>
                        </a:rPr>
                        <a:t> </a:t>
                      </a:r>
                    </a:p>
                    <a:p>
                      <a:pPr>
                        <a:buNone/>
                      </a:pPr>
                      <a:r>
                        <a:rPr lang="ja-JP" altLang="en-US" sz="1400" b="0" dirty="0">
                          <a:effectLst/>
                          <a:latin typeface="+mn-ea"/>
                          <a:ea typeface="+mn-ea"/>
                        </a:rPr>
                        <a:t>３、事業場に入門した時点から更衣室までの移動時間（三菱重工長崎造船事件最高裁判決）</a:t>
                      </a:r>
                    </a:p>
                  </a:txBody>
                  <a:tcPr marL="17150" marR="17150" marT="17150" marB="17150"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noFill/>
                  </a:tcPr>
                </a:tc>
                <a:extLst>
                  <a:ext uri="{0D108BD9-81ED-4DB2-BD59-A6C34878D82A}">
                    <a16:rowId xmlns:a16="http://schemas.microsoft.com/office/drawing/2014/main" val="840107759"/>
                  </a:ext>
                </a:extLst>
              </a:tr>
              <a:tr h="400606">
                <a:tc>
                  <a:txBody>
                    <a:bodyPr/>
                    <a:lstStyle/>
                    <a:p>
                      <a:pPr algn="ctr"/>
                      <a:r>
                        <a:rPr lang="ja-JP" altLang="en-US" sz="2000" b="0" dirty="0">
                          <a:effectLst/>
                        </a:rPr>
                        <a:t>残業禁止命令</a:t>
                      </a:r>
                    </a:p>
                  </a:txBody>
                  <a:tcPr marL="17150" marR="17150" marT="17150" marB="17150"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solidFill>
                      <a:srgbClr val="F0F0F0"/>
                    </a:solidFill>
                  </a:tcPr>
                </a:tc>
                <a:tc>
                  <a:txBody>
                    <a:bodyPr/>
                    <a:lstStyle/>
                    <a:p>
                      <a:r>
                        <a:rPr lang="ja-JP" altLang="en-US" sz="1400" b="0" dirty="0">
                          <a:effectLst/>
                          <a:latin typeface="+mn-ea"/>
                          <a:ea typeface="+mn-ea"/>
                        </a:rPr>
                        <a:t>残業禁止命令に違反して業務をした時間（神代学園ミューズ音楽院事件東京高裁判決）</a:t>
                      </a:r>
                    </a:p>
                  </a:txBody>
                  <a:tcPr marL="17150" marR="17150" marT="17150" marB="17150"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noFill/>
                  </a:tcPr>
                </a:tc>
                <a:extLst>
                  <a:ext uri="{0D108BD9-81ED-4DB2-BD59-A6C34878D82A}">
                    <a16:rowId xmlns:a16="http://schemas.microsoft.com/office/drawing/2014/main" val="1467113450"/>
                  </a:ext>
                </a:extLst>
              </a:tr>
              <a:tr h="1854092">
                <a:tc>
                  <a:txBody>
                    <a:bodyPr/>
                    <a:lstStyle/>
                    <a:p>
                      <a:pPr algn="ctr"/>
                      <a:r>
                        <a:rPr lang="ja-JP" altLang="en-US" sz="2000" b="0" dirty="0">
                          <a:effectLst/>
                        </a:rPr>
                        <a:t>自主的な参加時間</a:t>
                      </a:r>
                    </a:p>
                  </a:txBody>
                  <a:tcPr marL="17150" marR="17150" marT="17150" marB="17150"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solidFill>
                      <a:srgbClr val="F0F0F0"/>
                    </a:solidFill>
                  </a:tcPr>
                </a:tc>
                <a:tc>
                  <a:txBody>
                    <a:bodyPr/>
                    <a:lstStyle/>
                    <a:p>
                      <a:pPr>
                        <a:buNone/>
                      </a:pPr>
                      <a:r>
                        <a:rPr lang="ja-JP" altLang="en-US" sz="1400" b="0" dirty="0">
                          <a:effectLst/>
                          <a:latin typeface="+mn-ea"/>
                          <a:ea typeface="+mn-ea"/>
                        </a:rPr>
                        <a:t>１，自己研鑽として</a:t>
                      </a:r>
                      <a:r>
                        <a:rPr lang="en-US" altLang="ja-JP" sz="1400" b="0" dirty="0">
                          <a:effectLst/>
                          <a:latin typeface="+mn-ea"/>
                          <a:ea typeface="+mn-ea"/>
                        </a:rPr>
                        <a:t>Web</a:t>
                      </a:r>
                      <a:r>
                        <a:rPr lang="ja-JP" altLang="en-US" sz="1400" b="0" dirty="0">
                          <a:effectLst/>
                          <a:latin typeface="+mn-ea"/>
                          <a:ea typeface="+mn-ea"/>
                        </a:rPr>
                        <a:t>学習ツールを提供していた場合の</a:t>
                      </a:r>
                      <a:r>
                        <a:rPr lang="en-US" altLang="ja-JP" sz="1400" b="0" dirty="0">
                          <a:effectLst/>
                          <a:latin typeface="+mn-ea"/>
                          <a:ea typeface="+mn-ea"/>
                        </a:rPr>
                        <a:t>Web</a:t>
                      </a:r>
                      <a:r>
                        <a:rPr lang="ja-JP" altLang="en-US" sz="1400" b="0" dirty="0">
                          <a:effectLst/>
                          <a:latin typeface="+mn-ea"/>
                          <a:ea typeface="+mn-ea"/>
                        </a:rPr>
                        <a:t>学習時間（ＮＴＴ西日本事件大阪高裁判決） </a:t>
                      </a:r>
                    </a:p>
                    <a:p>
                      <a:pPr>
                        <a:buNone/>
                      </a:pPr>
                      <a:r>
                        <a:rPr lang="ja-JP" altLang="en-US" sz="1400" b="0" dirty="0">
                          <a:effectLst/>
                          <a:latin typeface="+mn-ea"/>
                          <a:ea typeface="+mn-ea"/>
                        </a:rPr>
                        <a:t>２，出欠を取らない形で実施される製造業における安全委員会の安全活動への参加時間（大阪地方裁判所令和２年３月３日判決）</a:t>
                      </a:r>
                    </a:p>
                    <a:p>
                      <a:pPr>
                        <a:buNone/>
                      </a:pPr>
                      <a:r>
                        <a:rPr lang="ja-JP" altLang="en-US" sz="1600" b="0" dirty="0">
                          <a:effectLst/>
                          <a:latin typeface="+mn-ea"/>
                          <a:ea typeface="+mn-ea"/>
                        </a:rPr>
                        <a:t> </a:t>
                      </a:r>
                    </a:p>
                    <a:p>
                      <a:pPr>
                        <a:buNone/>
                      </a:pPr>
                      <a:r>
                        <a:rPr lang="ja-JP" altLang="en-US" sz="1400" b="0" dirty="0">
                          <a:effectLst/>
                          <a:latin typeface="+mn-ea"/>
                          <a:ea typeface="+mn-ea"/>
                        </a:rPr>
                        <a:t>３，美容室での自己研鑽のための練習時間。参加者はカットモデルを自身で調達し、カットモデルから個人的に報酬を受けることも認められていた事例（東京地方裁判所令和</a:t>
                      </a:r>
                      <a:r>
                        <a:rPr lang="en-US" altLang="ja-JP" sz="1400" b="0" dirty="0">
                          <a:effectLst/>
                          <a:latin typeface="+mn-ea"/>
                          <a:ea typeface="+mn-ea"/>
                        </a:rPr>
                        <a:t>2</a:t>
                      </a:r>
                      <a:r>
                        <a:rPr lang="ja-JP" altLang="en-US" sz="1400" b="0" dirty="0">
                          <a:effectLst/>
                          <a:latin typeface="+mn-ea"/>
                          <a:ea typeface="+mn-ea"/>
                        </a:rPr>
                        <a:t>年</a:t>
                      </a:r>
                      <a:r>
                        <a:rPr lang="en-US" altLang="ja-JP" sz="1400" b="0" dirty="0">
                          <a:effectLst/>
                          <a:latin typeface="+mn-ea"/>
                          <a:ea typeface="+mn-ea"/>
                        </a:rPr>
                        <a:t>9</a:t>
                      </a:r>
                      <a:r>
                        <a:rPr lang="ja-JP" altLang="en-US" sz="1400" b="0" dirty="0">
                          <a:effectLst/>
                          <a:latin typeface="+mn-ea"/>
                          <a:ea typeface="+mn-ea"/>
                        </a:rPr>
                        <a:t>月</a:t>
                      </a:r>
                      <a:r>
                        <a:rPr lang="en-US" altLang="ja-JP" sz="1400" b="0" dirty="0">
                          <a:effectLst/>
                          <a:latin typeface="+mn-ea"/>
                          <a:ea typeface="+mn-ea"/>
                        </a:rPr>
                        <a:t>17</a:t>
                      </a:r>
                      <a:r>
                        <a:rPr lang="ja-JP" altLang="en-US" sz="1400" b="0" dirty="0">
                          <a:effectLst/>
                          <a:latin typeface="+mn-ea"/>
                          <a:ea typeface="+mn-ea"/>
                        </a:rPr>
                        <a:t>日判決）</a:t>
                      </a:r>
                    </a:p>
                  </a:txBody>
                  <a:tcPr marL="17150" marR="17150" marT="17150" marB="17150"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noFill/>
                  </a:tcPr>
                </a:tc>
                <a:extLst>
                  <a:ext uri="{0D108BD9-81ED-4DB2-BD59-A6C34878D82A}">
                    <a16:rowId xmlns:a16="http://schemas.microsoft.com/office/drawing/2014/main" val="2842621552"/>
                  </a:ext>
                </a:extLst>
              </a:tr>
              <a:tr h="1217056">
                <a:tc>
                  <a:txBody>
                    <a:bodyPr/>
                    <a:lstStyle/>
                    <a:p>
                      <a:pPr algn="ctr"/>
                      <a:r>
                        <a:rPr lang="ja-JP" altLang="en-US" sz="2000" b="0" dirty="0">
                          <a:effectLst/>
                        </a:rPr>
                        <a:t>呼び出しに備えた</a:t>
                      </a:r>
                      <a:br>
                        <a:rPr lang="ja-JP" altLang="en-US" sz="2000" b="0" dirty="0">
                          <a:effectLst/>
                        </a:rPr>
                      </a:br>
                      <a:r>
                        <a:rPr lang="ja-JP" altLang="en-US" sz="2000" b="0" dirty="0">
                          <a:effectLst/>
                        </a:rPr>
                        <a:t>自宅待機時間</a:t>
                      </a:r>
                    </a:p>
                  </a:txBody>
                  <a:tcPr marL="17150" marR="17150" marT="17150" marB="17150"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solidFill>
                      <a:srgbClr val="F0F0F0"/>
                    </a:solidFill>
                  </a:tcPr>
                </a:tc>
                <a:tc>
                  <a:txBody>
                    <a:bodyPr/>
                    <a:lstStyle/>
                    <a:p>
                      <a:pPr>
                        <a:buNone/>
                      </a:pPr>
                      <a:r>
                        <a:rPr lang="ja-JP" altLang="en-US" sz="1400" b="0" dirty="0">
                          <a:effectLst/>
                          <a:latin typeface="+mn-ea"/>
                          <a:ea typeface="+mn-ea"/>
                        </a:rPr>
                        <a:t>１，呼び出されれば可能な限り迅速に現場に来ることが義務付けられて寄宿舎内で待機していた時間（大道工業事件東京地裁判決） </a:t>
                      </a:r>
                    </a:p>
                    <a:p>
                      <a:pPr>
                        <a:buNone/>
                      </a:pPr>
                      <a:r>
                        <a:rPr lang="ja-JP" altLang="en-US" sz="1400" b="0" dirty="0">
                          <a:effectLst/>
                          <a:latin typeface="+mn-ea"/>
                          <a:ea typeface="+mn-ea"/>
                        </a:rPr>
                        <a:t>２，産婦人科に勤務する医師が、自主的な取り組みとして宿日直担当医からの呼び出しに備えて自宅等で待機していた宅直勤務時間（奈良県立奈良病院事件大阪高裁判決）</a:t>
                      </a:r>
                    </a:p>
                  </a:txBody>
                  <a:tcPr marL="17150" marR="17150" marT="17150" marB="17150"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noFill/>
                  </a:tcPr>
                </a:tc>
                <a:extLst>
                  <a:ext uri="{0D108BD9-81ED-4DB2-BD59-A6C34878D82A}">
                    <a16:rowId xmlns:a16="http://schemas.microsoft.com/office/drawing/2014/main" val="1138942148"/>
                  </a:ext>
                </a:extLst>
              </a:tr>
              <a:tr h="489866">
                <a:tc>
                  <a:txBody>
                    <a:bodyPr/>
                    <a:lstStyle/>
                    <a:p>
                      <a:pPr algn="ctr"/>
                      <a:r>
                        <a:rPr lang="ja-JP" altLang="en-US" sz="1800" b="0" dirty="0">
                          <a:effectLst/>
                        </a:rPr>
                        <a:t>休憩時間</a:t>
                      </a:r>
                    </a:p>
                  </a:txBody>
                  <a:tcPr marL="17150" marR="17150" marT="17150" marB="17150"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solidFill>
                      <a:srgbClr val="F0F0F0"/>
                    </a:solidFill>
                  </a:tcPr>
                </a:tc>
                <a:tc>
                  <a:txBody>
                    <a:bodyPr/>
                    <a:lstStyle/>
                    <a:p>
                      <a:r>
                        <a:rPr lang="ja-JP" altLang="en-US" sz="1400" b="0" dirty="0">
                          <a:effectLst/>
                          <a:latin typeface="+mn-ea"/>
                          <a:ea typeface="+mn-ea"/>
                        </a:rPr>
                        <a:t>トラック運転手のサービスエリア、パーキングエリアの滞在時間（東京地裁令和元年</a:t>
                      </a:r>
                      <a:r>
                        <a:rPr lang="en-US" altLang="ja-JP" sz="1400" b="0" dirty="0">
                          <a:effectLst/>
                          <a:latin typeface="+mn-ea"/>
                          <a:ea typeface="+mn-ea"/>
                        </a:rPr>
                        <a:t>5</a:t>
                      </a:r>
                      <a:r>
                        <a:rPr lang="ja-JP" altLang="en-US" sz="1400" b="0" dirty="0">
                          <a:effectLst/>
                          <a:latin typeface="+mn-ea"/>
                          <a:ea typeface="+mn-ea"/>
                        </a:rPr>
                        <a:t>月</a:t>
                      </a:r>
                      <a:r>
                        <a:rPr lang="en-US" altLang="ja-JP" sz="1400" b="0" dirty="0">
                          <a:effectLst/>
                          <a:latin typeface="+mn-ea"/>
                          <a:ea typeface="+mn-ea"/>
                        </a:rPr>
                        <a:t>31</a:t>
                      </a:r>
                      <a:r>
                        <a:rPr lang="ja-JP" altLang="en-US" sz="1400" b="0" dirty="0">
                          <a:effectLst/>
                          <a:latin typeface="+mn-ea"/>
                          <a:ea typeface="+mn-ea"/>
                        </a:rPr>
                        <a:t>日判決</a:t>
                      </a:r>
                      <a:r>
                        <a:rPr lang="ja-JP" altLang="en-US" sz="500" b="0" dirty="0">
                          <a:effectLst/>
                          <a:latin typeface="+mn-ea"/>
                          <a:ea typeface="+mn-ea"/>
                        </a:rPr>
                        <a:t>）</a:t>
                      </a:r>
                    </a:p>
                  </a:txBody>
                  <a:tcPr marL="17150" marR="17150" marT="17150" marB="17150"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noFill/>
                  </a:tcPr>
                </a:tc>
                <a:extLst>
                  <a:ext uri="{0D108BD9-81ED-4DB2-BD59-A6C34878D82A}">
                    <a16:rowId xmlns:a16="http://schemas.microsoft.com/office/drawing/2014/main" val="160348389"/>
                  </a:ext>
                </a:extLst>
              </a:tr>
            </a:tbl>
          </a:graphicData>
        </a:graphic>
      </p:graphicFrame>
      <p:cxnSp>
        <p:nvCxnSpPr>
          <p:cNvPr id="7" name="直線コネクタ 6">
            <a:extLst>
              <a:ext uri="{FF2B5EF4-FFF2-40B4-BE49-F238E27FC236}">
                <a16:creationId xmlns:a16="http://schemas.microsoft.com/office/drawing/2014/main" id="{4534630D-EE10-6DC5-45EB-44ACAE4A67C8}"/>
              </a:ext>
            </a:extLst>
          </p:cNvPr>
          <p:cNvCxnSpPr/>
          <p:nvPr/>
        </p:nvCxnSpPr>
        <p:spPr>
          <a:xfrm>
            <a:off x="129283" y="1671145"/>
            <a:ext cx="9571765" cy="0"/>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4198AEE6-2100-C59D-1C6E-C54F96543AD1}"/>
              </a:ext>
            </a:extLst>
          </p:cNvPr>
          <p:cNvCxnSpPr/>
          <p:nvPr/>
        </p:nvCxnSpPr>
        <p:spPr>
          <a:xfrm>
            <a:off x="167382" y="2732690"/>
            <a:ext cx="9609334" cy="0"/>
          </a:xfrm>
          <a:prstGeom prst="line">
            <a:avLst/>
          </a:prstGeom>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32D24339-11B0-8B28-0850-8DFE0326C6B5}"/>
              </a:ext>
            </a:extLst>
          </p:cNvPr>
          <p:cNvCxnSpPr/>
          <p:nvPr/>
        </p:nvCxnSpPr>
        <p:spPr>
          <a:xfrm>
            <a:off x="167382" y="3121572"/>
            <a:ext cx="9571233" cy="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17450BB5-0E4A-E77C-71A7-1EEEDCEDA195}"/>
              </a:ext>
            </a:extLst>
          </p:cNvPr>
          <p:cNvCxnSpPr/>
          <p:nvPr/>
        </p:nvCxnSpPr>
        <p:spPr>
          <a:xfrm>
            <a:off x="129283" y="4960883"/>
            <a:ext cx="9609332" cy="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39E883C0-65DB-A1A3-FAFA-EEF2B973B69D}"/>
              </a:ext>
            </a:extLst>
          </p:cNvPr>
          <p:cNvCxnSpPr/>
          <p:nvPr/>
        </p:nvCxnSpPr>
        <p:spPr>
          <a:xfrm>
            <a:off x="129283" y="6190593"/>
            <a:ext cx="9571765" cy="0"/>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A4AE905B-2A4A-59B3-27FC-4CAA062C91F0}"/>
              </a:ext>
            </a:extLst>
          </p:cNvPr>
          <p:cNvCxnSpPr/>
          <p:nvPr/>
        </p:nvCxnSpPr>
        <p:spPr>
          <a:xfrm>
            <a:off x="2459421" y="515007"/>
            <a:ext cx="0" cy="6158057"/>
          </a:xfrm>
          <a:prstGeom prst="line">
            <a:avLst/>
          </a:prstGeom>
        </p:spPr>
        <p:style>
          <a:lnRef idx="1">
            <a:schemeClr val="dk1"/>
          </a:lnRef>
          <a:fillRef idx="0">
            <a:schemeClr val="dk1"/>
          </a:fillRef>
          <a:effectRef idx="0">
            <a:schemeClr val="dk1"/>
          </a:effectRef>
          <a:fontRef idx="minor">
            <a:schemeClr val="tx1"/>
          </a:fontRef>
        </p:style>
      </p:cxnSp>
      <p:cxnSp>
        <p:nvCxnSpPr>
          <p:cNvPr id="4" name="直線コネクタ 3">
            <a:extLst>
              <a:ext uri="{FF2B5EF4-FFF2-40B4-BE49-F238E27FC236}">
                <a16:creationId xmlns:a16="http://schemas.microsoft.com/office/drawing/2014/main" id="{B11293FB-1AC6-B4C1-F092-9094A3035CB6}"/>
              </a:ext>
            </a:extLst>
          </p:cNvPr>
          <p:cNvCxnSpPr/>
          <p:nvPr/>
        </p:nvCxnSpPr>
        <p:spPr>
          <a:xfrm>
            <a:off x="129283" y="515007"/>
            <a:ext cx="9647433" cy="0"/>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F8768042-DE6B-49DC-542A-AFCF724A3787}"/>
              </a:ext>
            </a:extLst>
          </p:cNvPr>
          <p:cNvCxnSpPr/>
          <p:nvPr/>
        </p:nvCxnSpPr>
        <p:spPr>
          <a:xfrm>
            <a:off x="129283" y="6673064"/>
            <a:ext cx="9647433" cy="0"/>
          </a:xfrm>
          <a:prstGeom prst="line">
            <a:avLst/>
          </a:prstGeom>
        </p:spPr>
        <p:style>
          <a:lnRef idx="1">
            <a:schemeClr val="dk1"/>
          </a:lnRef>
          <a:fillRef idx="0">
            <a:schemeClr val="dk1"/>
          </a:fillRef>
          <a:effectRef idx="0">
            <a:schemeClr val="dk1"/>
          </a:effectRef>
          <a:fontRef idx="minor">
            <a:schemeClr val="tx1"/>
          </a:fontRef>
        </p:style>
      </p:cxnSp>
      <p:cxnSp>
        <p:nvCxnSpPr>
          <p:cNvPr id="6" name="直線コネクタ 5">
            <a:extLst>
              <a:ext uri="{FF2B5EF4-FFF2-40B4-BE49-F238E27FC236}">
                <a16:creationId xmlns:a16="http://schemas.microsoft.com/office/drawing/2014/main" id="{DB524884-F6DC-619A-B742-DC91B98CBDE3}"/>
              </a:ext>
            </a:extLst>
          </p:cNvPr>
          <p:cNvCxnSpPr/>
          <p:nvPr/>
        </p:nvCxnSpPr>
        <p:spPr>
          <a:xfrm>
            <a:off x="262759" y="515007"/>
            <a:ext cx="1681655" cy="0"/>
          </a:xfrm>
          <a:prstGeom prst="line">
            <a:avLst/>
          </a:prstGeom>
          <a:ln w="38100">
            <a:solidFill>
              <a:srgbClr val="0070C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4716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4962" y="318808"/>
            <a:ext cx="2160240" cy="584775"/>
          </a:xfrm>
          <a:prstGeom prst="rect">
            <a:avLst/>
          </a:prstGeom>
          <a:noFill/>
        </p:spPr>
        <p:txBody>
          <a:bodyPr wrap="square" rtlCol="0">
            <a:spAutoFit/>
          </a:bodyPr>
          <a:lstStyle/>
          <a:p>
            <a:r>
              <a:rPr lang="ja-JP" altLang="en-US" sz="2800">
                <a:solidFill>
                  <a:schemeClr val="bg1"/>
                </a:solidFill>
                <a:latin typeface="HGPｺﾞｼｯｸM" panose="020B0600000000000000" pitchFamily="50" charset="-128"/>
                <a:ea typeface="HGPｺﾞｼｯｸM" panose="020B0600000000000000" pitchFamily="50" charset="-128"/>
              </a:rPr>
              <a:t>　　</a:t>
            </a:r>
            <a:r>
              <a:rPr lang="ja-JP" altLang="en-US" sz="3200">
                <a:solidFill>
                  <a:schemeClr val="bg1"/>
                </a:solidFill>
                <a:latin typeface="HGPｺﾞｼｯｸM" panose="020B0600000000000000" pitchFamily="50" charset="-128"/>
                <a:ea typeface="HGPｺﾞｼｯｸM" panose="020B0600000000000000" pitchFamily="50" charset="-128"/>
              </a:rPr>
              <a:t>２</a:t>
            </a:r>
            <a:endParaRPr kumimoji="1" lang="ja-JP" altLang="en-US">
              <a:solidFill>
                <a:schemeClr val="bg1"/>
              </a:solidFill>
              <a:latin typeface="HGPｺﾞｼｯｸM" panose="020B0600000000000000" pitchFamily="50" charset="-128"/>
              <a:ea typeface="HGPｺﾞｼｯｸM" panose="020B0600000000000000" pitchFamily="50" charset="-128"/>
            </a:endParaRPr>
          </a:p>
        </p:txBody>
      </p:sp>
      <p:sp>
        <p:nvSpPr>
          <p:cNvPr id="11" name="テキスト ボックス 10"/>
          <p:cNvSpPr txBox="1"/>
          <p:nvPr/>
        </p:nvSpPr>
        <p:spPr>
          <a:xfrm>
            <a:off x="107438" y="471212"/>
            <a:ext cx="2160240" cy="584775"/>
          </a:xfrm>
          <a:prstGeom prst="rect">
            <a:avLst/>
          </a:prstGeom>
          <a:noFill/>
        </p:spPr>
        <p:txBody>
          <a:bodyPr wrap="square" rtlCol="0">
            <a:spAutoFit/>
          </a:bodyPr>
          <a:lstStyle/>
          <a:p>
            <a:r>
              <a:rPr lang="ja-JP" altLang="en-US" sz="2800">
                <a:solidFill>
                  <a:schemeClr val="bg1"/>
                </a:solidFill>
                <a:latin typeface="HGPｺﾞｼｯｸM" panose="020B0600000000000000" pitchFamily="50" charset="-128"/>
                <a:ea typeface="HGPｺﾞｼｯｸM" panose="020B0600000000000000" pitchFamily="50" charset="-128"/>
              </a:rPr>
              <a:t>　　</a:t>
            </a:r>
            <a:r>
              <a:rPr lang="ja-JP" altLang="en-US" sz="3200">
                <a:solidFill>
                  <a:schemeClr val="bg1"/>
                </a:solidFill>
                <a:latin typeface="HGPｺﾞｼｯｸM" panose="020B0600000000000000" pitchFamily="50" charset="-128"/>
                <a:ea typeface="HGPｺﾞｼｯｸM" panose="020B0600000000000000" pitchFamily="50" charset="-128"/>
              </a:rPr>
              <a:t>１</a:t>
            </a:r>
            <a:endParaRPr kumimoji="1" lang="ja-JP" altLang="en-US">
              <a:solidFill>
                <a:schemeClr val="bg1"/>
              </a:solidFill>
              <a:latin typeface="HGPｺﾞｼｯｸM" panose="020B0600000000000000" pitchFamily="50" charset="-128"/>
              <a:ea typeface="HGPｺﾞｼｯｸM" panose="020B0600000000000000" pitchFamily="50" charset="-128"/>
            </a:endParaRPr>
          </a:p>
        </p:txBody>
      </p:sp>
      <p:cxnSp>
        <p:nvCxnSpPr>
          <p:cNvPr id="12" name="直線コネクタ 11"/>
          <p:cNvCxnSpPr/>
          <p:nvPr/>
        </p:nvCxnSpPr>
        <p:spPr>
          <a:xfrm>
            <a:off x="416496" y="1026314"/>
            <a:ext cx="0" cy="3492000"/>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タイトル 4"/>
          <p:cNvSpPr txBox="1">
            <a:spLocks/>
          </p:cNvSpPr>
          <p:nvPr/>
        </p:nvSpPr>
        <p:spPr>
          <a:xfrm>
            <a:off x="588579" y="329128"/>
            <a:ext cx="8050924" cy="883168"/>
          </a:xfrm>
          <a:prstGeom prst="rect">
            <a:avLst/>
          </a:prstGeom>
        </p:spPr>
        <p:txBody>
          <a:bodyPr vert="horz" lIns="85372" tIns="42684" rIns="85372" bIns="42684" rtlCol="0" anchor="ctr">
            <a:normAutofit/>
          </a:bodyPr>
          <a:lstStyle>
            <a:lvl1pPr algn="ctr" defTabSz="853687" rtl="0" eaLnBrk="1" latinLnBrk="0" hangingPunct="1">
              <a:spcBef>
                <a:spcPct val="0"/>
              </a:spcBef>
              <a:buNone/>
              <a:defRPr kumimoji="1" sz="4100" kern="1200">
                <a:solidFill>
                  <a:schemeClr val="tx1"/>
                </a:solidFill>
                <a:latin typeface="+mj-lt"/>
                <a:ea typeface="+mj-ea"/>
                <a:cs typeface="+mj-cs"/>
              </a:defRPr>
            </a:lvl1pPr>
          </a:lstStyle>
          <a:p>
            <a:pPr algn="l"/>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長時間労働の是正について</a:t>
            </a:r>
          </a:p>
        </p:txBody>
      </p:sp>
      <p:sp>
        <p:nvSpPr>
          <p:cNvPr id="9" name="スライド番号プレースホルダー 2"/>
          <p:cNvSpPr>
            <a:spLocks noGrp="1"/>
          </p:cNvSpPr>
          <p:nvPr>
            <p:ph type="sldNum" sz="quarter" idx="12"/>
          </p:nvPr>
        </p:nvSpPr>
        <p:spPr>
          <a:xfrm>
            <a:off x="9183470" y="6492875"/>
            <a:ext cx="722530" cy="365125"/>
          </a:xfrm>
        </p:spPr>
        <p:txBody>
          <a:bodyPr/>
          <a:lstStyle/>
          <a:p>
            <a:pPr>
              <a:defRPr/>
            </a:pPr>
            <a:fld id="{A5A05A7F-8CE3-4109-9362-34BB9F9E23C9}" type="slidenum">
              <a:rPr lang="ja-JP" altLang="en-US" sz="2000" smtClean="0">
                <a:solidFill>
                  <a:schemeClr val="tx1"/>
                </a:solidFill>
                <a:latin typeface="HG丸ｺﾞｼｯｸM-PRO" panose="020F0600000000000000" pitchFamily="50" charset="-128"/>
                <a:ea typeface="HG丸ｺﾞｼｯｸM-PRO" panose="020F0600000000000000" pitchFamily="50" charset="-128"/>
              </a:rPr>
              <a:pPr>
                <a:defRPr/>
              </a:pPr>
              <a:t>1</a:t>
            </a:fld>
            <a:endParaRPr lang="ja-JP" altLang="en-US" sz="2000">
              <a:solidFill>
                <a:schemeClr val="tx1"/>
              </a:solidFill>
              <a:latin typeface="HG丸ｺﾞｼｯｸM-PRO" panose="020F0600000000000000" pitchFamily="50" charset="-128"/>
              <a:ea typeface="HG丸ｺﾞｼｯｸM-PRO" panose="020F0600000000000000" pitchFamily="50" charset="-128"/>
            </a:endParaRPr>
          </a:p>
        </p:txBody>
      </p:sp>
      <p:sp>
        <p:nvSpPr>
          <p:cNvPr id="2" name="正方形/長方形 1">
            <a:extLst>
              <a:ext uri="{FF2B5EF4-FFF2-40B4-BE49-F238E27FC236}">
                <a16:creationId xmlns:a16="http://schemas.microsoft.com/office/drawing/2014/main" id="{5917FD4C-E74B-E251-C43E-0666B0FF0642}"/>
              </a:ext>
            </a:extLst>
          </p:cNvPr>
          <p:cNvSpPr/>
          <p:nvPr/>
        </p:nvSpPr>
        <p:spPr>
          <a:xfrm>
            <a:off x="861848" y="1198071"/>
            <a:ext cx="1755222" cy="118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ja-JP" altLang="en-US" sz="2000" b="1" spc="-150" dirty="0">
                <a:solidFill>
                  <a:schemeClr val="tx1"/>
                </a:solidFill>
                <a:latin typeface="メイリオ" pitchFamily="50" charset="-128"/>
                <a:ea typeface="メイリオ" pitchFamily="50" charset="-128"/>
                <a:cs typeface="メイリオ" pitchFamily="50" charset="-128"/>
              </a:rPr>
              <a:t>（目　次）</a:t>
            </a:r>
          </a:p>
        </p:txBody>
      </p:sp>
      <p:sp>
        <p:nvSpPr>
          <p:cNvPr id="3" name="四角形: 角を丸くする 2">
            <a:extLst>
              <a:ext uri="{FF2B5EF4-FFF2-40B4-BE49-F238E27FC236}">
                <a16:creationId xmlns:a16="http://schemas.microsoft.com/office/drawing/2014/main" id="{E0920E89-17DF-574E-50E2-F42F5FBDEE22}"/>
              </a:ext>
            </a:extLst>
          </p:cNvPr>
          <p:cNvSpPr/>
          <p:nvPr/>
        </p:nvSpPr>
        <p:spPr>
          <a:xfrm>
            <a:off x="903880" y="2245865"/>
            <a:ext cx="8050924" cy="38888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en-US" altLang="ja-JP" sz="2000" b="1" spc="-150" dirty="0">
                <a:solidFill>
                  <a:schemeClr val="tx1"/>
                </a:solidFill>
                <a:latin typeface="メイリオ" pitchFamily="50" charset="-128"/>
                <a:ea typeface="メイリオ" pitchFamily="50" charset="-128"/>
                <a:cs typeface="メイリオ" pitchFamily="50" charset="-128"/>
              </a:rPr>
              <a:t>Ⅰ</a:t>
            </a:r>
            <a:r>
              <a:rPr kumimoji="1" lang="ja-JP" altLang="en-US" sz="2000" b="1" spc="-150" dirty="0">
                <a:solidFill>
                  <a:schemeClr val="tx1"/>
                </a:solidFill>
                <a:latin typeface="メイリオ" pitchFamily="50" charset="-128"/>
                <a:ea typeface="メイリオ" pitchFamily="50" charset="-128"/>
                <a:cs typeface="メイリオ" pitchFamily="50" charset="-128"/>
              </a:rPr>
              <a:t>　産業別労働時間・時間外休日労働と健康リスク　</a:t>
            </a:r>
          </a:p>
        </p:txBody>
      </p:sp>
      <p:sp>
        <p:nvSpPr>
          <p:cNvPr id="13" name="四角形: 角を丸くする 12">
            <a:extLst>
              <a:ext uri="{FF2B5EF4-FFF2-40B4-BE49-F238E27FC236}">
                <a16:creationId xmlns:a16="http://schemas.microsoft.com/office/drawing/2014/main" id="{85D57DE0-BA61-D13A-CDE4-A930E981C2D9}"/>
              </a:ext>
            </a:extLst>
          </p:cNvPr>
          <p:cNvSpPr/>
          <p:nvPr/>
        </p:nvSpPr>
        <p:spPr>
          <a:xfrm>
            <a:off x="914393" y="2994560"/>
            <a:ext cx="6095995" cy="5307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en-US" altLang="ja-JP" sz="2000" b="1" spc="-150" dirty="0">
                <a:solidFill>
                  <a:schemeClr val="tx1"/>
                </a:solidFill>
                <a:latin typeface="メイリオ" pitchFamily="50" charset="-128"/>
                <a:ea typeface="メイリオ" pitchFamily="50" charset="-128"/>
                <a:cs typeface="メイリオ" pitchFamily="50" charset="-128"/>
              </a:rPr>
              <a:t>Ⅱ</a:t>
            </a:r>
            <a:r>
              <a:rPr kumimoji="1" lang="ja-JP" altLang="en-US" sz="2000" b="1" spc="-150" dirty="0">
                <a:solidFill>
                  <a:schemeClr val="tx1"/>
                </a:solidFill>
                <a:latin typeface="メイリオ" pitchFamily="50" charset="-128"/>
                <a:ea typeface="メイリオ" pitchFamily="50" charset="-128"/>
                <a:cs typeface="メイリオ" pitchFamily="50" charset="-128"/>
              </a:rPr>
              <a:t>　過労死事件で問われる会社と経営者の責任</a:t>
            </a:r>
          </a:p>
        </p:txBody>
      </p:sp>
      <p:sp>
        <p:nvSpPr>
          <p:cNvPr id="14" name="四角形: 角を丸くする 13">
            <a:extLst>
              <a:ext uri="{FF2B5EF4-FFF2-40B4-BE49-F238E27FC236}">
                <a16:creationId xmlns:a16="http://schemas.microsoft.com/office/drawing/2014/main" id="{907A4BA7-C3BD-3004-854E-D4A75491806E}"/>
              </a:ext>
            </a:extLst>
          </p:cNvPr>
          <p:cNvSpPr/>
          <p:nvPr/>
        </p:nvSpPr>
        <p:spPr>
          <a:xfrm>
            <a:off x="935412" y="3619760"/>
            <a:ext cx="6074976" cy="530772"/>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en-US" altLang="ja-JP" b="1" spc="-150" dirty="0">
                <a:solidFill>
                  <a:schemeClr val="tx1"/>
                </a:solidFill>
                <a:latin typeface="メイリオ" pitchFamily="50" charset="-128"/>
                <a:ea typeface="メイリオ" pitchFamily="50" charset="-128"/>
                <a:cs typeface="メイリオ" pitchFamily="50" charset="-128"/>
              </a:rPr>
              <a:t>Ⅲ</a:t>
            </a:r>
            <a:r>
              <a:rPr kumimoji="1" lang="ja-JP" altLang="en-US" b="1" spc="-150" dirty="0">
                <a:solidFill>
                  <a:schemeClr val="tx1"/>
                </a:solidFill>
                <a:latin typeface="メイリオ" pitchFamily="50" charset="-128"/>
                <a:ea typeface="メイリオ" pitchFamily="50" charset="-128"/>
                <a:cs typeface="メイリオ" pitchFamily="50" charset="-128"/>
              </a:rPr>
              <a:t>　労働時間把握適正ガイドライン</a:t>
            </a:r>
          </a:p>
        </p:txBody>
      </p:sp>
      <p:sp>
        <p:nvSpPr>
          <p:cNvPr id="15" name="四角形: 角を丸くする 14">
            <a:extLst>
              <a:ext uri="{FF2B5EF4-FFF2-40B4-BE49-F238E27FC236}">
                <a16:creationId xmlns:a16="http://schemas.microsoft.com/office/drawing/2014/main" id="{85C9317B-5EC4-3A9D-3FCA-6A7B9AB32543}"/>
              </a:ext>
            </a:extLst>
          </p:cNvPr>
          <p:cNvSpPr/>
          <p:nvPr/>
        </p:nvSpPr>
        <p:spPr>
          <a:xfrm>
            <a:off x="935412" y="4789221"/>
            <a:ext cx="6074976" cy="467709"/>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en-US" altLang="ja-JP" b="1" spc="-150" dirty="0">
                <a:solidFill>
                  <a:schemeClr val="tx1"/>
                </a:solidFill>
                <a:latin typeface="メイリオ" pitchFamily="50" charset="-128"/>
                <a:ea typeface="メイリオ" pitchFamily="50" charset="-128"/>
                <a:cs typeface="メイリオ" pitchFamily="50" charset="-128"/>
              </a:rPr>
              <a:t>Ⅴ</a:t>
            </a:r>
            <a:r>
              <a:rPr kumimoji="1" lang="ja-JP" altLang="en-US" b="1" spc="-150" dirty="0">
                <a:solidFill>
                  <a:schemeClr val="tx1"/>
                </a:solidFill>
                <a:latin typeface="メイリオ" pitchFamily="50" charset="-128"/>
                <a:ea typeface="メイリオ" pitchFamily="50" charset="-128"/>
                <a:cs typeface="メイリオ" pitchFamily="50" charset="-128"/>
              </a:rPr>
              <a:t>　労働時間法制の見直し等</a:t>
            </a:r>
          </a:p>
        </p:txBody>
      </p:sp>
      <p:sp>
        <p:nvSpPr>
          <p:cNvPr id="16" name="四角形: 角を丸くする 15">
            <a:extLst>
              <a:ext uri="{FF2B5EF4-FFF2-40B4-BE49-F238E27FC236}">
                <a16:creationId xmlns:a16="http://schemas.microsoft.com/office/drawing/2014/main" id="{6008B4C5-EE3D-AAC1-9B2A-6D40F391172F}"/>
              </a:ext>
            </a:extLst>
          </p:cNvPr>
          <p:cNvSpPr/>
          <p:nvPr/>
        </p:nvSpPr>
        <p:spPr>
          <a:xfrm rot="10800000" flipV="1">
            <a:off x="972086" y="5472741"/>
            <a:ext cx="6074976" cy="422878"/>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en-US" altLang="ja-JP" b="1" spc="-150" dirty="0">
                <a:solidFill>
                  <a:schemeClr val="tx1"/>
                </a:solidFill>
                <a:latin typeface="メイリオ" pitchFamily="50" charset="-128"/>
                <a:ea typeface="メイリオ" pitchFamily="50" charset="-128"/>
                <a:cs typeface="メイリオ" pitchFamily="50" charset="-128"/>
              </a:rPr>
              <a:t>Ⅵ</a:t>
            </a:r>
            <a:r>
              <a:rPr kumimoji="1" lang="ja-JP" altLang="en-US" b="1" spc="-150" dirty="0">
                <a:solidFill>
                  <a:schemeClr val="tx1"/>
                </a:solidFill>
                <a:latin typeface="メイリオ" pitchFamily="50" charset="-128"/>
                <a:ea typeface="メイリオ" pitchFamily="50" charset="-128"/>
                <a:cs typeface="メイリオ" pitchFamily="50" charset="-128"/>
              </a:rPr>
              <a:t>　各種支援策・おわりに</a:t>
            </a:r>
          </a:p>
        </p:txBody>
      </p:sp>
      <p:sp>
        <p:nvSpPr>
          <p:cNvPr id="4" name="四角形: 角を丸くする 3">
            <a:extLst>
              <a:ext uri="{FF2B5EF4-FFF2-40B4-BE49-F238E27FC236}">
                <a16:creationId xmlns:a16="http://schemas.microsoft.com/office/drawing/2014/main" id="{A9A26A28-78F8-C57F-575C-F0A3DEDE7830}"/>
              </a:ext>
            </a:extLst>
          </p:cNvPr>
          <p:cNvSpPr/>
          <p:nvPr/>
        </p:nvSpPr>
        <p:spPr>
          <a:xfrm>
            <a:off x="972086" y="4164021"/>
            <a:ext cx="6495394" cy="467709"/>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t"/>
          <a:lstStyle/>
          <a:p>
            <a:r>
              <a:rPr kumimoji="1" lang="en-US" altLang="ja-JP" b="1" spc="-150" dirty="0">
                <a:solidFill>
                  <a:schemeClr val="tx1"/>
                </a:solidFill>
                <a:latin typeface="メイリオ" pitchFamily="50" charset="-128"/>
                <a:ea typeface="メイリオ" pitchFamily="50" charset="-128"/>
                <a:cs typeface="メイリオ" pitchFamily="50" charset="-128"/>
              </a:rPr>
              <a:t>Ⅳ</a:t>
            </a:r>
            <a:r>
              <a:rPr kumimoji="1" lang="ja-JP" altLang="en-US" b="1" spc="-150" dirty="0">
                <a:solidFill>
                  <a:schemeClr val="tx1"/>
                </a:solidFill>
                <a:latin typeface="メイリオ" pitchFamily="50" charset="-128"/>
                <a:ea typeface="メイリオ" pitchFamily="50" charset="-128"/>
                <a:cs typeface="メイリオ" pitchFamily="50" charset="-128"/>
              </a:rPr>
              <a:t>　労働基準法とは・・・・</a:t>
            </a:r>
          </a:p>
        </p:txBody>
      </p:sp>
    </p:spTree>
    <p:extLst>
      <p:ext uri="{BB962C8B-B14F-4D97-AF65-F5344CB8AC3E}">
        <p14:creationId xmlns:p14="http://schemas.microsoft.com/office/powerpoint/2010/main" val="287892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8EA7CBC-9141-758F-CE00-1FCBD1A5D96F}"/>
              </a:ext>
            </a:extLst>
          </p:cNvPr>
          <p:cNvSpPr/>
          <p:nvPr/>
        </p:nvSpPr>
        <p:spPr>
          <a:xfrm>
            <a:off x="73572" y="73572"/>
            <a:ext cx="9743090" cy="1187669"/>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pPr algn="l">
              <a:buNone/>
            </a:pPr>
            <a:r>
              <a:rPr lang="ja-JP" altLang="en-US" b="1" i="0" dirty="0">
                <a:solidFill>
                  <a:srgbClr val="FF0000"/>
                </a:solidFill>
                <a:effectLst/>
                <a:latin typeface="Noto Sans Japanese"/>
              </a:rPr>
              <a:t>仮眠時間について</a:t>
            </a:r>
          </a:p>
          <a:p>
            <a:pPr algn="l"/>
            <a:r>
              <a:rPr lang="ja-JP" altLang="en-US" b="1" i="0" dirty="0">
                <a:solidFill>
                  <a:srgbClr val="333333"/>
                </a:solidFill>
                <a:effectLst/>
                <a:latin typeface="Noto Sans Japanese"/>
              </a:rPr>
              <a:t>仮眠時間についても同様に、仮眠時間中であっても、仕事が発生すれば対応しなければならない状況である場合は、休憩時間とは扱われません。</a:t>
            </a:r>
            <a:r>
              <a:rPr lang="ja-JP" altLang="en-US" b="0" i="0" dirty="0">
                <a:solidFill>
                  <a:srgbClr val="333333"/>
                </a:solidFill>
                <a:effectLst/>
                <a:latin typeface="Noto Sans Japanese"/>
              </a:rPr>
              <a:t>一方で、仮眠時間中に実作業に従事する必要が皆無に等しい状況の場合は、休憩時間と扱われます。</a:t>
            </a:r>
          </a:p>
          <a:p>
            <a:endParaRPr kumimoji="1" lang="ja-JP" altLang="en-US" sz="2000" b="1" spc="-150" dirty="0">
              <a:solidFill>
                <a:srgbClr val="26968B"/>
              </a:solidFill>
              <a:latin typeface="メイリオ" pitchFamily="50" charset="-128"/>
              <a:ea typeface="メイリオ" pitchFamily="50" charset="-128"/>
              <a:cs typeface="メイリオ" pitchFamily="50" charset="-128"/>
            </a:endParaRPr>
          </a:p>
        </p:txBody>
      </p:sp>
      <p:sp>
        <p:nvSpPr>
          <p:cNvPr id="3" name="正方形/長方形 2">
            <a:extLst>
              <a:ext uri="{FF2B5EF4-FFF2-40B4-BE49-F238E27FC236}">
                <a16:creationId xmlns:a16="http://schemas.microsoft.com/office/drawing/2014/main" id="{E3E950C6-1A90-15A1-AF50-481FABB2D72B}"/>
              </a:ext>
            </a:extLst>
          </p:cNvPr>
          <p:cNvSpPr/>
          <p:nvPr/>
        </p:nvSpPr>
        <p:spPr>
          <a:xfrm>
            <a:off x="15766" y="1337419"/>
            <a:ext cx="9816662" cy="5418083"/>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endParaRPr kumimoji="1" lang="ja-JP" altLang="en-US" sz="2000" b="1" spc="-150" dirty="0">
              <a:solidFill>
                <a:srgbClr val="26968B"/>
              </a:solidFill>
              <a:latin typeface="メイリオ" pitchFamily="50" charset="-128"/>
              <a:ea typeface="メイリオ" pitchFamily="50" charset="-128"/>
              <a:cs typeface="メイリオ" pitchFamily="50" charset="-128"/>
            </a:endParaRPr>
          </a:p>
        </p:txBody>
      </p:sp>
      <p:graphicFrame>
        <p:nvGraphicFramePr>
          <p:cNvPr id="4" name="表 3">
            <a:extLst>
              <a:ext uri="{FF2B5EF4-FFF2-40B4-BE49-F238E27FC236}">
                <a16:creationId xmlns:a16="http://schemas.microsoft.com/office/drawing/2014/main" id="{FB091DA9-838E-4463-9F6B-586484D08787}"/>
              </a:ext>
            </a:extLst>
          </p:cNvPr>
          <p:cNvGraphicFramePr>
            <a:graphicFrameLocks noGrp="1"/>
          </p:cNvGraphicFramePr>
          <p:nvPr>
            <p:extLst>
              <p:ext uri="{D42A27DB-BD31-4B8C-83A1-F6EECF244321}">
                <p14:modId xmlns:p14="http://schemas.microsoft.com/office/powerpoint/2010/main" val="4277706164"/>
              </p:ext>
            </p:extLst>
          </p:nvPr>
        </p:nvGraphicFramePr>
        <p:xfrm>
          <a:off x="89338" y="1366346"/>
          <a:ext cx="9727324" cy="4926745"/>
        </p:xfrm>
        <a:graphic>
          <a:graphicData uri="http://schemas.openxmlformats.org/drawingml/2006/table">
            <a:tbl>
              <a:tblPr/>
              <a:tblGrid>
                <a:gridCol w="3119183">
                  <a:extLst>
                    <a:ext uri="{9D8B030D-6E8A-4147-A177-3AD203B41FA5}">
                      <a16:colId xmlns:a16="http://schemas.microsoft.com/office/drawing/2014/main" val="607333905"/>
                    </a:ext>
                  </a:extLst>
                </a:gridCol>
                <a:gridCol w="6608141">
                  <a:extLst>
                    <a:ext uri="{9D8B030D-6E8A-4147-A177-3AD203B41FA5}">
                      <a16:colId xmlns:a16="http://schemas.microsoft.com/office/drawing/2014/main" val="852869082"/>
                    </a:ext>
                  </a:extLst>
                </a:gridCol>
              </a:tblGrid>
              <a:tr h="3920357">
                <a:tc>
                  <a:txBody>
                    <a:bodyPr/>
                    <a:lstStyle/>
                    <a:p>
                      <a:r>
                        <a:rPr lang="ja-JP" altLang="en-US" sz="1800" b="0" dirty="0">
                          <a:effectLst/>
                        </a:rPr>
                        <a:t>労働時間であると判断した判例</a:t>
                      </a:r>
                    </a:p>
                  </a:txBody>
                  <a:tcPr marL="36219" marR="36219" marT="36219" marB="36219"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solidFill>
                      <a:srgbClr val="F0F0F0"/>
                    </a:solidFill>
                  </a:tcPr>
                </a:tc>
                <a:tc>
                  <a:txBody>
                    <a:bodyPr/>
                    <a:lstStyle/>
                    <a:p>
                      <a:pPr>
                        <a:buNone/>
                      </a:pPr>
                      <a:r>
                        <a:rPr lang="ja-JP" altLang="en-US" sz="1600" b="0" dirty="0">
                          <a:effectLst/>
                          <a:latin typeface="AR P悠々ｺﾞｼｯｸ体E04" panose="040B0900000000000000" pitchFamily="50" charset="-128"/>
                          <a:ea typeface="AR P悠々ｺﾞｼｯｸ体E04" panose="040B0900000000000000" pitchFamily="50" charset="-128"/>
                        </a:rPr>
                        <a:t>１</a:t>
                      </a:r>
                      <a:r>
                        <a:rPr lang="ja-JP" altLang="en-US" sz="1600" b="0" dirty="0">
                          <a:effectLst/>
                          <a:latin typeface="+mj-ea"/>
                          <a:ea typeface="+mj-ea"/>
                        </a:rPr>
                        <a:t>，仮眠中も警報や電話などに対しての対応が義務付けられている場合の警備員の仮眠時間（大星ビル管理事件最高裁判決） </a:t>
                      </a:r>
                    </a:p>
                    <a:p>
                      <a:pPr>
                        <a:buNone/>
                      </a:pPr>
                      <a:r>
                        <a:rPr lang="ja-JP" altLang="en-US" sz="1600" b="0" dirty="0">
                          <a:effectLst/>
                          <a:latin typeface="+mj-ea"/>
                          <a:ea typeface="+mj-ea"/>
                        </a:rPr>
                        <a:t>２，産婦人科医の当直業務中の仮眠時間。仮眠時間中も診療所内で待機し、患者の容態の変化などの場合に診療にあたることが義務付けられている場合は休憩時間とは言えないと判断（医療法人社団</a:t>
                      </a:r>
                      <a:r>
                        <a:rPr lang="en-US" altLang="ja-JP" sz="1600" b="0" dirty="0">
                          <a:effectLst/>
                          <a:latin typeface="+mj-ea"/>
                          <a:ea typeface="+mj-ea"/>
                        </a:rPr>
                        <a:t>E</a:t>
                      </a:r>
                      <a:r>
                        <a:rPr lang="ja-JP" altLang="en-US" sz="1600" b="0" dirty="0">
                          <a:effectLst/>
                          <a:latin typeface="+mj-ea"/>
                          <a:ea typeface="+mj-ea"/>
                        </a:rPr>
                        <a:t>会事件東京地裁判決）</a:t>
                      </a:r>
                    </a:p>
                    <a:p>
                      <a:pPr>
                        <a:buNone/>
                      </a:pPr>
                      <a:r>
                        <a:rPr lang="ja-JP" altLang="en-US" sz="1600" b="0" dirty="0">
                          <a:effectLst/>
                          <a:latin typeface="+mj-ea"/>
                          <a:ea typeface="+mj-ea"/>
                        </a:rPr>
                        <a:t> </a:t>
                      </a:r>
                    </a:p>
                    <a:p>
                      <a:pPr>
                        <a:buNone/>
                      </a:pPr>
                      <a:r>
                        <a:rPr lang="ja-JP" altLang="en-US" sz="1600" b="0" dirty="0">
                          <a:effectLst/>
                          <a:latin typeface="+mj-ea"/>
                          <a:ea typeface="+mj-ea"/>
                        </a:rPr>
                        <a:t>３，異常やトラブルがあれば仮眠時間中であっても対応する必要がある場合の、ホテルの設備管理等に従事する従業員の仮眠時間（令和元年</a:t>
                      </a:r>
                      <a:r>
                        <a:rPr lang="en-US" altLang="ja-JP" sz="1600" b="0" dirty="0">
                          <a:effectLst/>
                          <a:latin typeface="+mj-ea"/>
                          <a:ea typeface="+mj-ea"/>
                        </a:rPr>
                        <a:t>7</a:t>
                      </a:r>
                      <a:r>
                        <a:rPr lang="ja-JP" altLang="en-US" sz="1600" b="0" dirty="0">
                          <a:effectLst/>
                          <a:latin typeface="+mj-ea"/>
                          <a:ea typeface="+mj-ea"/>
                        </a:rPr>
                        <a:t>月</a:t>
                      </a:r>
                      <a:r>
                        <a:rPr lang="en-US" altLang="ja-JP" sz="1600" b="0" dirty="0">
                          <a:effectLst/>
                          <a:latin typeface="+mj-ea"/>
                          <a:ea typeface="+mj-ea"/>
                        </a:rPr>
                        <a:t>24</a:t>
                      </a:r>
                      <a:r>
                        <a:rPr lang="ja-JP" altLang="en-US" sz="1600" b="0" dirty="0">
                          <a:effectLst/>
                          <a:latin typeface="+mj-ea"/>
                          <a:ea typeface="+mj-ea"/>
                        </a:rPr>
                        <a:t>日東京地裁判決。新栄不動産ビジネス事件）</a:t>
                      </a:r>
                    </a:p>
                  </a:txBody>
                  <a:tcPr marL="36219" marR="36219" marT="36219" marB="36219"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noFill/>
                  </a:tcPr>
                </a:tc>
                <a:extLst>
                  <a:ext uri="{0D108BD9-81ED-4DB2-BD59-A6C34878D82A}">
                    <a16:rowId xmlns:a16="http://schemas.microsoft.com/office/drawing/2014/main" val="2042116777"/>
                  </a:ext>
                </a:extLst>
              </a:tr>
              <a:tr h="1006388">
                <a:tc>
                  <a:txBody>
                    <a:bodyPr/>
                    <a:lstStyle/>
                    <a:p>
                      <a:r>
                        <a:rPr lang="ja-JP" altLang="en-US" sz="1800" b="0" dirty="0">
                          <a:effectLst/>
                          <a:latin typeface="AR P悠々ｺﾞｼｯｸ体E04" panose="040B0900000000000000" pitchFamily="50" charset="-128"/>
                          <a:ea typeface="AR P悠々ｺﾞｼｯｸ体E04" panose="040B0900000000000000" pitchFamily="50" charset="-128"/>
                        </a:rPr>
                        <a:t>休憩時間であると判断した判例</a:t>
                      </a:r>
                    </a:p>
                  </a:txBody>
                  <a:tcPr marL="36219" marR="36219" marT="36219" marB="36219"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solidFill>
                      <a:srgbClr val="F0F0F0"/>
                    </a:solidFill>
                  </a:tcPr>
                </a:tc>
                <a:tc>
                  <a:txBody>
                    <a:bodyPr/>
                    <a:lstStyle/>
                    <a:p>
                      <a:r>
                        <a:rPr lang="ja-JP" altLang="en-US" sz="1600" b="0" dirty="0">
                          <a:effectLst/>
                          <a:latin typeface="+mj-ea"/>
                          <a:ea typeface="+mj-ea"/>
                        </a:rPr>
                        <a:t>警備員が実作業に従事する必要が皆無に等しいといえる状態で仮眠していた時間（ビソー工業事件仙台高裁判決）</a:t>
                      </a:r>
                    </a:p>
                  </a:txBody>
                  <a:tcPr marL="36219" marR="36219" marT="36219" marB="36219" anchor="ctr">
                    <a:lnL w="6350" cap="flat" cmpd="sng" algn="ctr">
                      <a:solidFill>
                        <a:srgbClr val="D7D7D7"/>
                      </a:solidFill>
                      <a:prstDash val="solid"/>
                      <a:round/>
                      <a:headEnd type="none" w="med" len="med"/>
                      <a:tailEnd type="none" w="med" len="med"/>
                    </a:lnL>
                    <a:lnR w="6350" cap="flat" cmpd="sng" algn="ctr">
                      <a:solidFill>
                        <a:srgbClr val="D7D7D7"/>
                      </a:solidFill>
                      <a:prstDash val="solid"/>
                      <a:round/>
                      <a:headEnd type="none" w="med" len="med"/>
                      <a:tailEnd type="none" w="med" len="med"/>
                    </a:lnR>
                    <a:lnT w="6350" cap="flat" cmpd="sng" algn="ctr">
                      <a:solidFill>
                        <a:srgbClr val="D7D7D7"/>
                      </a:solidFill>
                      <a:prstDash val="solid"/>
                      <a:round/>
                      <a:headEnd type="none" w="med" len="med"/>
                      <a:tailEnd type="none" w="med" len="med"/>
                    </a:lnT>
                    <a:lnB w="6350" cap="flat" cmpd="sng" algn="ctr">
                      <a:solidFill>
                        <a:srgbClr val="D7D7D7"/>
                      </a:solidFill>
                      <a:prstDash val="solid"/>
                      <a:round/>
                      <a:headEnd type="none" w="med" len="med"/>
                      <a:tailEnd type="none" w="med" len="med"/>
                    </a:lnB>
                    <a:noFill/>
                  </a:tcPr>
                </a:tc>
                <a:extLst>
                  <a:ext uri="{0D108BD9-81ED-4DB2-BD59-A6C34878D82A}">
                    <a16:rowId xmlns:a16="http://schemas.microsoft.com/office/drawing/2014/main" val="1296268457"/>
                  </a:ext>
                </a:extLst>
              </a:tr>
            </a:tbl>
          </a:graphicData>
        </a:graphic>
      </p:graphicFrame>
      <p:cxnSp>
        <p:nvCxnSpPr>
          <p:cNvPr id="7" name="直線コネクタ 6">
            <a:extLst>
              <a:ext uri="{FF2B5EF4-FFF2-40B4-BE49-F238E27FC236}">
                <a16:creationId xmlns:a16="http://schemas.microsoft.com/office/drawing/2014/main" id="{41C75C46-7F50-5C8F-F66A-7672B9E3F9F0}"/>
              </a:ext>
            </a:extLst>
          </p:cNvPr>
          <p:cNvCxnSpPr/>
          <p:nvPr/>
        </p:nvCxnSpPr>
        <p:spPr>
          <a:xfrm>
            <a:off x="3195145" y="1366345"/>
            <a:ext cx="0" cy="4897821"/>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CBFCD657-0D77-8453-F6D4-9FC47F8C0586}"/>
              </a:ext>
            </a:extLst>
          </p:cNvPr>
          <p:cNvCxnSpPr/>
          <p:nvPr/>
        </p:nvCxnSpPr>
        <p:spPr>
          <a:xfrm>
            <a:off x="89338" y="5286703"/>
            <a:ext cx="9727324" cy="0"/>
          </a:xfrm>
          <a:prstGeom prst="line">
            <a:avLst/>
          </a:prstGeom>
        </p:spPr>
        <p:style>
          <a:lnRef idx="1">
            <a:schemeClr val="dk1"/>
          </a:lnRef>
          <a:fillRef idx="0">
            <a:schemeClr val="dk1"/>
          </a:fillRef>
          <a:effectRef idx="0">
            <a:schemeClr val="dk1"/>
          </a:effectRef>
          <a:fontRef idx="minor">
            <a:schemeClr val="tx1"/>
          </a:fontRef>
        </p:style>
      </p:cxnSp>
      <p:cxnSp>
        <p:nvCxnSpPr>
          <p:cNvPr id="11" name="直線コネクタ 10">
            <a:extLst>
              <a:ext uri="{FF2B5EF4-FFF2-40B4-BE49-F238E27FC236}">
                <a16:creationId xmlns:a16="http://schemas.microsoft.com/office/drawing/2014/main" id="{5A52359E-788E-6002-6BD1-7F7B3F2A07DE}"/>
              </a:ext>
            </a:extLst>
          </p:cNvPr>
          <p:cNvCxnSpPr/>
          <p:nvPr/>
        </p:nvCxnSpPr>
        <p:spPr>
          <a:xfrm>
            <a:off x="73572" y="1366345"/>
            <a:ext cx="0" cy="4926746"/>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288C7981-C90F-EA5B-E20A-BFBD3101252F}"/>
              </a:ext>
            </a:extLst>
          </p:cNvPr>
          <p:cNvCxnSpPr/>
          <p:nvPr/>
        </p:nvCxnSpPr>
        <p:spPr>
          <a:xfrm flipV="1">
            <a:off x="0" y="6264166"/>
            <a:ext cx="9816662" cy="28925"/>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DAEABD41-8AB3-0C62-F519-09C417302878}"/>
              </a:ext>
            </a:extLst>
          </p:cNvPr>
          <p:cNvCxnSpPr/>
          <p:nvPr/>
        </p:nvCxnSpPr>
        <p:spPr>
          <a:xfrm>
            <a:off x="73572" y="1366344"/>
            <a:ext cx="9653752" cy="0"/>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C1023DCB-24B8-E1A6-0A6C-7CCD28BE518C}"/>
              </a:ext>
            </a:extLst>
          </p:cNvPr>
          <p:cNvCxnSpPr/>
          <p:nvPr/>
        </p:nvCxnSpPr>
        <p:spPr>
          <a:xfrm>
            <a:off x="9816662" y="1366345"/>
            <a:ext cx="0" cy="4897821"/>
          </a:xfrm>
          <a:prstGeom prst="line">
            <a:avLst/>
          </a:prstGeom>
        </p:spPr>
        <p:style>
          <a:lnRef idx="1">
            <a:schemeClr val="dk1"/>
          </a:lnRef>
          <a:fillRef idx="0">
            <a:schemeClr val="dk1"/>
          </a:fillRef>
          <a:effectRef idx="0">
            <a:schemeClr val="dk1"/>
          </a:effectRef>
          <a:fontRef idx="minor">
            <a:schemeClr val="tx1"/>
          </a:fontRef>
        </p:style>
      </p:cxnSp>
      <p:cxnSp>
        <p:nvCxnSpPr>
          <p:cNvPr id="6" name="直線コネクタ 5">
            <a:extLst>
              <a:ext uri="{FF2B5EF4-FFF2-40B4-BE49-F238E27FC236}">
                <a16:creationId xmlns:a16="http://schemas.microsoft.com/office/drawing/2014/main" id="{18F49C31-CB1D-990C-45A8-FB0EB677E4C8}"/>
              </a:ext>
            </a:extLst>
          </p:cNvPr>
          <p:cNvCxnSpPr/>
          <p:nvPr/>
        </p:nvCxnSpPr>
        <p:spPr>
          <a:xfrm>
            <a:off x="168166" y="388883"/>
            <a:ext cx="1881351"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523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4962" y="318808"/>
            <a:ext cx="2160240" cy="584775"/>
          </a:xfrm>
          <a:prstGeom prst="rect">
            <a:avLst/>
          </a:prstGeom>
          <a:noFill/>
        </p:spPr>
        <p:txBody>
          <a:bodyPr wrap="square" rtlCol="0">
            <a:spAutoFit/>
          </a:bodyPr>
          <a:lstStyle/>
          <a:p>
            <a:r>
              <a:rPr lang="ja-JP" altLang="en-US" sz="2800">
                <a:solidFill>
                  <a:schemeClr val="bg1"/>
                </a:solidFill>
                <a:latin typeface="HGPｺﾞｼｯｸM" panose="020B0600000000000000" pitchFamily="50" charset="-128"/>
                <a:ea typeface="HGPｺﾞｼｯｸM" panose="020B0600000000000000" pitchFamily="50" charset="-128"/>
              </a:rPr>
              <a:t>　　</a:t>
            </a:r>
            <a:r>
              <a:rPr lang="ja-JP" altLang="en-US" sz="3200">
                <a:solidFill>
                  <a:schemeClr val="bg1"/>
                </a:solidFill>
                <a:latin typeface="HGPｺﾞｼｯｸM" panose="020B0600000000000000" pitchFamily="50" charset="-128"/>
                <a:ea typeface="HGPｺﾞｼｯｸM" panose="020B0600000000000000" pitchFamily="50" charset="-128"/>
              </a:rPr>
              <a:t>２</a:t>
            </a:r>
            <a:endParaRPr kumimoji="1" lang="ja-JP" altLang="en-US">
              <a:solidFill>
                <a:schemeClr val="bg1"/>
              </a:solidFill>
              <a:latin typeface="HGPｺﾞｼｯｸM" panose="020B0600000000000000" pitchFamily="50" charset="-128"/>
              <a:ea typeface="HGPｺﾞｼｯｸM" panose="020B0600000000000000" pitchFamily="50" charset="-128"/>
            </a:endParaRPr>
          </a:p>
        </p:txBody>
      </p:sp>
      <p:sp>
        <p:nvSpPr>
          <p:cNvPr id="11" name="テキスト ボックス 10"/>
          <p:cNvSpPr txBox="1"/>
          <p:nvPr/>
        </p:nvSpPr>
        <p:spPr>
          <a:xfrm>
            <a:off x="107438" y="102788"/>
            <a:ext cx="2160240" cy="523220"/>
          </a:xfrm>
          <a:prstGeom prst="rect">
            <a:avLst/>
          </a:prstGeom>
          <a:noFill/>
        </p:spPr>
        <p:txBody>
          <a:bodyPr wrap="square" rtlCol="0">
            <a:spAutoFit/>
          </a:bodyPr>
          <a:lstStyle/>
          <a:p>
            <a:r>
              <a:rPr lang="ja-JP" altLang="en-US" sz="2800" dirty="0">
                <a:solidFill>
                  <a:schemeClr val="bg1"/>
                </a:solidFill>
                <a:latin typeface="HGPｺﾞｼｯｸM" panose="020B0600000000000000" pitchFamily="50" charset="-128"/>
                <a:ea typeface="HGPｺﾞｼｯｸM" panose="020B0600000000000000" pitchFamily="50" charset="-128"/>
              </a:rPr>
              <a:t>　　</a:t>
            </a:r>
            <a:endParaRPr kumimoji="1" lang="ja-JP" altLang="en-US" b="1" dirty="0">
              <a:solidFill>
                <a:schemeClr val="bg1"/>
              </a:solidFill>
              <a:latin typeface="HGPｺﾞｼｯｸM" panose="020B0600000000000000" pitchFamily="50" charset="-128"/>
              <a:ea typeface="HGPｺﾞｼｯｸM" panose="020B0600000000000000" pitchFamily="50" charset="-128"/>
            </a:endParaRPr>
          </a:p>
        </p:txBody>
      </p:sp>
      <p:cxnSp>
        <p:nvCxnSpPr>
          <p:cNvPr id="12" name="直線コネクタ 11"/>
          <p:cNvCxnSpPr/>
          <p:nvPr/>
        </p:nvCxnSpPr>
        <p:spPr>
          <a:xfrm>
            <a:off x="416496" y="657890"/>
            <a:ext cx="0" cy="3492000"/>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タイトル 4"/>
          <p:cNvSpPr txBox="1">
            <a:spLocks/>
          </p:cNvSpPr>
          <p:nvPr/>
        </p:nvSpPr>
        <p:spPr>
          <a:xfrm>
            <a:off x="241738" y="236005"/>
            <a:ext cx="9247766" cy="523220"/>
          </a:xfrm>
          <a:prstGeom prst="rect">
            <a:avLst/>
          </a:prstGeom>
          <a:solidFill>
            <a:srgbClr val="00B0F0"/>
          </a:solidFill>
        </p:spPr>
        <p:txBody>
          <a:bodyPr vert="horz" lIns="85372" tIns="42684" rIns="85372" bIns="42684" rtlCol="0" anchor="ctr">
            <a:normAutofit/>
          </a:bodyPr>
          <a:lstStyle>
            <a:lvl1pPr algn="ctr" defTabSz="853687" rtl="0" eaLnBrk="1" latinLnBrk="0" hangingPunct="1">
              <a:spcBef>
                <a:spcPct val="0"/>
              </a:spcBef>
              <a:buNone/>
              <a:defRPr kumimoji="1" sz="4100" kern="1200">
                <a:solidFill>
                  <a:schemeClr val="tx1"/>
                </a:solidFill>
                <a:latin typeface="+mj-lt"/>
                <a:ea typeface="+mj-ea"/>
                <a:cs typeface="+mj-cs"/>
              </a:defRPr>
            </a:lvl1pPr>
          </a:lstStyle>
          <a:p>
            <a:pPr algn="l"/>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Ⅴ</a:t>
            </a:r>
            <a:r>
              <a:rPr lang="ja-JP" altLang="en-US" sz="20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労働時間法制の見直し等</a:t>
            </a:r>
          </a:p>
        </p:txBody>
      </p:sp>
      <p:sp>
        <p:nvSpPr>
          <p:cNvPr id="9" name="スライド番号プレースホルダー 2"/>
          <p:cNvSpPr>
            <a:spLocks noGrp="1"/>
          </p:cNvSpPr>
          <p:nvPr>
            <p:ph type="sldNum" sz="quarter" idx="12"/>
          </p:nvPr>
        </p:nvSpPr>
        <p:spPr>
          <a:xfrm>
            <a:off x="9183470" y="6493718"/>
            <a:ext cx="722530" cy="365125"/>
          </a:xfrm>
        </p:spPr>
        <p:txBody>
          <a:bodyPr/>
          <a:lstStyle/>
          <a:p>
            <a:pPr>
              <a:defRPr/>
            </a:pPr>
            <a:fld id="{A5A05A7F-8CE3-4109-9362-34BB9F9E23C9}" type="slidenum">
              <a:rPr lang="ja-JP" altLang="en-US" sz="2000" smtClean="0">
                <a:solidFill>
                  <a:schemeClr val="tx1"/>
                </a:solidFill>
                <a:latin typeface="HG丸ｺﾞｼｯｸM-PRO" panose="020F0600000000000000" pitchFamily="50" charset="-128"/>
                <a:ea typeface="HG丸ｺﾞｼｯｸM-PRO" panose="020F0600000000000000" pitchFamily="50" charset="-128"/>
              </a:rPr>
              <a:pPr>
                <a:defRPr/>
              </a:pPr>
              <a:t>20</a:t>
            </a:fld>
            <a:endParaRPr lang="ja-JP" altLang="en-US" sz="2000">
              <a:solidFill>
                <a:schemeClr val="tx1"/>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416496" y="986386"/>
            <a:ext cx="8424933" cy="5078313"/>
          </a:xfrm>
          <a:prstGeom prst="rect">
            <a:avLst/>
          </a:prstGeom>
          <a:noFill/>
        </p:spPr>
        <p:txBody>
          <a:bodyPr wrap="square" rtlCol="0">
            <a:spAutoFit/>
          </a:bodyPr>
          <a:lstStyle/>
          <a:p>
            <a:pPr lvl="1"/>
            <a:endParaRPr kumimoji="1" lang="en-US" altLang="ja-JP" sz="2000" dirty="0">
              <a:latin typeface="メイリオ" panose="020B0604030504040204" pitchFamily="50" charset="-128"/>
              <a:ea typeface="メイリオ" panose="020B0604030504040204" pitchFamily="50" charset="-128"/>
            </a:endParaRPr>
          </a:p>
          <a:p>
            <a:pPr lvl="1"/>
            <a:r>
              <a:rPr lang="ja-JP" altLang="en-US" sz="2000" dirty="0">
                <a:latin typeface="メイリオ" panose="020B0604030504040204" pitchFamily="50" charset="-128"/>
                <a:ea typeface="メイリオ" panose="020B0604030504040204" pitchFamily="50" charset="-128"/>
              </a:rPr>
              <a:t>①</a:t>
            </a:r>
            <a:r>
              <a:rPr kumimoji="1" lang="ja-JP" altLang="en-US" sz="2000" dirty="0">
                <a:latin typeface="メイリオ" panose="020B0604030504040204" pitchFamily="50" charset="-128"/>
                <a:ea typeface="メイリオ" panose="020B0604030504040204" pitchFamily="50" charset="-128"/>
              </a:rPr>
              <a:t>　時間外労働の上限規制</a:t>
            </a:r>
            <a:endParaRPr kumimoji="1" lang="en-US" altLang="ja-JP" sz="2000" dirty="0">
              <a:latin typeface="メイリオ" panose="020B0604030504040204" pitchFamily="50" charset="-128"/>
              <a:ea typeface="メイリオ" panose="020B0604030504040204" pitchFamily="50" charset="-128"/>
            </a:endParaRPr>
          </a:p>
          <a:p>
            <a:pPr lvl="1"/>
            <a:endParaRPr lang="en-US" altLang="ja-JP" sz="1400" dirty="0">
              <a:latin typeface="メイリオ" panose="020B0604030504040204" pitchFamily="50" charset="-128"/>
              <a:ea typeface="メイリオ" panose="020B0604030504040204" pitchFamily="50" charset="-128"/>
            </a:endParaRPr>
          </a:p>
          <a:p>
            <a:pPr lvl="1"/>
            <a:r>
              <a:rPr lang="ja-JP" altLang="en-US" sz="2000" dirty="0">
                <a:latin typeface="メイリオ" panose="020B0604030504040204" pitchFamily="50" charset="-128"/>
                <a:ea typeface="メイリオ" panose="020B0604030504040204" pitchFamily="50" charset="-128"/>
              </a:rPr>
              <a:t>②</a:t>
            </a:r>
            <a:r>
              <a:rPr kumimoji="1" lang="ja-JP" altLang="en-US" sz="2000" dirty="0">
                <a:latin typeface="メイリオ" panose="020B0604030504040204" pitchFamily="50" charset="-128"/>
                <a:ea typeface="メイリオ" panose="020B0604030504040204" pitchFamily="50" charset="-128"/>
              </a:rPr>
              <a:t>　割増賃率の引き上げ</a:t>
            </a:r>
            <a:endParaRPr kumimoji="1" lang="en-US" altLang="ja-JP" sz="2000" dirty="0">
              <a:latin typeface="メイリオ" panose="020B0604030504040204" pitchFamily="50" charset="-128"/>
              <a:ea typeface="メイリオ" panose="020B0604030504040204" pitchFamily="50" charset="-128"/>
            </a:endParaRPr>
          </a:p>
          <a:p>
            <a:pPr lvl="1"/>
            <a:endParaRPr kumimoji="1" lang="en-US" altLang="ja-JP" sz="1400" dirty="0">
              <a:latin typeface="メイリオ" panose="020B0604030504040204" pitchFamily="50" charset="-128"/>
              <a:ea typeface="メイリオ" panose="020B0604030504040204" pitchFamily="50" charset="-128"/>
            </a:endParaRPr>
          </a:p>
          <a:p>
            <a:pPr lvl="1"/>
            <a:r>
              <a:rPr lang="ja-JP" altLang="en-US" sz="2000" dirty="0">
                <a:latin typeface="メイリオ" panose="020B0604030504040204" pitchFamily="50" charset="-128"/>
                <a:ea typeface="メイリオ" panose="020B0604030504040204" pitchFamily="50" charset="-128"/>
              </a:rPr>
              <a:t>③</a:t>
            </a:r>
            <a:r>
              <a:rPr kumimoji="1" lang="ja-JP" altLang="en-US" sz="2000" dirty="0">
                <a:latin typeface="メイリオ" panose="020B0604030504040204" pitchFamily="50" charset="-128"/>
                <a:ea typeface="メイリオ" panose="020B0604030504040204" pitchFamily="50" charset="-128"/>
              </a:rPr>
              <a:t>　年次有給休暇について</a:t>
            </a:r>
            <a:endParaRPr lang="en-US" altLang="ja-JP" sz="2000" dirty="0">
              <a:latin typeface="メイリオ" panose="020B0604030504040204" pitchFamily="50" charset="-128"/>
              <a:ea typeface="メイリオ" panose="020B0604030504040204" pitchFamily="50" charset="-128"/>
            </a:endParaRPr>
          </a:p>
          <a:p>
            <a:pPr lvl="1"/>
            <a:endParaRPr lang="en-US" altLang="ja-JP" sz="1400" dirty="0">
              <a:latin typeface="メイリオ" panose="020B0604030504040204" pitchFamily="50" charset="-128"/>
              <a:ea typeface="メイリオ" panose="020B0604030504040204" pitchFamily="50" charset="-128"/>
            </a:endParaRPr>
          </a:p>
          <a:p>
            <a:pPr lvl="1"/>
            <a:r>
              <a:rPr lang="ja-JP" altLang="en-US" sz="2000" dirty="0">
                <a:latin typeface="メイリオ" panose="020B0604030504040204" pitchFamily="50" charset="-128"/>
                <a:ea typeface="メイリオ" panose="020B0604030504040204" pitchFamily="50" charset="-128"/>
              </a:rPr>
              <a:t>④　休日ついて</a:t>
            </a:r>
            <a:endParaRPr lang="en-US" altLang="ja-JP" sz="2000" dirty="0">
              <a:latin typeface="メイリオ" panose="020B0604030504040204" pitchFamily="50" charset="-128"/>
              <a:ea typeface="メイリオ" panose="020B0604030504040204" pitchFamily="50" charset="-128"/>
            </a:endParaRPr>
          </a:p>
          <a:p>
            <a:pPr lvl="1"/>
            <a:endParaRPr lang="en-US" altLang="ja-JP" sz="1400" dirty="0">
              <a:latin typeface="メイリオ" panose="020B0604030504040204" pitchFamily="50" charset="-128"/>
              <a:ea typeface="メイリオ" panose="020B0604030504040204" pitchFamily="50" charset="-128"/>
            </a:endParaRPr>
          </a:p>
          <a:p>
            <a:pPr lvl="1"/>
            <a:r>
              <a:rPr lang="ja-JP" altLang="en-US" sz="2000" dirty="0">
                <a:latin typeface="メイリオ" panose="020B0604030504040204" pitchFamily="50" charset="-128"/>
                <a:ea typeface="メイリオ" panose="020B0604030504040204" pitchFamily="50" charset="-128"/>
              </a:rPr>
              <a:t>⑤　休憩について</a:t>
            </a:r>
            <a:endParaRPr lang="en-US" altLang="ja-JP" sz="2000" dirty="0">
              <a:latin typeface="メイリオ" panose="020B0604030504040204" pitchFamily="50" charset="-128"/>
              <a:ea typeface="メイリオ" panose="020B0604030504040204" pitchFamily="50" charset="-128"/>
            </a:endParaRPr>
          </a:p>
          <a:p>
            <a:pPr lvl="1"/>
            <a:endParaRPr lang="en-US" altLang="ja-JP" sz="1400" dirty="0">
              <a:latin typeface="メイリオ" panose="020B0604030504040204" pitchFamily="50" charset="-128"/>
              <a:ea typeface="メイリオ" panose="020B0604030504040204" pitchFamily="50" charset="-128"/>
            </a:endParaRPr>
          </a:p>
          <a:p>
            <a:pPr lvl="1"/>
            <a:r>
              <a:rPr lang="ja-JP" altLang="en-US" sz="2000" dirty="0">
                <a:latin typeface="メイリオ" panose="020B0604030504040204" pitchFamily="50" charset="-128"/>
                <a:ea typeface="メイリオ" panose="020B0604030504040204" pitchFamily="50" charset="-128"/>
              </a:rPr>
              <a:t>⑥　３６協定について</a:t>
            </a:r>
            <a:endParaRPr lang="en-US" altLang="ja-JP" sz="2000" dirty="0">
              <a:latin typeface="メイリオ" panose="020B0604030504040204" pitchFamily="50" charset="-128"/>
              <a:ea typeface="メイリオ" panose="020B0604030504040204" pitchFamily="50" charset="-128"/>
            </a:endParaRPr>
          </a:p>
          <a:p>
            <a:pPr lvl="1"/>
            <a:endParaRPr lang="en-US" altLang="ja-JP" sz="2000" dirty="0">
              <a:latin typeface="メイリオ" panose="020B0604030504040204" pitchFamily="50" charset="-128"/>
              <a:ea typeface="メイリオ" panose="020B0604030504040204" pitchFamily="50" charset="-128"/>
            </a:endParaRPr>
          </a:p>
          <a:p>
            <a:pPr lvl="1"/>
            <a:r>
              <a:rPr lang="ja-JP" altLang="en-US" sz="2000" dirty="0">
                <a:latin typeface="メイリオ" panose="020B0604030504040204" pitchFamily="50" charset="-128"/>
                <a:ea typeface="メイリオ" panose="020B0604030504040204" pitchFamily="50" charset="-128"/>
              </a:rPr>
              <a:t>⑦　変形労働時間制について</a:t>
            </a:r>
            <a:endParaRPr lang="en-US" altLang="ja-JP" sz="2000" dirty="0">
              <a:latin typeface="メイリオ" panose="020B0604030504040204" pitchFamily="50" charset="-128"/>
              <a:ea typeface="メイリオ" panose="020B0604030504040204" pitchFamily="50" charset="-128"/>
            </a:endParaRPr>
          </a:p>
          <a:p>
            <a:pPr lvl="1"/>
            <a:endParaRPr lang="en-US" altLang="ja-JP" sz="2000" dirty="0">
              <a:latin typeface="メイリオ" panose="020B0604030504040204" pitchFamily="50" charset="-128"/>
              <a:ea typeface="メイリオ" panose="020B0604030504040204" pitchFamily="50" charset="-128"/>
            </a:endParaRPr>
          </a:p>
          <a:p>
            <a:pPr lvl="1"/>
            <a:r>
              <a:rPr lang="ja-JP" altLang="en-US" sz="2000" dirty="0">
                <a:latin typeface="メイリオ" panose="020B0604030504040204" pitchFamily="50" charset="-128"/>
                <a:ea typeface="メイリオ" panose="020B0604030504040204" pitchFamily="50" charset="-128"/>
              </a:rPr>
              <a:t>⑧　就業規則について</a:t>
            </a:r>
            <a:endParaRPr lang="en-US" altLang="ja-JP" sz="2000" dirty="0">
              <a:latin typeface="メイリオ" panose="020B0604030504040204" pitchFamily="50" charset="-128"/>
              <a:ea typeface="メイリオ" panose="020B0604030504040204" pitchFamily="50" charset="-128"/>
            </a:endParaRPr>
          </a:p>
          <a:p>
            <a:pPr lvl="1"/>
            <a:endParaRPr lang="en-US" altLang="ja-JP" sz="2000" dirty="0">
              <a:latin typeface="メイリオ" panose="020B0604030504040204" pitchFamily="50" charset="-128"/>
              <a:ea typeface="メイリオ" panose="020B0604030504040204" pitchFamily="50" charset="-128"/>
            </a:endParaRPr>
          </a:p>
          <a:p>
            <a:pPr lvl="1"/>
            <a:endParaRPr lang="en-US" altLang="ja-JP" sz="1400" dirty="0">
              <a:latin typeface="メイリオ" panose="020B0604030504040204" pitchFamily="50" charset="-128"/>
              <a:ea typeface="メイリオ" panose="020B0604030504040204" pitchFamily="50" charset="-128"/>
            </a:endParaRPr>
          </a:p>
        </p:txBody>
      </p:sp>
      <p:cxnSp>
        <p:nvCxnSpPr>
          <p:cNvPr id="4" name="直線コネクタ 3">
            <a:extLst>
              <a:ext uri="{FF2B5EF4-FFF2-40B4-BE49-F238E27FC236}">
                <a16:creationId xmlns:a16="http://schemas.microsoft.com/office/drawing/2014/main" id="{DD643D81-3897-DF28-EA96-00E448A6E1B1}"/>
              </a:ext>
            </a:extLst>
          </p:cNvPr>
          <p:cNvCxnSpPr>
            <a:cxnSpLocks/>
          </p:cNvCxnSpPr>
          <p:nvPr/>
        </p:nvCxnSpPr>
        <p:spPr>
          <a:xfrm>
            <a:off x="809296" y="2764221"/>
            <a:ext cx="8797159"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7605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グループ化 44"/>
          <p:cNvGrpSpPr/>
          <p:nvPr/>
        </p:nvGrpSpPr>
        <p:grpSpPr>
          <a:xfrm>
            <a:off x="200471" y="1387952"/>
            <a:ext cx="9269349" cy="4982135"/>
            <a:chOff x="56454" y="1442754"/>
            <a:chExt cx="6596535" cy="5246931"/>
          </a:xfrm>
        </p:grpSpPr>
        <p:sp>
          <p:nvSpPr>
            <p:cNvPr id="47" name="正方形/長方形 46"/>
            <p:cNvSpPr/>
            <p:nvPr/>
          </p:nvSpPr>
          <p:spPr>
            <a:xfrm>
              <a:off x="3429000" y="1442754"/>
              <a:ext cx="3168651" cy="522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75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正方形/長方形 47"/>
            <p:cNvSpPr/>
            <p:nvPr/>
          </p:nvSpPr>
          <p:spPr>
            <a:xfrm>
              <a:off x="252517" y="1469685"/>
              <a:ext cx="3024000" cy="522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75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正方形/長方形 48"/>
            <p:cNvSpPr/>
            <p:nvPr/>
          </p:nvSpPr>
          <p:spPr>
            <a:xfrm>
              <a:off x="252517" y="1523548"/>
              <a:ext cx="821135" cy="291721"/>
            </a:xfrm>
            <a:prstGeom prst="rect">
              <a:avLst/>
            </a:prstGeom>
            <a:noFill/>
            <a:ln>
              <a:noFill/>
            </a:ln>
          </p:spPr>
          <p:txBody>
            <a:bodyPr wrap="none">
              <a:spAutoFit/>
            </a:bodyPr>
            <a:lstStyle/>
            <a:p>
              <a:pPr marL="0" marR="0" lvl="0" indent="0" algn="l" defTabSz="91275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（改正前）</a:t>
              </a:r>
              <a:endParaRPr kumimoji="1" lang="en-US" altLang="ja-JP" sz="1200" b="1"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角丸四角形吹き出し 49"/>
            <p:cNvSpPr/>
            <p:nvPr/>
          </p:nvSpPr>
          <p:spPr>
            <a:xfrm>
              <a:off x="354213" y="1760140"/>
              <a:ext cx="2808000" cy="720080"/>
            </a:xfrm>
            <a:prstGeom prst="wedgeRoundRectCallout">
              <a:avLst>
                <a:gd name="adj1" fmla="val 18878"/>
                <a:gd name="adj2" fmla="val 44696"/>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marL="0" marR="0" lvl="0" indent="0" algn="l" defTabSz="910944" rtl="0" eaLnBrk="1" fontAlgn="auto" latinLnBrk="0" hangingPunct="1">
                <a:lnSpc>
                  <a:spcPts val="2000"/>
                </a:lnSpc>
                <a:spcBef>
                  <a:spcPts val="0"/>
                </a:spcBef>
                <a:spcAft>
                  <a:spcPts val="0"/>
                </a:spcAft>
                <a:buClrTx/>
                <a:buSzTx/>
                <a:buFontTx/>
                <a:buNone/>
                <a:tabLst/>
                <a:defRPr/>
              </a:pPr>
              <a:r>
                <a:rPr kumimoji="1" lang="ja-JP" altLang="en-US" sz="1400" b="1"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法律上は、時間外労働に上限なし</a:t>
              </a:r>
              <a:endParaRPr kumimoji="1" lang="en-US" altLang="ja-JP" sz="1400" b="1"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0944" rtl="0" eaLnBrk="1" fontAlgn="auto" latinLnBrk="0" hangingPunct="1">
                <a:lnSpc>
                  <a:spcPts val="2000"/>
                </a:lnSpc>
                <a:spcBef>
                  <a:spcPts val="0"/>
                </a:spcBef>
                <a:spcAft>
                  <a:spcPts val="0"/>
                </a:spcAft>
                <a:buClrTx/>
                <a:buSzTx/>
                <a:buFontTx/>
                <a:buNone/>
                <a:tabLst/>
                <a:defRPr/>
              </a:pPr>
              <a:r>
                <a:rPr kumimoji="1" lang="ja-JP" altLang="en-US" sz="900" b="1"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（行政指導のみ）</a:t>
              </a:r>
              <a:r>
                <a:rPr kumimoji="1" lang="ja-JP" altLang="en-US" sz="1400" b="1"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400" b="1"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1575673" y="6368652"/>
              <a:ext cx="1368151" cy="320264"/>
            </a:xfrm>
            <a:prstGeom prst="rect">
              <a:avLst/>
            </a:prstGeom>
            <a:ln w="12700">
              <a:noFill/>
            </a:ln>
          </p:spPr>
          <p:txBody>
            <a:bodyPr wrap="square">
              <a:spAutoFit/>
            </a:bodyPr>
            <a:lstStyle/>
            <a:p>
              <a:pPr marL="0" marR="0" lvl="0" indent="0" algn="l" defTabSz="91275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１年間＝</a:t>
              </a: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か月</a:t>
              </a:r>
            </a:p>
          </p:txBody>
        </p:sp>
        <p:pic>
          <p:nvPicPr>
            <p:cNvPr id="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696" y="4072759"/>
              <a:ext cx="1947340" cy="2098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正方形/長方形 52"/>
            <p:cNvSpPr/>
            <p:nvPr/>
          </p:nvSpPr>
          <p:spPr>
            <a:xfrm>
              <a:off x="73941" y="4789411"/>
              <a:ext cx="1041716" cy="664849"/>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nchorCtr="0"/>
            <a:lstStyle/>
            <a:p>
              <a:pPr marL="0" marR="0" lvl="0" indent="0" algn="r" defTabSz="91275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残業時間</a:t>
              </a:r>
              <a:endParaRPr kumimoji="1" lang="en-US" altLang="ja-JP" sz="105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27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27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360</a:t>
              </a: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56454" y="5461545"/>
              <a:ext cx="1059204" cy="7385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r" defTabSz="91275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法定労働時間</a:t>
              </a:r>
              <a:endParaRPr kumimoji="1" lang="en-US" altLang="ja-JP" sz="105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27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１日８時間</a:t>
              </a:r>
              <a:endPar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27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週</a:t>
              </a:r>
              <a:r>
                <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時間　　　　　　　　　　　　　　　</a:t>
              </a:r>
              <a:endPar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右中かっこ 54"/>
            <p:cNvSpPr/>
            <p:nvPr/>
          </p:nvSpPr>
          <p:spPr>
            <a:xfrm flipH="1">
              <a:off x="1095304" y="5453995"/>
              <a:ext cx="108000" cy="711018"/>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275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6" name="正方形/長方形 55"/>
            <p:cNvSpPr/>
            <p:nvPr/>
          </p:nvSpPr>
          <p:spPr>
            <a:xfrm>
              <a:off x="1472283" y="3250448"/>
              <a:ext cx="1493712" cy="378583"/>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nchorCtr="0"/>
            <a:lstStyle/>
            <a:p>
              <a:pPr marL="0" marR="0" lvl="0" indent="0" algn="ctr" defTabSz="91275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上限なし</a:t>
              </a:r>
              <a:endParaRPr kumimoji="1" lang="en-US" altLang="ja-JP" sz="12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p:cNvSpPr/>
            <p:nvPr/>
          </p:nvSpPr>
          <p:spPr>
            <a:xfrm>
              <a:off x="2103416" y="3863171"/>
              <a:ext cx="1337414" cy="23158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nchorCtr="0"/>
            <a:lstStyle/>
            <a:p>
              <a:pPr marL="0" marR="0" lvl="0" indent="0" algn="ctr" defTabSz="91275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年間６か月まで</a:t>
              </a:r>
              <a:endParaRPr kumimoji="1"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右中かっこ 57"/>
            <p:cNvSpPr/>
            <p:nvPr/>
          </p:nvSpPr>
          <p:spPr>
            <a:xfrm rot="5400000">
              <a:off x="2064621" y="5301337"/>
              <a:ext cx="167299" cy="1908000"/>
            </a:xfrm>
            <a:prstGeom prst="rightBrace">
              <a:avLst>
                <a:gd name="adj1" fmla="val 12826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275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9" name="右中かっこ 58"/>
            <p:cNvSpPr/>
            <p:nvPr/>
          </p:nvSpPr>
          <p:spPr>
            <a:xfrm flipH="1">
              <a:off x="1095304" y="4741145"/>
              <a:ext cx="108000" cy="711018"/>
            </a:xfrm>
            <a:prstGeom prst="rightBrace">
              <a:avLst>
                <a:gd name="adj1" fmla="val 4535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275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60" name="直線矢印コネクタ 59"/>
            <p:cNvCxnSpPr/>
            <p:nvPr/>
          </p:nvCxnSpPr>
          <p:spPr>
            <a:xfrm>
              <a:off x="2215265" y="3533622"/>
              <a:ext cx="0" cy="44071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1" name="テキスト ボックス 60"/>
            <p:cNvSpPr txBox="1"/>
            <p:nvPr/>
          </p:nvSpPr>
          <p:spPr>
            <a:xfrm>
              <a:off x="518330" y="4043821"/>
              <a:ext cx="1476000" cy="527494"/>
            </a:xfrm>
            <a:prstGeom prst="rect">
              <a:avLst/>
            </a:prstGeom>
            <a:noFill/>
          </p:spPr>
          <p:txBody>
            <a:bodyPr wrap="square" rtlCol="0">
              <a:spAutoFit/>
            </a:bodyPr>
            <a:lstStyle/>
            <a:p>
              <a:pPr marL="0" marR="0" lvl="0" indent="0" algn="ctr" defTabSz="91275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大臣告示による上限</a:t>
              </a:r>
              <a:endParaRPr kumimoji="1" lang="en-US" altLang="ja-JP" sz="1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275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（行政指導）</a:t>
              </a:r>
            </a:p>
          </p:txBody>
        </p:sp>
        <p:cxnSp>
          <p:nvCxnSpPr>
            <p:cNvPr id="62" name="直線矢印コネクタ 61"/>
            <p:cNvCxnSpPr/>
            <p:nvPr/>
          </p:nvCxnSpPr>
          <p:spPr>
            <a:xfrm>
              <a:off x="1272064" y="4486521"/>
              <a:ext cx="0" cy="2091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3" name="右矢印 62"/>
            <p:cNvSpPr/>
            <p:nvPr/>
          </p:nvSpPr>
          <p:spPr>
            <a:xfrm>
              <a:off x="3202933" y="1886180"/>
              <a:ext cx="350981" cy="46800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bIns="0" rtlCol="0" anchor="ctr"/>
            <a:lstStyle/>
            <a:p>
              <a:pPr marL="0" marR="0" lvl="0" indent="0" algn="l" defTabSz="912750" rtl="0" eaLnBrk="1" fontAlgn="auto" latinLnBrk="0" hangingPunct="1">
                <a:lnSpc>
                  <a:spcPts val="2000"/>
                </a:lnSpc>
                <a:spcBef>
                  <a:spcPts val="0"/>
                </a:spcBef>
                <a:spcAft>
                  <a:spcPts val="0"/>
                </a:spcAft>
                <a:buClrTx/>
                <a:buSzTx/>
                <a:buFontTx/>
                <a:buNone/>
                <a:tabLst/>
                <a:defRPr/>
              </a:pPr>
              <a:endPar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63"/>
            <p:cNvSpPr/>
            <p:nvPr/>
          </p:nvSpPr>
          <p:spPr>
            <a:xfrm>
              <a:off x="3502556" y="1500254"/>
              <a:ext cx="889987" cy="276999"/>
            </a:xfrm>
            <a:prstGeom prst="rect">
              <a:avLst/>
            </a:prstGeom>
            <a:noFill/>
            <a:ln>
              <a:noFill/>
            </a:ln>
          </p:spPr>
          <p:txBody>
            <a:bodyPr wrap="none">
              <a:spAutoFit/>
            </a:bodyPr>
            <a:lstStyle/>
            <a:p>
              <a:pPr marL="0" marR="0" lvl="0" indent="0" algn="ctr" defTabSz="91275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10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（改正後）</a:t>
              </a:r>
              <a:endParaRPr kumimoji="1" lang="en-US" altLang="ja-JP" sz="1200" b="1"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角丸四角形吹き出し 64"/>
            <p:cNvSpPr/>
            <p:nvPr/>
          </p:nvSpPr>
          <p:spPr>
            <a:xfrm>
              <a:off x="3607976" y="1720144"/>
              <a:ext cx="2880000" cy="720080"/>
            </a:xfrm>
            <a:prstGeom prst="wedgeRoundRectCallout">
              <a:avLst>
                <a:gd name="adj1" fmla="val 18878"/>
                <a:gd name="adj2" fmla="val 44696"/>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marL="0" marR="0" lvl="0" indent="0" algn="l" defTabSz="910944" rtl="0" eaLnBrk="1" fontAlgn="auto" latinLnBrk="0" hangingPunct="1">
                <a:lnSpc>
                  <a:spcPts val="17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法律で時間外労働の上限を定め、これを超える時間外労働はできなくなる。</a:t>
              </a:r>
              <a:endParaRPr kumimoji="1" lang="en-US" altLang="ja-JP" sz="14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正方形/長方形 66"/>
            <p:cNvSpPr/>
            <p:nvPr/>
          </p:nvSpPr>
          <p:spPr>
            <a:xfrm>
              <a:off x="4917532" y="6368652"/>
              <a:ext cx="1397358" cy="320264"/>
            </a:xfrm>
            <a:prstGeom prst="rect">
              <a:avLst/>
            </a:prstGeom>
            <a:ln w="12700">
              <a:noFill/>
            </a:ln>
          </p:spPr>
          <p:txBody>
            <a:bodyPr wrap="square">
              <a:spAutoFit/>
            </a:bodyPr>
            <a:lstStyle/>
            <a:p>
              <a:pPr marL="0" marR="0" lvl="0" indent="0" algn="l" defTabSz="91275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１年間＝</a:t>
              </a:r>
              <a:r>
                <a:rPr kumimoji="1" lang="en-US" altLang="ja-JP"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か月</a:t>
              </a:r>
            </a:p>
          </p:txBody>
        </p:sp>
        <p:pic>
          <p:nvPicPr>
            <p:cNvPr id="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176" y="4061895"/>
              <a:ext cx="1935362" cy="209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9" name="直線コネクタ 68"/>
            <p:cNvCxnSpPr/>
            <p:nvPr/>
          </p:nvCxnSpPr>
          <p:spPr>
            <a:xfrm flipV="1">
              <a:off x="4500934" y="4749041"/>
              <a:ext cx="1921994" cy="1636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5463064" y="4087845"/>
              <a:ext cx="972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1" name="右中かっこ 70"/>
            <p:cNvSpPr/>
            <p:nvPr/>
          </p:nvSpPr>
          <p:spPr>
            <a:xfrm rot="5400000">
              <a:off x="5415574" y="5302432"/>
              <a:ext cx="125474" cy="1908000"/>
            </a:xfrm>
            <a:prstGeom prst="rightBrace">
              <a:avLst>
                <a:gd name="adj1" fmla="val 128264"/>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275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2" name="正方形/長方形 71"/>
            <p:cNvSpPr/>
            <p:nvPr/>
          </p:nvSpPr>
          <p:spPr>
            <a:xfrm>
              <a:off x="5508288" y="3723500"/>
              <a:ext cx="1144701" cy="231581"/>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nchorCtr="0"/>
            <a:lstStyle/>
            <a:p>
              <a:pPr marL="0" marR="0" lvl="0" indent="0" algn="ctr" defTabSz="91275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年間６か月まで</a:t>
              </a:r>
              <a:endParaRPr kumimoji="1" lang="en-US" altLang="ja-JP" sz="9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右中かっこ 72"/>
            <p:cNvSpPr/>
            <p:nvPr/>
          </p:nvSpPr>
          <p:spPr>
            <a:xfrm flipH="1">
              <a:off x="4392934" y="4738702"/>
              <a:ext cx="108000" cy="711018"/>
            </a:xfrm>
            <a:prstGeom prst="rightBrace">
              <a:avLst>
                <a:gd name="adj1" fmla="val 4535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275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a:ea typeface="ＭＳ Ｐゴシック" panose="020B0600070205080204" pitchFamily="50" charset="-128"/>
                <a:cs typeface="+mn-cs"/>
              </a:endParaRPr>
            </a:p>
          </p:txBody>
        </p:sp>
        <p:sp>
          <p:nvSpPr>
            <p:cNvPr id="74" name="右中かっこ 73"/>
            <p:cNvSpPr/>
            <p:nvPr/>
          </p:nvSpPr>
          <p:spPr>
            <a:xfrm flipH="1">
              <a:off x="4392543" y="5440176"/>
              <a:ext cx="108000" cy="711018"/>
            </a:xfrm>
            <a:prstGeom prst="rightBrace">
              <a:avLst>
                <a:gd name="adj1" fmla="val 45352"/>
                <a:gd name="adj2" fmla="val 50000"/>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275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0000"/>
                </a:solidFill>
                <a:effectLst/>
                <a:uLnTx/>
                <a:uFillTx/>
                <a:latin typeface="Calibri"/>
                <a:ea typeface="ＭＳ Ｐゴシック" panose="020B0600070205080204" pitchFamily="50" charset="-128"/>
                <a:cs typeface="+mn-cs"/>
              </a:endParaRPr>
            </a:p>
          </p:txBody>
        </p:sp>
        <p:sp>
          <p:nvSpPr>
            <p:cNvPr id="75" name="正方形/長方形 74"/>
            <p:cNvSpPr/>
            <p:nvPr/>
          </p:nvSpPr>
          <p:spPr>
            <a:xfrm>
              <a:off x="3260746" y="4749041"/>
              <a:ext cx="1167421" cy="65914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nchorCtr="0"/>
            <a:lstStyle/>
            <a:p>
              <a:pPr marL="0" marR="0" lvl="0" indent="0" algn="r" defTabSz="91275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残業時間</a:t>
              </a:r>
              <a:r>
                <a:rPr kumimoji="1" lang="en-US" altLang="ja-JP" sz="105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原則</a:t>
              </a:r>
              <a:r>
                <a:rPr kumimoji="1" lang="en-US" altLang="ja-JP" sz="105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r" defTabSz="91275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05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45</a:t>
              </a:r>
              <a:r>
                <a:rPr kumimoji="1" lang="ja-JP" altLang="en-US" sz="105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en-US" altLang="ja-JP" sz="105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275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05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360</a:t>
              </a:r>
              <a:r>
                <a:rPr kumimoji="1" lang="ja-JP" altLang="en-US" sz="105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en-US" altLang="ja-JP" sz="105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正方形/長方形 75"/>
            <p:cNvSpPr/>
            <p:nvPr/>
          </p:nvSpPr>
          <p:spPr>
            <a:xfrm>
              <a:off x="3368964" y="5454261"/>
              <a:ext cx="1059204" cy="7328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r" defTabSz="91275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法定労働時間</a:t>
              </a:r>
              <a:endParaRPr kumimoji="1" lang="en-US" altLang="ja-JP" sz="105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27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１日８時間</a:t>
              </a:r>
              <a:endPar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r" defTabSz="9127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週</a:t>
              </a:r>
              <a:r>
                <a:rPr kumimoji="1" lang="en-US" altLang="ja-JP"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05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時間</a:t>
              </a:r>
              <a:r>
                <a:rPr kumimoji="1" lang="ja-JP" altLang="en-US" sz="105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50" b="1"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四角形吹き出し 76"/>
            <p:cNvSpPr/>
            <p:nvPr/>
          </p:nvSpPr>
          <p:spPr>
            <a:xfrm>
              <a:off x="3717784" y="4045243"/>
              <a:ext cx="1665706" cy="502891"/>
            </a:xfrm>
            <a:prstGeom prst="wedgeRectCallout">
              <a:avLst>
                <a:gd name="adj1" fmla="val 23525"/>
                <a:gd name="adj2" fmla="val 4055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rIns="0" bIns="0" rtlCol="0" anchor="ctr"/>
            <a:lstStyle/>
            <a:p>
              <a:pPr marL="0" marR="0" lvl="0" indent="0" algn="l" defTabSz="91275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法律による上限</a:t>
              </a:r>
              <a:r>
                <a:rPr kumimoji="1" lang="en-US" altLang="ja-JP" sz="1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原則</a:t>
              </a:r>
              <a:r>
                <a:rPr kumimoji="1" lang="en-US" altLang="ja-JP" sz="1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四角形吹き出し 77"/>
            <p:cNvSpPr/>
            <p:nvPr/>
          </p:nvSpPr>
          <p:spPr>
            <a:xfrm>
              <a:off x="4717011" y="2591431"/>
              <a:ext cx="1647837" cy="1115747"/>
            </a:xfrm>
            <a:prstGeom prst="wedgeRectCallout">
              <a:avLst>
                <a:gd name="adj1" fmla="val -11257"/>
                <a:gd name="adj2" fmla="val 4656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marL="0" marR="0" lvl="0" indent="0" algn="l" defTabSz="91275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法律による上限</a:t>
              </a:r>
              <a:r>
                <a:rPr kumimoji="1" lang="en-US" altLang="ja-JP" sz="1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例外</a:t>
              </a:r>
              <a:r>
                <a:rPr kumimoji="1" lang="en-US" altLang="ja-JP" sz="1100" b="1"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a:p>
              <a:pPr marL="0" marR="0" lvl="0" indent="0" algn="l" defTabSz="91275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0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720</a:t>
              </a:r>
              <a:r>
                <a:rPr kumimoji="1" lang="ja-JP" altLang="en-US" sz="10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en-US" altLang="ja-JP" sz="10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275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・複数月平均</a:t>
              </a:r>
              <a:r>
                <a:rPr kumimoji="1" lang="en-US" altLang="ja-JP" sz="10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80</a:t>
              </a:r>
              <a:r>
                <a:rPr kumimoji="1" lang="ja-JP" altLang="en-US" sz="10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en-US" altLang="ja-JP" sz="10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275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0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0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時間未満＊</a:t>
              </a:r>
              <a:endParaRPr kumimoji="1" lang="en-US" altLang="ja-JP" sz="10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275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800" b="0" i="0" u="none" strike="noStrike" kern="1200" cap="none" spc="0" normalizeH="0" baseline="0" noProof="0">
                  <a:ln>
                    <a:noFill/>
                  </a:ln>
                  <a:solidFill>
                    <a:srgbClr val="FF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＊休日労働を含む　</a:t>
              </a:r>
            </a:p>
          </p:txBody>
        </p:sp>
        <p:cxnSp>
          <p:nvCxnSpPr>
            <p:cNvPr id="79" name="直線矢印コネクタ 78"/>
            <p:cNvCxnSpPr/>
            <p:nvPr/>
          </p:nvCxnSpPr>
          <p:spPr>
            <a:xfrm flipH="1">
              <a:off x="5580296" y="3840636"/>
              <a:ext cx="1" cy="18939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H="1">
              <a:off x="4996333" y="4548133"/>
              <a:ext cx="1" cy="18939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1" name="Rectangle 15" descr="25%"/>
          <p:cNvSpPr>
            <a:spLocks noChangeArrowheads="1"/>
          </p:cNvSpPr>
          <p:nvPr/>
        </p:nvSpPr>
        <p:spPr bwMode="auto">
          <a:xfrm>
            <a:off x="0" y="1"/>
            <a:ext cx="9817149" cy="646321"/>
          </a:xfrm>
          <a:prstGeom prst="rect">
            <a:avLst/>
          </a:prstGeom>
          <a:solidFill>
            <a:srgbClr val="00B0F0"/>
          </a:solidFill>
          <a:ln w="12700">
            <a:noFill/>
            <a:miter lim="800000"/>
            <a:headEnd/>
            <a:tailEnd/>
          </a:ln>
        </p:spPr>
        <p:txBody>
          <a:bodyPr wrap="square" lIns="91428" tIns="45715" rIns="91428" bIns="45715" anchor="ctr">
            <a:spAutoFit/>
          </a:bodyPr>
          <a:lstStyle/>
          <a:p>
            <a:pPr marL="0" marR="0" lvl="0" indent="0" algn="l" defTabSz="91275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8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①　時間外労働の上限規制</a:t>
            </a:r>
            <a:endParaRPr kumimoji="1" lang="en-US" altLang="ja-JP" sz="18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endParaRPr>
          </a:p>
          <a:p>
            <a:pPr marL="0" marR="0" lvl="0" indent="0" algn="l" defTabSz="91275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mn-cs"/>
              </a:rPr>
              <a:t>　　時間外労働の上限を法律で罰則付きで規制</a:t>
            </a:r>
          </a:p>
        </p:txBody>
      </p:sp>
      <p:cxnSp>
        <p:nvCxnSpPr>
          <p:cNvPr id="42" name="直線コネクタ 41"/>
          <p:cNvCxnSpPr/>
          <p:nvPr/>
        </p:nvCxnSpPr>
        <p:spPr>
          <a:xfrm flipV="1">
            <a:off x="0" y="620688"/>
            <a:ext cx="9792000" cy="0"/>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43" name="Text Box 2"/>
          <p:cNvSpPr txBox="1">
            <a:spLocks noChangeArrowheads="1"/>
          </p:cNvSpPr>
          <p:nvPr/>
        </p:nvSpPr>
        <p:spPr bwMode="auto">
          <a:xfrm>
            <a:off x="200472" y="836712"/>
            <a:ext cx="9447061" cy="360850"/>
          </a:xfrm>
          <a:prstGeom prst="rect">
            <a:avLst/>
          </a:prstGeom>
          <a:noFill/>
          <a:ln w="12700" cmpd="dbl">
            <a:solidFill>
              <a:schemeClr val="tx1"/>
            </a:solidFill>
            <a:miter lim="800000"/>
            <a:headEnd/>
            <a:tailEnd/>
          </a:ln>
        </p:spPr>
        <p:txBody>
          <a:bodyPr wrap="square" lIns="87062" tIns="72000" rIns="87062" bIns="72000">
            <a:spAutoFit/>
          </a:bodyPr>
          <a:lstStyle/>
          <a:p>
            <a:pPr marL="161685" marR="0" lvl="0" indent="-161685" algn="l" defTabSz="865752" rtl="0" eaLnBrk="1" fontAlgn="auto" latinLnBrk="0" hangingPunct="1">
              <a:lnSpc>
                <a:spcPct val="100000"/>
              </a:lnSpc>
              <a:spcBef>
                <a:spcPts val="0"/>
              </a:spcBef>
              <a:spcAft>
                <a:spcPts val="0"/>
              </a:spcAft>
              <a:buClrTx/>
              <a:buSzTx/>
              <a:buFontTx/>
              <a:buNone/>
              <a:tabLst>
                <a:tab pos="358775" algn="l"/>
              </a:tabLst>
              <a:defRPr/>
            </a:pP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時間外労働の上限を法律で規制することは、</a:t>
            </a:r>
            <a:r>
              <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1947</a:t>
            </a:r>
            <a:r>
              <a:rPr kumimoji="1" lang="ja-JP" altLang="en-US"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年に制定された労働基準法において初めての大改革。</a:t>
            </a:r>
            <a:endParaRPr kumimoji="1" lang="en-US" altLang="ja-JP" sz="1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0" name="スライド番号プレースホルダー 2"/>
          <p:cNvSpPr>
            <a:spLocks noGrp="1"/>
          </p:cNvSpPr>
          <p:nvPr>
            <p:ph type="sldNum" sz="quarter" idx="12"/>
          </p:nvPr>
        </p:nvSpPr>
        <p:spPr>
          <a:xfrm>
            <a:off x="9183470" y="6493718"/>
            <a:ext cx="722530" cy="365125"/>
          </a:xfrm>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A5A05A7F-8CE3-4109-9362-34BB9F9E23C9}" type="slidenum">
              <a:rPr kumimoji="1" lang="ja-JP" altLang="en-US" sz="2000" b="0"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21</a:t>
            </a:fld>
            <a:endParaRPr kumimoji="1" lang="ja-JP" altLang="en-US" sz="20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3" name="直線コネクタ 2">
            <a:extLst>
              <a:ext uri="{FF2B5EF4-FFF2-40B4-BE49-F238E27FC236}">
                <a16:creationId xmlns:a16="http://schemas.microsoft.com/office/drawing/2014/main" id="{5B6724A7-48C6-E8E3-86F6-1BEC0B73867D}"/>
              </a:ext>
            </a:extLst>
          </p:cNvPr>
          <p:cNvCxnSpPr/>
          <p:nvPr/>
        </p:nvCxnSpPr>
        <p:spPr>
          <a:xfrm>
            <a:off x="3888828" y="1093076"/>
            <a:ext cx="4433685"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 name="直線コネクタ 4">
            <a:extLst>
              <a:ext uri="{FF2B5EF4-FFF2-40B4-BE49-F238E27FC236}">
                <a16:creationId xmlns:a16="http://schemas.microsoft.com/office/drawing/2014/main" id="{265ECDBA-7C3C-3104-D38C-B9C9B3641E6E}"/>
              </a:ext>
            </a:extLst>
          </p:cNvPr>
          <p:cNvCxnSpPr/>
          <p:nvPr/>
        </p:nvCxnSpPr>
        <p:spPr>
          <a:xfrm>
            <a:off x="7504386" y="3731172"/>
            <a:ext cx="818127"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5274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7098633A-7C2C-806C-E6EC-189796FC9AC9}"/>
              </a:ext>
            </a:extLst>
          </p:cNvPr>
          <p:cNvSpPr>
            <a:spLocks noGrp="1"/>
          </p:cNvSpPr>
          <p:nvPr>
            <p:ph type="title"/>
          </p:nvPr>
        </p:nvSpPr>
        <p:spPr>
          <a:solidFill>
            <a:schemeClr val="accent1">
              <a:lumMod val="60000"/>
              <a:lumOff val="40000"/>
            </a:schemeClr>
          </a:solidFill>
        </p:spPr>
        <p:txBody>
          <a:bodyPr/>
          <a:lstStyle/>
          <a:p>
            <a:r>
              <a:rPr kumimoji="1" lang="ja-JP" altLang="en-US" dirty="0"/>
              <a:t>時間外労働の上限規制が令和６年４月</a:t>
            </a:r>
            <a:r>
              <a:rPr kumimoji="1" lang="en-US" altLang="ja-JP" dirty="0"/>
              <a:t>1</a:t>
            </a:r>
            <a:r>
              <a:rPr kumimoji="1" lang="ja-JP" altLang="en-US" dirty="0"/>
              <a:t>日から適用されている業種・業務について</a:t>
            </a:r>
          </a:p>
        </p:txBody>
      </p:sp>
      <p:sp>
        <p:nvSpPr>
          <p:cNvPr id="4" name="テキスト プレースホルダー 4">
            <a:extLst>
              <a:ext uri="{FF2B5EF4-FFF2-40B4-BE49-F238E27FC236}">
                <a16:creationId xmlns:a16="http://schemas.microsoft.com/office/drawing/2014/main" id="{56034907-7B2D-A370-7504-730F8E2B747D}"/>
              </a:ext>
            </a:extLst>
          </p:cNvPr>
          <p:cNvSpPr>
            <a:spLocks noGrp="1"/>
          </p:cNvSpPr>
          <p:nvPr>
            <p:ph type="body" sz="quarter" idx="13"/>
          </p:nvPr>
        </p:nvSpPr>
        <p:spPr>
          <a:xfrm>
            <a:off x="0" y="827998"/>
            <a:ext cx="9906000" cy="1664898"/>
          </a:xfrm>
        </p:spPr>
        <p:txBody>
          <a:bodyPr vert="horz" wrap="square" lIns="360000" tIns="33231" rIns="360000" bIns="144000" rtlCol="0" anchor="ctr">
            <a:noAutofit/>
          </a:bodyPr>
          <a:lstStyle/>
          <a:p>
            <a:pPr marL="85725" indent="-85725">
              <a:spcBef>
                <a:spcPts val="0"/>
              </a:spcBef>
              <a:spcAft>
                <a:spcPts val="0"/>
              </a:spcAft>
              <a:buFont typeface="Wingdings" panose="05000000000000000000" pitchFamily="2" charset="2"/>
              <a:buChar char="l"/>
              <a:tabLst>
                <a:tab pos="85725" algn="l"/>
              </a:tabLst>
            </a:pPr>
            <a:r>
              <a:rPr lang="ja-JP" altLang="en-US" sz="1400" b="1">
                <a:latin typeface="+mn-ea"/>
              </a:rPr>
              <a:t>以下の業種・業務は、</a:t>
            </a:r>
            <a:r>
              <a:rPr lang="ja-JP" altLang="en-US" sz="1400" b="1" u="sng">
                <a:latin typeface="+mn-ea"/>
              </a:rPr>
              <a:t>業務の特性や取引慣行上の課題</a:t>
            </a:r>
            <a:r>
              <a:rPr lang="ja-JP" altLang="en-US" sz="1050" b="1">
                <a:latin typeface="+mn-ea"/>
              </a:rPr>
              <a:t>（</a:t>
            </a:r>
            <a:r>
              <a:rPr lang="en-US" altLang="ja-JP" sz="1050" b="1">
                <a:latin typeface="+mn-ea"/>
              </a:rPr>
              <a:t>※</a:t>
            </a:r>
            <a:r>
              <a:rPr lang="ja-JP" altLang="en-US" sz="1050" b="1">
                <a:latin typeface="+mn-ea"/>
              </a:rPr>
              <a:t>）</a:t>
            </a:r>
            <a:r>
              <a:rPr lang="ja-JP" altLang="en-US" sz="1400" b="1">
                <a:latin typeface="+mn-ea"/>
              </a:rPr>
              <a:t>から長時間労働となっている実態があるが、個々の事業者の努力だけではその改善が難しいとされ、令和６年３月</a:t>
            </a:r>
            <a:r>
              <a:rPr lang="en-US" altLang="ja-JP" sz="1400" b="1">
                <a:latin typeface="+mn-ea"/>
              </a:rPr>
              <a:t>31</a:t>
            </a:r>
            <a:r>
              <a:rPr lang="ja-JP" altLang="en-US" sz="1400" b="1">
                <a:latin typeface="+mn-ea"/>
              </a:rPr>
              <a:t>日まで５年間、上限規制の適用が猶予され、その間に取引慣行や勤務環境の改善に取り組んできた。</a:t>
            </a:r>
            <a:endParaRPr lang="en-US" altLang="ja-JP" sz="1400" b="1">
              <a:latin typeface="+mn-ea"/>
            </a:endParaRPr>
          </a:p>
          <a:p>
            <a:pPr>
              <a:lnSpc>
                <a:spcPts val="1300"/>
              </a:lnSpc>
              <a:spcBef>
                <a:spcPts val="0"/>
              </a:spcBef>
              <a:spcAft>
                <a:spcPts val="0"/>
              </a:spcAft>
              <a:tabLst>
                <a:tab pos="85725" algn="l"/>
              </a:tabLst>
            </a:pPr>
            <a:endParaRPr lang="en-US" altLang="ja-JP" sz="1200">
              <a:latin typeface="+mn-ea"/>
            </a:endParaRPr>
          </a:p>
          <a:p>
            <a:pPr>
              <a:lnSpc>
                <a:spcPts val="1300"/>
              </a:lnSpc>
              <a:spcBef>
                <a:spcPts val="0"/>
              </a:spcBef>
              <a:spcAft>
                <a:spcPts val="0"/>
              </a:spcAft>
              <a:tabLst>
                <a:tab pos="85725" algn="l"/>
              </a:tabLst>
            </a:pPr>
            <a:r>
              <a:rPr lang="ja-JP" altLang="en-US" sz="1200">
                <a:latin typeface="+mn-ea"/>
              </a:rPr>
              <a:t>（</a:t>
            </a:r>
            <a:r>
              <a:rPr lang="en-US" altLang="ja-JP" sz="1200">
                <a:latin typeface="+mn-ea"/>
              </a:rPr>
              <a:t>※</a:t>
            </a:r>
            <a:r>
              <a:rPr lang="ja-JP" altLang="en-US" sz="1200">
                <a:latin typeface="+mn-ea"/>
              </a:rPr>
              <a:t>）建設業：短い工期で受発注がなされる　　自動車運転の業務：荷物の積み下ろしの際に長時間の待機が発生する</a:t>
            </a:r>
            <a:endParaRPr lang="en-US" altLang="ja-JP" sz="1200">
              <a:latin typeface="+mn-ea"/>
            </a:endParaRPr>
          </a:p>
          <a:p>
            <a:pPr>
              <a:lnSpc>
                <a:spcPts val="1300"/>
              </a:lnSpc>
              <a:spcBef>
                <a:spcPts val="0"/>
              </a:spcBef>
              <a:spcAft>
                <a:spcPts val="0"/>
              </a:spcAft>
              <a:tabLst>
                <a:tab pos="85725" algn="l"/>
              </a:tabLst>
            </a:pPr>
            <a:r>
              <a:rPr lang="ja-JP" altLang="en-US" sz="1200">
                <a:latin typeface="+mn-ea"/>
              </a:rPr>
              <a:t>　　　医師：医師に業務が集中しやすい、医師偏在の状況がある　</a:t>
            </a:r>
            <a:endParaRPr lang="en-US" altLang="ja-JP" sz="1200">
              <a:latin typeface="+mn-ea"/>
            </a:endParaRPr>
          </a:p>
          <a:p>
            <a:pPr>
              <a:lnSpc>
                <a:spcPts val="1300"/>
              </a:lnSpc>
              <a:spcBef>
                <a:spcPts val="0"/>
              </a:spcBef>
              <a:spcAft>
                <a:spcPts val="600"/>
              </a:spcAft>
              <a:tabLst>
                <a:tab pos="85725" algn="l"/>
              </a:tabLst>
            </a:pPr>
            <a:r>
              <a:rPr lang="ja-JP" altLang="en-US" sz="1200">
                <a:latin typeface="+mn-ea"/>
              </a:rPr>
              <a:t>　　　</a:t>
            </a:r>
            <a:r>
              <a:rPr kumimoji="1" lang="ja-JP" altLang="en-US" sz="1200" b="0" i="0" u="none" strike="noStrike" kern="1200" cap="none" spc="0" normalizeH="0" baseline="0" noProof="0">
                <a:ln>
                  <a:noFill/>
                </a:ln>
                <a:solidFill>
                  <a:srgbClr val="000000"/>
                </a:solidFill>
                <a:effectLst/>
                <a:uLnTx/>
                <a:uFillTx/>
                <a:latin typeface="Segoe UI"/>
                <a:ea typeface="メイリオ"/>
                <a:cs typeface="+mn-cs"/>
              </a:rPr>
              <a:t>鹿児島県及び沖縄県における砂糖製造業：季節によって極端な繁忙の差がある</a:t>
            </a:r>
            <a:endParaRPr lang="en-US" altLang="ja-JP" sz="1200">
              <a:latin typeface="+mn-ea"/>
            </a:endParaRPr>
          </a:p>
        </p:txBody>
      </p:sp>
      <p:graphicFrame>
        <p:nvGraphicFramePr>
          <p:cNvPr id="2" name="表 6">
            <a:extLst>
              <a:ext uri="{FF2B5EF4-FFF2-40B4-BE49-F238E27FC236}">
                <a16:creationId xmlns:a16="http://schemas.microsoft.com/office/drawing/2014/main" id="{420DE9E0-8853-591C-707B-EFDA3039514E}"/>
              </a:ext>
            </a:extLst>
          </p:cNvPr>
          <p:cNvGraphicFramePr>
            <a:graphicFrameLocks noGrp="1"/>
          </p:cNvGraphicFramePr>
          <p:nvPr/>
        </p:nvGraphicFramePr>
        <p:xfrm>
          <a:off x="272480" y="2646559"/>
          <a:ext cx="9361039" cy="3734768"/>
        </p:xfrm>
        <a:graphic>
          <a:graphicData uri="http://schemas.openxmlformats.org/drawingml/2006/table">
            <a:tbl>
              <a:tblPr firstRow="1" bandRow="1">
                <a:tableStyleId>{5940675A-B579-460E-94D1-54222C63F5DA}</a:tableStyleId>
              </a:tblPr>
              <a:tblGrid>
                <a:gridCol w="1368152">
                  <a:extLst>
                    <a:ext uri="{9D8B030D-6E8A-4147-A177-3AD203B41FA5}">
                      <a16:colId xmlns:a16="http://schemas.microsoft.com/office/drawing/2014/main" val="2958996387"/>
                    </a:ext>
                  </a:extLst>
                </a:gridCol>
                <a:gridCol w="7992887">
                  <a:extLst>
                    <a:ext uri="{9D8B030D-6E8A-4147-A177-3AD203B41FA5}">
                      <a16:colId xmlns:a16="http://schemas.microsoft.com/office/drawing/2014/main" val="1911825558"/>
                    </a:ext>
                  </a:extLst>
                </a:gridCol>
              </a:tblGrid>
              <a:tr h="1023014">
                <a:tc>
                  <a:txBody>
                    <a:bodyPr/>
                    <a:lstStyle/>
                    <a:p>
                      <a:pPr algn="ctr">
                        <a:lnSpc>
                          <a:spcPct val="100000"/>
                        </a:lnSpc>
                      </a:pPr>
                      <a:r>
                        <a:rPr kumimoji="1" lang="ja-JP" altLang="en-US" sz="1400" b="1">
                          <a:solidFill>
                            <a:schemeClr val="bg1"/>
                          </a:solidFill>
                        </a:rPr>
                        <a:t>建設業</a:t>
                      </a:r>
                    </a:p>
                  </a:txBody>
                  <a:tcPr marL="84406" marR="84406" marT="42203" marB="42203">
                    <a:solidFill>
                      <a:srgbClr val="002060"/>
                    </a:solidFill>
                  </a:tcPr>
                </a:tc>
                <a:tc>
                  <a:txBody>
                    <a:bodyPr/>
                    <a:lstStyle/>
                    <a:p>
                      <a:pPr>
                        <a:lnSpc>
                          <a:spcPts val="2400"/>
                        </a:lnSpc>
                      </a:pPr>
                      <a:r>
                        <a:rPr kumimoji="1" lang="ja-JP" altLang="en-US" sz="1600">
                          <a:solidFill>
                            <a:schemeClr val="tx1"/>
                          </a:solidFill>
                        </a:rPr>
                        <a:t>一般業種と同じ。</a:t>
                      </a:r>
                      <a:endParaRPr kumimoji="1" lang="en-US" altLang="ja-JP" sz="1600">
                        <a:solidFill>
                          <a:schemeClr val="tx1"/>
                        </a:solidFill>
                      </a:endParaRPr>
                    </a:p>
                    <a:p>
                      <a:pPr>
                        <a:lnSpc>
                          <a:spcPts val="2400"/>
                        </a:lnSpc>
                      </a:pPr>
                      <a:r>
                        <a:rPr kumimoji="1" lang="ja-JP" altLang="en-US" sz="1600">
                          <a:solidFill>
                            <a:schemeClr val="tx1"/>
                          </a:solidFill>
                        </a:rPr>
                        <a:t>ただし、</a:t>
                      </a:r>
                      <a:r>
                        <a:rPr kumimoji="1" lang="ja-JP" altLang="en-US" sz="1600">
                          <a:solidFill>
                            <a:srgbClr val="FF0000"/>
                          </a:solidFill>
                        </a:rPr>
                        <a:t>災害時における復旧及び復興の事業</a:t>
                      </a:r>
                      <a:r>
                        <a:rPr kumimoji="1" lang="ja-JP" altLang="en-US" sz="1600">
                          <a:solidFill>
                            <a:schemeClr val="tx1"/>
                          </a:solidFill>
                        </a:rPr>
                        <a:t>については、時間外・休日労働を</a:t>
                      </a:r>
                      <a:endParaRPr kumimoji="1" lang="en-US" altLang="ja-JP" sz="1600">
                        <a:solidFill>
                          <a:schemeClr val="tx1"/>
                        </a:solidFill>
                      </a:endParaRPr>
                    </a:p>
                    <a:p>
                      <a:pPr>
                        <a:lnSpc>
                          <a:spcPts val="2400"/>
                        </a:lnSpc>
                      </a:pPr>
                      <a:r>
                        <a:rPr kumimoji="1" lang="ja-JP" altLang="en-US" sz="1600">
                          <a:solidFill>
                            <a:srgbClr val="FF0000"/>
                          </a:solidFill>
                        </a:rPr>
                        <a:t>単月</a:t>
                      </a:r>
                      <a:r>
                        <a:rPr kumimoji="1" lang="en-US" altLang="ja-JP" sz="1600">
                          <a:solidFill>
                            <a:srgbClr val="FF0000"/>
                          </a:solidFill>
                        </a:rPr>
                        <a:t>100</a:t>
                      </a:r>
                      <a:r>
                        <a:rPr kumimoji="1" lang="ja-JP" altLang="en-US" sz="1600">
                          <a:solidFill>
                            <a:srgbClr val="FF0000"/>
                          </a:solidFill>
                        </a:rPr>
                        <a:t>時間未満、複数月平均</a:t>
                      </a:r>
                      <a:r>
                        <a:rPr kumimoji="1" lang="en-US" altLang="ja-JP" sz="1600">
                          <a:solidFill>
                            <a:srgbClr val="FF0000"/>
                          </a:solidFill>
                        </a:rPr>
                        <a:t>80</a:t>
                      </a:r>
                      <a:r>
                        <a:rPr kumimoji="1" lang="ja-JP" altLang="en-US" sz="1600">
                          <a:solidFill>
                            <a:srgbClr val="FF0000"/>
                          </a:solidFill>
                        </a:rPr>
                        <a:t>時間以内とする規定は適用されない</a:t>
                      </a:r>
                      <a:r>
                        <a:rPr kumimoji="1" lang="ja-JP" altLang="en-US" sz="1600">
                          <a:solidFill>
                            <a:schemeClr val="tx1"/>
                          </a:solidFill>
                        </a:rPr>
                        <a:t>。</a:t>
                      </a:r>
                      <a:endParaRPr kumimoji="1" lang="en-US" altLang="ja-JP" sz="1600">
                        <a:solidFill>
                          <a:schemeClr val="tx1"/>
                        </a:solidFill>
                      </a:endParaRPr>
                    </a:p>
                  </a:txBody>
                  <a:tcPr marL="84406" marR="84406" marT="42203" marB="42203" anchor="ctr"/>
                </a:tc>
                <a:extLst>
                  <a:ext uri="{0D108BD9-81ED-4DB2-BD59-A6C34878D82A}">
                    <a16:rowId xmlns:a16="http://schemas.microsoft.com/office/drawing/2014/main" val="684174120"/>
                  </a:ext>
                </a:extLst>
              </a:tr>
              <a:tr h="839353">
                <a:tc>
                  <a:txBody>
                    <a:bodyPr/>
                    <a:lstStyle/>
                    <a:p>
                      <a:pPr algn="ctr">
                        <a:lnSpc>
                          <a:spcPct val="100000"/>
                        </a:lnSpc>
                      </a:pPr>
                      <a:r>
                        <a:rPr kumimoji="1" lang="ja-JP" altLang="en-US" sz="1200" b="1">
                          <a:solidFill>
                            <a:schemeClr val="bg1"/>
                          </a:solidFill>
                        </a:rPr>
                        <a:t>自動車運転の</a:t>
                      </a:r>
                      <a:endParaRPr kumimoji="1" lang="en-US" altLang="ja-JP" sz="1200" b="1">
                        <a:solidFill>
                          <a:schemeClr val="bg1"/>
                        </a:solidFill>
                      </a:endParaRPr>
                    </a:p>
                    <a:p>
                      <a:pPr algn="ctr">
                        <a:lnSpc>
                          <a:spcPct val="100000"/>
                        </a:lnSpc>
                      </a:pPr>
                      <a:r>
                        <a:rPr kumimoji="1" lang="ja-JP" altLang="en-US" sz="1200" b="1">
                          <a:solidFill>
                            <a:schemeClr val="bg1"/>
                          </a:solidFill>
                        </a:rPr>
                        <a:t>業務</a:t>
                      </a:r>
                    </a:p>
                  </a:txBody>
                  <a:tcPr marL="84406" marR="84406" marT="42203" marB="42203">
                    <a:solidFill>
                      <a:srgbClr val="002060"/>
                    </a:solidFill>
                  </a:tcPr>
                </a:tc>
                <a:tc>
                  <a:txBody>
                    <a:bodyPr/>
                    <a:lstStyle/>
                    <a:p>
                      <a:pPr>
                        <a:lnSpc>
                          <a:spcPts val="2400"/>
                        </a:lnSpc>
                      </a:pPr>
                      <a:r>
                        <a:rPr kumimoji="1" lang="ja-JP" altLang="en-US" sz="1600">
                          <a:solidFill>
                            <a:schemeClr val="tx1"/>
                          </a:solidFill>
                        </a:rPr>
                        <a:t>時間外労働：</a:t>
                      </a:r>
                      <a:r>
                        <a:rPr kumimoji="1" lang="ja-JP" altLang="en-US" sz="1600">
                          <a:solidFill>
                            <a:srgbClr val="FF0000"/>
                          </a:solidFill>
                        </a:rPr>
                        <a:t>年</a:t>
                      </a:r>
                      <a:r>
                        <a:rPr kumimoji="1" lang="en-US" altLang="ja-JP" sz="1600">
                          <a:solidFill>
                            <a:srgbClr val="FF0000"/>
                          </a:solidFill>
                        </a:rPr>
                        <a:t>960</a:t>
                      </a:r>
                      <a:r>
                        <a:rPr kumimoji="1" lang="ja-JP" altLang="en-US" sz="1600">
                          <a:solidFill>
                            <a:srgbClr val="FF0000"/>
                          </a:solidFill>
                        </a:rPr>
                        <a:t>時間以下　</a:t>
                      </a:r>
                      <a:r>
                        <a:rPr kumimoji="1" lang="ja-JP" altLang="en-US" sz="1050">
                          <a:solidFill>
                            <a:schemeClr val="tx1"/>
                          </a:solidFill>
                        </a:rPr>
                        <a:t>（</a:t>
                      </a:r>
                      <a:r>
                        <a:rPr kumimoji="1" lang="en-US" altLang="ja-JP" sz="1050">
                          <a:solidFill>
                            <a:schemeClr val="tx1"/>
                          </a:solidFill>
                        </a:rPr>
                        <a:t>※</a:t>
                      </a:r>
                      <a:r>
                        <a:rPr kumimoji="1" lang="ja-JP" altLang="en-US" sz="1050">
                          <a:solidFill>
                            <a:schemeClr val="tx1"/>
                          </a:solidFill>
                        </a:rPr>
                        <a:t>１）</a:t>
                      </a:r>
                      <a:endParaRPr kumimoji="1" lang="ja-JP" altLang="en-US" sz="1100">
                        <a:solidFill>
                          <a:schemeClr val="tx1"/>
                        </a:solidFill>
                      </a:endParaRPr>
                    </a:p>
                  </a:txBody>
                  <a:tcPr marL="84406" marR="84406" marT="42203" marB="42203" anchor="ctr"/>
                </a:tc>
                <a:extLst>
                  <a:ext uri="{0D108BD9-81ED-4DB2-BD59-A6C34878D82A}">
                    <a16:rowId xmlns:a16="http://schemas.microsoft.com/office/drawing/2014/main" val="120548403"/>
                  </a:ext>
                </a:extLst>
              </a:tr>
              <a:tr h="814516">
                <a:tc>
                  <a:txBody>
                    <a:bodyPr/>
                    <a:lstStyle/>
                    <a:p>
                      <a:pPr algn="ctr">
                        <a:lnSpc>
                          <a:spcPct val="100000"/>
                        </a:lnSpc>
                      </a:pPr>
                      <a:r>
                        <a:rPr kumimoji="1" lang="ja-JP" altLang="en-US" sz="1400" b="1">
                          <a:solidFill>
                            <a:schemeClr val="bg1"/>
                          </a:solidFill>
                        </a:rPr>
                        <a:t>医師</a:t>
                      </a:r>
                    </a:p>
                  </a:txBody>
                  <a:tcPr marL="84406" marR="84406" marT="42203" marB="42203">
                    <a:solidFill>
                      <a:srgbClr val="002060"/>
                    </a:solidFill>
                  </a:tcPr>
                </a:tc>
                <a:tc>
                  <a:txBody>
                    <a:bodyPr/>
                    <a:lstStyle/>
                    <a:p>
                      <a:pPr>
                        <a:lnSpc>
                          <a:spcPts val="2400"/>
                        </a:lnSpc>
                      </a:pPr>
                      <a:r>
                        <a:rPr kumimoji="1" lang="ja-JP" altLang="en-US" sz="1600">
                          <a:solidFill>
                            <a:schemeClr val="tx1"/>
                          </a:solidFill>
                        </a:rPr>
                        <a:t>時間外・休日労働：月</a:t>
                      </a:r>
                      <a:r>
                        <a:rPr kumimoji="1" lang="en-US" altLang="ja-JP" sz="1600">
                          <a:solidFill>
                            <a:schemeClr val="tx1"/>
                          </a:solidFill>
                        </a:rPr>
                        <a:t>100</a:t>
                      </a:r>
                      <a:r>
                        <a:rPr kumimoji="1" lang="ja-JP" altLang="en-US" sz="1600">
                          <a:solidFill>
                            <a:schemeClr val="tx1"/>
                          </a:solidFill>
                        </a:rPr>
                        <a:t>時間未満</a:t>
                      </a:r>
                      <a:r>
                        <a:rPr kumimoji="1" lang="ja-JP" altLang="en-US" sz="1050">
                          <a:solidFill>
                            <a:schemeClr val="tx1"/>
                          </a:solidFill>
                        </a:rPr>
                        <a:t>（</a:t>
                      </a:r>
                      <a:r>
                        <a:rPr kumimoji="1" lang="en-US" altLang="ja-JP" sz="1050">
                          <a:solidFill>
                            <a:schemeClr val="tx1"/>
                          </a:solidFill>
                        </a:rPr>
                        <a:t>※</a:t>
                      </a:r>
                      <a:r>
                        <a:rPr kumimoji="1" lang="ja-JP" altLang="en-US" sz="1050">
                          <a:solidFill>
                            <a:schemeClr val="tx1"/>
                          </a:solidFill>
                        </a:rPr>
                        <a:t>２）</a:t>
                      </a:r>
                      <a:endParaRPr kumimoji="1" lang="en-US" altLang="ja-JP" sz="1050">
                        <a:solidFill>
                          <a:schemeClr val="tx1"/>
                        </a:solidFill>
                      </a:endParaRPr>
                    </a:p>
                    <a:p>
                      <a:pPr>
                        <a:lnSpc>
                          <a:spcPts val="2400"/>
                        </a:lnSpc>
                      </a:pPr>
                      <a:r>
                        <a:rPr kumimoji="1" lang="ja-JP" altLang="en-US" sz="1600">
                          <a:solidFill>
                            <a:srgbClr val="FF0000"/>
                          </a:solidFill>
                        </a:rPr>
                        <a:t>　　　　　　　　　年</a:t>
                      </a:r>
                      <a:r>
                        <a:rPr kumimoji="1" lang="en-US" altLang="ja-JP" sz="1600">
                          <a:solidFill>
                            <a:srgbClr val="FF0000"/>
                          </a:solidFill>
                        </a:rPr>
                        <a:t>960</a:t>
                      </a:r>
                      <a:r>
                        <a:rPr kumimoji="1" lang="ja-JP" altLang="en-US" sz="1600">
                          <a:solidFill>
                            <a:srgbClr val="FF0000"/>
                          </a:solidFill>
                        </a:rPr>
                        <a:t>時間以下</a:t>
                      </a:r>
                      <a:r>
                        <a:rPr kumimoji="1" lang="ja-JP" altLang="en-US" sz="1100">
                          <a:solidFill>
                            <a:srgbClr val="FF0000"/>
                          </a:solidFill>
                        </a:rPr>
                        <a:t>（一般）</a:t>
                      </a:r>
                      <a:r>
                        <a:rPr kumimoji="1" lang="en-US" altLang="ja-JP" sz="1600">
                          <a:solidFill>
                            <a:schemeClr val="tx1"/>
                          </a:solidFill>
                        </a:rPr>
                        <a:t>or</a:t>
                      </a:r>
                      <a:r>
                        <a:rPr kumimoji="1" lang="ja-JP" altLang="en-US" sz="1600">
                          <a:solidFill>
                            <a:srgbClr val="FF0000"/>
                          </a:solidFill>
                        </a:rPr>
                        <a:t> 年</a:t>
                      </a:r>
                      <a:r>
                        <a:rPr kumimoji="1" lang="en-US" altLang="ja-JP" sz="1600">
                          <a:solidFill>
                            <a:srgbClr val="FF0000"/>
                          </a:solidFill>
                        </a:rPr>
                        <a:t>1860</a:t>
                      </a:r>
                      <a:r>
                        <a:rPr kumimoji="1" lang="ja-JP" altLang="en-US" sz="1600">
                          <a:solidFill>
                            <a:srgbClr val="FF0000"/>
                          </a:solidFill>
                        </a:rPr>
                        <a:t>時間以下</a:t>
                      </a:r>
                      <a:r>
                        <a:rPr kumimoji="1" lang="ja-JP" altLang="en-US" sz="1100">
                          <a:solidFill>
                            <a:srgbClr val="FF0000"/>
                          </a:solidFill>
                        </a:rPr>
                        <a:t>（救急医療、臨床・専門研修など）</a:t>
                      </a:r>
                      <a:endParaRPr kumimoji="1" lang="en-US" altLang="ja-JP" sz="1100">
                        <a:solidFill>
                          <a:srgbClr val="FF0000"/>
                        </a:solidFill>
                      </a:endParaRPr>
                    </a:p>
                  </a:txBody>
                  <a:tcPr marL="84406" marR="84406" marT="42203" marB="42203" anchor="ctr"/>
                </a:tc>
                <a:extLst>
                  <a:ext uri="{0D108BD9-81ED-4DB2-BD59-A6C34878D82A}">
                    <a16:rowId xmlns:a16="http://schemas.microsoft.com/office/drawing/2014/main" val="235627250"/>
                  </a:ext>
                </a:extLst>
              </a:tr>
              <a:tr h="1057885">
                <a:tc>
                  <a:txBody>
                    <a:bodyPr/>
                    <a:lstStyle/>
                    <a:p>
                      <a:pPr algn="ctr">
                        <a:lnSpc>
                          <a:spcPct val="100000"/>
                        </a:lnSpc>
                      </a:pPr>
                      <a:r>
                        <a:rPr kumimoji="1" lang="ja-JP" altLang="en-US" sz="1100" b="1">
                          <a:solidFill>
                            <a:schemeClr val="bg1"/>
                          </a:solidFill>
                        </a:rPr>
                        <a:t>鹿児島県及び</a:t>
                      </a:r>
                      <a:endParaRPr kumimoji="1" lang="en-US" altLang="ja-JP" sz="1100" b="1">
                        <a:solidFill>
                          <a:schemeClr val="bg1"/>
                        </a:solidFill>
                      </a:endParaRPr>
                    </a:p>
                    <a:p>
                      <a:pPr algn="ctr">
                        <a:lnSpc>
                          <a:spcPct val="100000"/>
                        </a:lnSpc>
                      </a:pPr>
                      <a:r>
                        <a:rPr kumimoji="1" lang="ja-JP" altLang="en-US" sz="1100" b="1">
                          <a:solidFill>
                            <a:schemeClr val="bg1"/>
                          </a:solidFill>
                        </a:rPr>
                        <a:t>沖縄県における</a:t>
                      </a:r>
                      <a:endParaRPr kumimoji="1" lang="en-US" altLang="ja-JP" sz="1100" b="1">
                        <a:solidFill>
                          <a:schemeClr val="bg1"/>
                        </a:solidFill>
                      </a:endParaRPr>
                    </a:p>
                    <a:p>
                      <a:pPr algn="ctr">
                        <a:lnSpc>
                          <a:spcPct val="100000"/>
                        </a:lnSpc>
                      </a:pPr>
                      <a:r>
                        <a:rPr kumimoji="1" lang="ja-JP" altLang="en-US" sz="1100" b="1">
                          <a:solidFill>
                            <a:schemeClr val="bg1"/>
                          </a:solidFill>
                        </a:rPr>
                        <a:t>砂糖製造業</a:t>
                      </a:r>
                    </a:p>
                  </a:txBody>
                  <a:tcPr marL="84406" marR="84406" marT="42203" marB="42203">
                    <a:solidFill>
                      <a:srgbClr val="002060"/>
                    </a:solidFill>
                  </a:tcPr>
                </a:tc>
                <a:tc>
                  <a:txBody>
                    <a:bodyPr/>
                    <a:lstStyle/>
                    <a:p>
                      <a:pPr marL="0" marR="0" lvl="0" indent="0" algn="l" defTabSz="811923" rtl="0" eaLnBrk="1" fontAlgn="auto" latinLnBrk="0" hangingPunct="1">
                        <a:lnSpc>
                          <a:spcPts val="2400"/>
                        </a:lnSpc>
                        <a:spcBef>
                          <a:spcPts val="0"/>
                        </a:spcBef>
                        <a:spcAft>
                          <a:spcPts val="0"/>
                        </a:spcAft>
                        <a:buClrTx/>
                        <a:buSzTx/>
                        <a:buFontTx/>
                        <a:buNone/>
                        <a:tabLst/>
                        <a:defRPr/>
                      </a:pPr>
                      <a:r>
                        <a:rPr kumimoji="1" lang="ja-JP" altLang="en-US" sz="1600">
                          <a:solidFill>
                            <a:schemeClr val="tx1"/>
                          </a:solidFill>
                        </a:rPr>
                        <a:t>一般業種と同じ。</a:t>
                      </a:r>
                      <a:endParaRPr kumimoji="1" lang="en-US" altLang="ja-JP" sz="1600">
                        <a:solidFill>
                          <a:schemeClr val="tx1"/>
                        </a:solidFill>
                      </a:endParaRPr>
                    </a:p>
                  </a:txBody>
                  <a:tcPr marL="84406" marR="84406" marT="42203" marB="42203" anchor="ctr"/>
                </a:tc>
                <a:extLst>
                  <a:ext uri="{0D108BD9-81ED-4DB2-BD59-A6C34878D82A}">
                    <a16:rowId xmlns:a16="http://schemas.microsoft.com/office/drawing/2014/main" val="3960562070"/>
                  </a:ext>
                </a:extLst>
              </a:tr>
            </a:tbl>
          </a:graphicData>
        </a:graphic>
      </p:graphicFrame>
      <p:sp>
        <p:nvSpPr>
          <p:cNvPr id="6" name="大かっこ 5">
            <a:extLst>
              <a:ext uri="{FF2B5EF4-FFF2-40B4-BE49-F238E27FC236}">
                <a16:creationId xmlns:a16="http://schemas.microsoft.com/office/drawing/2014/main" id="{E8ADFDF4-821B-AF03-06AE-24972BCBFC54}"/>
              </a:ext>
            </a:extLst>
          </p:cNvPr>
          <p:cNvSpPr/>
          <p:nvPr/>
        </p:nvSpPr>
        <p:spPr>
          <a:xfrm>
            <a:off x="301456" y="1772816"/>
            <a:ext cx="9188048" cy="64807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Segoe UI"/>
              <a:ea typeface="メイリオ"/>
              <a:cs typeface="+mn-cs"/>
            </a:endParaRPr>
          </a:p>
        </p:txBody>
      </p:sp>
      <p:pic>
        <p:nvPicPr>
          <p:cNvPr id="12" name="グラフィックス 11" descr="農業従事者男性 単色塗りつぶし">
            <a:extLst>
              <a:ext uri="{FF2B5EF4-FFF2-40B4-BE49-F238E27FC236}">
                <a16:creationId xmlns:a16="http://schemas.microsoft.com/office/drawing/2014/main" id="{0B338618-62CD-41E0-B3C2-3B2AB0775D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6976" y="5887296"/>
            <a:ext cx="468052" cy="468052"/>
          </a:xfrm>
          <a:prstGeom prst="rect">
            <a:avLst/>
          </a:prstGeom>
        </p:spPr>
      </p:pic>
      <p:pic>
        <p:nvPicPr>
          <p:cNvPr id="19" name="グラフィックス 18" descr="聴診器 単色塗りつぶし">
            <a:extLst>
              <a:ext uri="{FF2B5EF4-FFF2-40B4-BE49-F238E27FC236}">
                <a16:creationId xmlns:a16="http://schemas.microsoft.com/office/drawing/2014/main" id="{D050B553-0842-E510-2742-285F6A4D8B4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8688" y="4870433"/>
            <a:ext cx="403892" cy="403892"/>
          </a:xfrm>
          <a:prstGeom prst="rect">
            <a:avLst/>
          </a:prstGeom>
        </p:spPr>
      </p:pic>
      <p:pic>
        <p:nvPicPr>
          <p:cNvPr id="21" name="グラフィックス 20" descr="トラック 単色塗りつぶし">
            <a:extLst>
              <a:ext uri="{FF2B5EF4-FFF2-40B4-BE49-F238E27FC236}">
                <a16:creationId xmlns:a16="http://schemas.microsoft.com/office/drawing/2014/main" id="{D3E677F6-481E-59C8-4576-0D87EDFBEF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532" y="4114625"/>
            <a:ext cx="432048" cy="432048"/>
          </a:xfrm>
          <a:prstGeom prst="rect">
            <a:avLst/>
          </a:prstGeom>
        </p:spPr>
      </p:pic>
      <p:pic>
        <p:nvPicPr>
          <p:cNvPr id="27" name="グラフィックス 26" descr="建設作業員男性 枠線">
            <a:extLst>
              <a:ext uri="{FF2B5EF4-FFF2-40B4-BE49-F238E27FC236}">
                <a16:creationId xmlns:a16="http://schemas.microsoft.com/office/drawing/2014/main" id="{8DC3AD72-B558-6EF2-4742-96DD96853B3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2816" y="3099600"/>
            <a:ext cx="532212" cy="532212"/>
          </a:xfrm>
          <a:prstGeom prst="rect">
            <a:avLst/>
          </a:prstGeom>
        </p:spPr>
      </p:pic>
      <p:sp>
        <p:nvSpPr>
          <p:cNvPr id="29" name="テキスト ボックス 28">
            <a:extLst>
              <a:ext uri="{FF2B5EF4-FFF2-40B4-BE49-F238E27FC236}">
                <a16:creationId xmlns:a16="http://schemas.microsoft.com/office/drawing/2014/main" id="{F7BCEDE4-44EB-5B40-9F43-E496C6ECE57E}"/>
              </a:ext>
            </a:extLst>
          </p:cNvPr>
          <p:cNvSpPr txBox="1"/>
          <p:nvPr/>
        </p:nvSpPr>
        <p:spPr>
          <a:xfrm>
            <a:off x="4978895" y="6442502"/>
            <a:ext cx="4654624" cy="41549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a:ln>
                  <a:noFill/>
                </a:ln>
                <a:solidFill>
                  <a:srgbClr val="000000"/>
                </a:solidFill>
                <a:effectLst/>
                <a:uLnTx/>
                <a:uFillTx/>
                <a:latin typeface="メイリオ"/>
                <a:ea typeface="メイリオ"/>
                <a:cs typeface="+mn-cs"/>
              </a:rPr>
              <a:t>※</a:t>
            </a:r>
            <a:r>
              <a:rPr kumimoji="1" lang="ja-JP" altLang="en-US" sz="1050" b="0" i="0" u="none" strike="noStrike" kern="1200" cap="none" spc="0" normalizeH="0" baseline="0" noProof="0">
                <a:ln>
                  <a:noFill/>
                </a:ln>
                <a:solidFill>
                  <a:srgbClr val="000000"/>
                </a:solidFill>
                <a:effectLst/>
                <a:uLnTx/>
                <a:uFillTx/>
                <a:latin typeface="メイリオ"/>
                <a:ea typeface="メイリオ"/>
                <a:cs typeface="+mn-cs"/>
              </a:rPr>
              <a:t>１　拘束時間やインターバルについて、改善基準告示で別途定めている。</a:t>
            </a:r>
            <a:endParaRPr kumimoji="1" lang="en-US" altLang="ja-JP" sz="1050" b="0" i="0" u="none" strike="noStrike" kern="1200" cap="none" spc="0" normalizeH="0" baseline="0" noProof="0">
              <a:ln>
                <a:noFill/>
              </a:ln>
              <a:solidFill>
                <a:srgbClr val="000000"/>
              </a:solidFill>
              <a:effectLst/>
              <a:uLnTx/>
              <a:uFillTx/>
              <a:latin typeface="メイリオ"/>
              <a:ea typeface="メイリオ"/>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a:ln>
                  <a:noFill/>
                </a:ln>
                <a:solidFill>
                  <a:srgbClr val="000000"/>
                </a:solidFill>
                <a:effectLst/>
                <a:uLnTx/>
                <a:uFillTx/>
                <a:latin typeface="メイリオ"/>
                <a:ea typeface="メイリオ"/>
                <a:cs typeface="+mn-cs"/>
              </a:rPr>
              <a:t>※</a:t>
            </a:r>
            <a:r>
              <a:rPr kumimoji="1" lang="ja-JP" altLang="en-US" sz="1050" b="0" i="0" u="none" strike="noStrike" kern="1200" cap="none" spc="0" normalizeH="0" baseline="0" noProof="0">
                <a:ln>
                  <a:noFill/>
                </a:ln>
                <a:solidFill>
                  <a:srgbClr val="000000"/>
                </a:solidFill>
                <a:effectLst/>
                <a:uLnTx/>
                <a:uFillTx/>
                <a:latin typeface="メイリオ"/>
                <a:ea typeface="メイリオ"/>
                <a:cs typeface="+mn-cs"/>
              </a:rPr>
              <a:t>２　面接指導の実施により月</a:t>
            </a:r>
            <a:r>
              <a:rPr kumimoji="1" lang="en-US" altLang="ja-JP" sz="1050" b="0" i="0" u="none" strike="noStrike" kern="1200" cap="none" spc="0" normalizeH="0" baseline="0" noProof="0">
                <a:ln>
                  <a:noFill/>
                </a:ln>
                <a:solidFill>
                  <a:srgbClr val="000000"/>
                </a:solidFill>
                <a:effectLst/>
                <a:uLnTx/>
                <a:uFillTx/>
                <a:latin typeface="メイリオ"/>
                <a:ea typeface="メイリオ"/>
                <a:cs typeface="+mn-cs"/>
              </a:rPr>
              <a:t>100</a:t>
            </a:r>
            <a:r>
              <a:rPr kumimoji="1" lang="ja-JP" altLang="en-US" sz="1050" b="0" i="0" u="none" strike="noStrike" kern="1200" cap="none" spc="0" normalizeH="0" baseline="0" noProof="0">
                <a:ln>
                  <a:noFill/>
                </a:ln>
                <a:solidFill>
                  <a:srgbClr val="000000"/>
                </a:solidFill>
                <a:effectLst/>
                <a:uLnTx/>
                <a:uFillTx/>
                <a:latin typeface="メイリオ"/>
                <a:ea typeface="メイリオ"/>
                <a:cs typeface="+mn-cs"/>
              </a:rPr>
              <a:t>時間未満の上限は適用されない。</a:t>
            </a:r>
          </a:p>
        </p:txBody>
      </p:sp>
      <p:sp>
        <p:nvSpPr>
          <p:cNvPr id="7" name="正方形/長方形 6">
            <a:extLst>
              <a:ext uri="{FF2B5EF4-FFF2-40B4-BE49-F238E27FC236}">
                <a16:creationId xmlns:a16="http://schemas.microsoft.com/office/drawing/2014/main" id="{3F2DA0C6-150F-D073-DC0C-1929ACCB4A19}"/>
              </a:ext>
            </a:extLst>
          </p:cNvPr>
          <p:cNvSpPr/>
          <p:nvPr/>
        </p:nvSpPr>
        <p:spPr>
          <a:xfrm>
            <a:off x="9633518" y="6650251"/>
            <a:ext cx="272481" cy="18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200" b="0" i="0" u="none" strike="noStrike" kern="1200" cap="none" spc="0" normalizeH="0" baseline="0" noProof="0">
              <a:ln>
                <a:noFill/>
              </a:ln>
              <a:solidFill>
                <a:sysClr val="windowText" lastClr="000000"/>
              </a:solidFill>
              <a:effectLst/>
              <a:uLnTx/>
              <a:uFillTx/>
              <a:latin typeface="Segoe UI"/>
              <a:ea typeface="メイリオ"/>
              <a:cs typeface="+mn-cs"/>
            </a:endParaRPr>
          </a:p>
        </p:txBody>
      </p:sp>
      <p:sp>
        <p:nvSpPr>
          <p:cNvPr id="5" name="スライド番号プレースホルダー 2">
            <a:extLst>
              <a:ext uri="{FF2B5EF4-FFF2-40B4-BE49-F238E27FC236}">
                <a16:creationId xmlns:a16="http://schemas.microsoft.com/office/drawing/2014/main" id="{6B0C39CC-F9E1-0203-5DEB-BF5182D14759}"/>
              </a:ext>
            </a:extLst>
          </p:cNvPr>
          <p:cNvSpPr txBox="1">
            <a:spLocks/>
          </p:cNvSpPr>
          <p:nvPr/>
        </p:nvSpPr>
        <p:spPr>
          <a:xfrm>
            <a:off x="9030453" y="6665009"/>
            <a:ext cx="857651" cy="188640"/>
          </a:xfrm>
          <a:prstGeom prst="rect">
            <a:avLst/>
          </a:prstGeom>
        </p:spPr>
        <p:txBody>
          <a:bodyPr vert="horz" lIns="0" tIns="0" rIns="0" bIns="0" rtlCol="0" anchor="t"/>
          <a:lstStyle>
            <a:defPPr>
              <a:defRPr lang="ja-JP"/>
            </a:defPPr>
            <a:lvl1pPr algn="r" rtl="0" fontAlgn="base">
              <a:spcBef>
                <a:spcPct val="0"/>
              </a:spcBef>
              <a:spcAft>
                <a:spcPct val="0"/>
              </a:spcAft>
              <a:defRPr kumimoji="1" sz="1108" b="0" kern="1200">
                <a:solidFill>
                  <a:schemeClr val="tx1"/>
                </a:solidFill>
                <a:latin typeface="Arial" panose="020B0604020202020204" pitchFamily="34" charset="0"/>
                <a:ea typeface="ＭＳ Ｐゴシック" charset="-128"/>
                <a:cs typeface="Arial" panose="020B0604020202020204" pitchFamily="34" charset="0"/>
              </a:defRPr>
            </a:lvl1pPr>
            <a:lvl2pPr marL="457200" algn="ctr"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2pPr>
            <a:lvl3pPr marL="914400" algn="ctr"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3pPr>
            <a:lvl4pPr marL="1371600" algn="ctr"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4pPr>
            <a:lvl5pPr marL="1828800" algn="ctr" rtl="0" fontAlgn="base">
              <a:spcBef>
                <a:spcPct val="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12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12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12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1200" kern="1200">
                <a:solidFill>
                  <a:schemeClr val="tx1"/>
                </a:solidFill>
                <a:latin typeface="Times New Roman" pitchFamily="18" charset="0"/>
                <a:ea typeface="ＭＳ Ｐゴシック" charset="-128"/>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1" lang="en-US" sz="1108" b="0" i="0" u="none" strike="noStrike" kern="1200" cap="none" spc="0" normalizeH="0" baseline="0" noProof="0" smtClean="0">
                <a:ln>
                  <a:noFill/>
                </a:ln>
                <a:solidFill>
                  <a:srgbClr val="000000"/>
                </a:solidFill>
                <a:effectLst/>
                <a:uLnTx/>
                <a:uFillTx/>
                <a:latin typeface="Arial" panose="020B0604020202020204" pitchFamily="34" charset="0"/>
                <a:ea typeface="メイリオ"/>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en-US" sz="1108" b="0" i="0" u="none" strike="noStrike" kern="1200" cap="none" spc="0" normalizeH="0" baseline="0" noProof="0">
              <a:ln>
                <a:noFill/>
              </a:ln>
              <a:solidFill>
                <a:srgbClr val="000000"/>
              </a:solidFill>
              <a:effectLst/>
              <a:uLnTx/>
              <a:uFillTx/>
              <a:latin typeface="Arial" panose="020B0604020202020204" pitchFamily="34" charset="0"/>
              <a:ea typeface="メイリオ"/>
              <a:cs typeface="Arial" panose="020B0604020202020204" pitchFamily="34" charset="0"/>
            </a:endParaRPr>
          </a:p>
        </p:txBody>
      </p:sp>
    </p:spTree>
    <p:extLst>
      <p:ext uri="{BB962C8B-B14F-4D97-AF65-F5344CB8AC3E}">
        <p14:creationId xmlns:p14="http://schemas.microsoft.com/office/powerpoint/2010/main" val="3338430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58F7D2-38B4-0B96-A229-03BE360661A2}"/>
              </a:ext>
            </a:extLst>
          </p:cNvPr>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23</a:t>
            </a:fld>
            <a:endParaRPr lang="ja-JP" altLang="en-US">
              <a:solidFill>
                <a:prstClr val="black"/>
              </a:solidFill>
            </a:endParaRPr>
          </a:p>
        </p:txBody>
      </p:sp>
      <p:pic>
        <p:nvPicPr>
          <p:cNvPr id="4" name="図 3">
            <a:extLst>
              <a:ext uri="{FF2B5EF4-FFF2-40B4-BE49-F238E27FC236}">
                <a16:creationId xmlns:a16="http://schemas.microsoft.com/office/drawing/2014/main" id="{282AAA98-754F-3F40-ED90-F8F2CA27B409}"/>
              </a:ext>
            </a:extLst>
          </p:cNvPr>
          <p:cNvPicPr>
            <a:picLocks noChangeAspect="1"/>
          </p:cNvPicPr>
          <p:nvPr/>
        </p:nvPicPr>
        <p:blipFill>
          <a:blip r:embed="rId2"/>
          <a:stretch>
            <a:fillRect/>
          </a:stretch>
        </p:blipFill>
        <p:spPr>
          <a:xfrm>
            <a:off x="0" y="672662"/>
            <a:ext cx="9906000" cy="5454869"/>
          </a:xfrm>
          <a:prstGeom prst="rect">
            <a:avLst/>
          </a:prstGeom>
        </p:spPr>
      </p:pic>
      <p:sp>
        <p:nvSpPr>
          <p:cNvPr id="5" name="四角形: 角を丸くする 4">
            <a:extLst>
              <a:ext uri="{FF2B5EF4-FFF2-40B4-BE49-F238E27FC236}">
                <a16:creationId xmlns:a16="http://schemas.microsoft.com/office/drawing/2014/main" id="{F0D63B8C-315A-6CB1-5A6F-672648479121}"/>
              </a:ext>
            </a:extLst>
          </p:cNvPr>
          <p:cNvSpPr/>
          <p:nvPr/>
        </p:nvSpPr>
        <p:spPr>
          <a:xfrm>
            <a:off x="252248" y="199697"/>
            <a:ext cx="3005959" cy="472965"/>
          </a:xfrm>
          <a:prstGeom prst="roundRect">
            <a:avLst/>
          </a:prstGeom>
          <a:solidFill>
            <a:srgbClr val="00B0F0"/>
          </a:solidFill>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pPr algn="ctr"/>
            <a:r>
              <a:rPr kumimoji="1" lang="ja-JP" altLang="en-US" sz="2000" b="1" spc="-150" dirty="0">
                <a:solidFill>
                  <a:schemeClr val="bg1"/>
                </a:solidFill>
                <a:latin typeface="メイリオ" pitchFamily="50" charset="-128"/>
                <a:ea typeface="メイリオ" pitchFamily="50" charset="-128"/>
                <a:cs typeface="メイリオ" pitchFamily="50" charset="-128"/>
              </a:rPr>
              <a:t>（参考）医師の場合</a:t>
            </a:r>
          </a:p>
        </p:txBody>
      </p:sp>
    </p:spTree>
    <p:extLst>
      <p:ext uri="{BB962C8B-B14F-4D97-AF65-F5344CB8AC3E}">
        <p14:creationId xmlns:p14="http://schemas.microsoft.com/office/powerpoint/2010/main" val="2604774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4B448901-94F8-AA49-A1F1-263C3EA08A83}"/>
              </a:ext>
            </a:extLst>
          </p:cNvPr>
          <p:cNvPicPr>
            <a:picLocks noChangeAspect="1"/>
          </p:cNvPicPr>
          <p:nvPr/>
        </p:nvPicPr>
        <p:blipFill>
          <a:blip r:embed="rId3">
            <a:alphaModFix/>
          </a:blip>
          <a:stretch>
            <a:fillRect/>
          </a:stretch>
        </p:blipFill>
        <p:spPr>
          <a:xfrm>
            <a:off x="4001444" y="3311786"/>
            <a:ext cx="5289554" cy="2645039"/>
          </a:xfrm>
          <a:prstGeom prst="rect">
            <a:avLst/>
          </a:prstGeom>
        </p:spPr>
      </p:pic>
      <p:sp>
        <p:nvSpPr>
          <p:cNvPr id="2" name="object 3">
            <a:extLst>
              <a:ext uri="{FF2B5EF4-FFF2-40B4-BE49-F238E27FC236}">
                <a16:creationId xmlns:a16="http://schemas.microsoft.com/office/drawing/2014/main" id="{0F76B4C3-881A-1540-8490-84449037AA03}"/>
              </a:ext>
            </a:extLst>
          </p:cNvPr>
          <p:cNvSpPr/>
          <p:nvPr/>
        </p:nvSpPr>
        <p:spPr>
          <a:xfrm>
            <a:off x="282371" y="514374"/>
            <a:ext cx="9339732" cy="466354"/>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r>
              <a:rPr lang="ja-JP" altLang="en-US" dirty="0">
                <a:latin typeface="HGMaruGothicMPRO" panose="020F0600000000000000" pitchFamily="34" charset="-128"/>
                <a:ea typeface="HGMaruGothicMPRO" panose="020F0600000000000000" pitchFamily="34" charset="-128"/>
              </a:rPr>
              <a:t>　</a:t>
            </a:r>
            <a:r>
              <a:rPr lang="ja-JP" altLang="en-US" sz="2000" dirty="0">
                <a:solidFill>
                  <a:schemeClr val="bg1"/>
                </a:solidFill>
                <a:latin typeface="HGMaruGothicMPRO" panose="020F0600000000000000" pitchFamily="34" charset="-128"/>
                <a:ea typeface="HGMaruGothicMPRO" panose="020F0600000000000000" pitchFamily="34" charset="-128"/>
              </a:rPr>
              <a:t>②　</a:t>
            </a:r>
            <a:r>
              <a:rPr lang="ja-JP" altLang="en-US" sz="2000" b="1" dirty="0">
                <a:solidFill>
                  <a:schemeClr val="bg1"/>
                </a:solidFill>
                <a:latin typeface="HGMaruGothicMPRO" panose="020F0600000000000000" pitchFamily="34" charset="-128"/>
                <a:ea typeface="HGMaruGothicMPRO" panose="020F0600000000000000" pitchFamily="34" charset="-128"/>
              </a:rPr>
              <a:t>「労働基準法」　割増賃金の引き上げ</a:t>
            </a:r>
            <a:endParaRPr sz="2000" b="1" dirty="0">
              <a:solidFill>
                <a:schemeClr val="bg1"/>
              </a:solidFill>
              <a:latin typeface="HGMaruGothicMPRO" panose="020F0600000000000000" pitchFamily="34" charset="-128"/>
              <a:ea typeface="HGMaruGothicMPRO" panose="020F0600000000000000" pitchFamily="34" charset="-128"/>
            </a:endParaRPr>
          </a:p>
        </p:txBody>
      </p:sp>
      <p:sp>
        <p:nvSpPr>
          <p:cNvPr id="5" name="object 4">
            <a:extLst>
              <a:ext uri="{FF2B5EF4-FFF2-40B4-BE49-F238E27FC236}">
                <a16:creationId xmlns:a16="http://schemas.microsoft.com/office/drawing/2014/main" id="{C1C9A53E-E4C7-F947-AB68-9149676656D6}"/>
              </a:ext>
            </a:extLst>
          </p:cNvPr>
          <p:cNvSpPr txBox="1"/>
          <p:nvPr/>
        </p:nvSpPr>
        <p:spPr>
          <a:xfrm>
            <a:off x="469237" y="1374432"/>
            <a:ext cx="8880434" cy="2131298"/>
          </a:xfrm>
          <a:prstGeom prst="rect">
            <a:avLst/>
          </a:prstGeom>
        </p:spPr>
        <p:txBody>
          <a:bodyPr vert="horz" wrap="square" lIns="0" tIns="37328" rIns="0" bIns="0" rtlCol="0">
            <a:spAutoFit/>
          </a:bodyPr>
          <a:lstStyle/>
          <a:p>
            <a:pPr marL="536588" marR="9915" indent="-435102">
              <a:lnSpc>
                <a:spcPts val="3307"/>
              </a:lnSpc>
              <a:spcBef>
                <a:spcPts val="294"/>
              </a:spcBef>
              <a:buSzPct val="87096"/>
              <a:buChar char="●"/>
              <a:tabLst>
                <a:tab pos="537171" algn="l"/>
              </a:tabLst>
            </a:pPr>
            <a:r>
              <a:rPr sz="2800">
                <a:solidFill>
                  <a:srgbClr val="231F20"/>
                </a:solidFill>
                <a:latin typeface="HGMaruGothicMPRO" panose="020F0600000000000000" pitchFamily="34" charset="-128"/>
                <a:ea typeface="HGMaruGothicMPRO" panose="020F0600000000000000" pitchFamily="34" charset="-128"/>
                <a:cs typeface="A-OTF Shin Maru Go Pro"/>
              </a:rPr>
              <a:t>　労働基準法では、残業に対しては、割増賃金を次のように支払うよう定めています。</a:t>
            </a:r>
            <a:endParaRPr sz="2800">
              <a:latin typeface="HGMaruGothicMPRO" panose="020F0600000000000000" pitchFamily="34" charset="-128"/>
              <a:ea typeface="HGMaruGothicMPRO" panose="020F0600000000000000" pitchFamily="34" charset="-128"/>
              <a:cs typeface="A-OTF Shin Maru Go Pro"/>
            </a:endParaRPr>
          </a:p>
          <a:p>
            <a:pPr marL="533671" indent="-522007">
              <a:lnSpc>
                <a:spcPts val="3150"/>
              </a:lnSpc>
            </a:pPr>
            <a:r>
              <a:rPr sz="2800">
                <a:solidFill>
                  <a:srgbClr val="231F20"/>
                </a:solidFill>
                <a:latin typeface="HGMaruGothicMPRO" panose="020F0600000000000000" pitchFamily="34" charset="-128"/>
                <a:ea typeface="HGMaruGothicMPRO" panose="020F0600000000000000" pitchFamily="34" charset="-128"/>
                <a:cs typeface="A-OTF Shin Maru Go Pro"/>
              </a:rPr>
              <a:t>・　使用者が、1日8時間または週40時間を超えて労働させた場合には、通常の賃金の25％以上の割増賃金を支払わなければなりません。</a:t>
            </a:r>
            <a:endParaRPr sz="2800">
              <a:latin typeface="HGMaruGothicMPRO" panose="020F0600000000000000" pitchFamily="34" charset="-128"/>
              <a:ea typeface="HGMaruGothicMPRO" panose="020F0600000000000000" pitchFamily="34" charset="-128"/>
              <a:cs typeface="A-OTF Shin Maru Go Pro"/>
            </a:endParaRPr>
          </a:p>
        </p:txBody>
      </p:sp>
      <p:sp>
        <p:nvSpPr>
          <p:cNvPr id="6" name="object 5">
            <a:extLst>
              <a:ext uri="{FF2B5EF4-FFF2-40B4-BE49-F238E27FC236}">
                <a16:creationId xmlns:a16="http://schemas.microsoft.com/office/drawing/2014/main" id="{7AD6A271-AE30-E94D-A1E7-C2ACED904DA0}"/>
              </a:ext>
            </a:extLst>
          </p:cNvPr>
          <p:cNvSpPr txBox="1"/>
          <p:nvPr/>
        </p:nvSpPr>
        <p:spPr>
          <a:xfrm>
            <a:off x="1397948" y="4451721"/>
            <a:ext cx="2568574" cy="853429"/>
          </a:xfrm>
          <a:prstGeom prst="rect">
            <a:avLst/>
          </a:prstGeom>
        </p:spPr>
        <p:txBody>
          <a:bodyPr vert="horz" wrap="square" lIns="0" tIns="5832" rIns="0" bIns="0" rtlCol="0">
            <a:spAutoFit/>
          </a:bodyPr>
          <a:lstStyle/>
          <a:p>
            <a:pPr marL="11665" marR="4666">
              <a:lnSpc>
                <a:spcPct val="102299"/>
              </a:lnSpc>
              <a:spcBef>
                <a:spcPts val="46"/>
              </a:spcBef>
            </a:pPr>
            <a:r>
              <a:rPr>
                <a:solidFill>
                  <a:srgbClr val="231F20"/>
                </a:solidFill>
                <a:latin typeface="HGMaruGothicMPRO" panose="020F0600000000000000" pitchFamily="34" charset="-128"/>
                <a:ea typeface="HGMaruGothicMPRO" panose="020F0600000000000000" pitchFamily="34" charset="-128"/>
                <a:cs typeface="A-OTF Shin Maru Go Pro"/>
              </a:rPr>
              <a:t>例えば、時給1,000円のアルバイトが1日</a:t>
            </a:r>
            <a:r>
              <a:rPr lang="ja-JP" altLang="en-US">
                <a:solidFill>
                  <a:srgbClr val="231F20"/>
                </a:solidFill>
                <a:latin typeface="HGMaruGothicMPRO" panose="020F0600000000000000" pitchFamily="34" charset="-128"/>
                <a:ea typeface="HGMaruGothicMPRO" panose="020F0600000000000000" pitchFamily="34" charset="-128"/>
                <a:cs typeface="A-OTF Shin Maru Go Pro"/>
              </a:rPr>
              <a:t>９</a:t>
            </a:r>
            <a:r>
              <a:rPr err="1">
                <a:solidFill>
                  <a:srgbClr val="231F20"/>
                </a:solidFill>
                <a:latin typeface="HGMaruGothicMPRO" panose="020F0600000000000000" pitchFamily="34" charset="-128"/>
                <a:ea typeface="HGMaruGothicMPRO" panose="020F0600000000000000" pitchFamily="34" charset="-128"/>
                <a:cs typeface="A-OTF Shin Maru Go Pro"/>
              </a:rPr>
              <a:t>時間労働</a:t>
            </a:r>
            <a:r>
              <a:rPr lang="ja-JP" altLang="en-US">
                <a:solidFill>
                  <a:srgbClr val="231F20"/>
                </a:solidFill>
                <a:latin typeface="HGMaruGothicMPRO" panose="020F0600000000000000" pitchFamily="34" charset="-128"/>
                <a:ea typeface="HGMaruGothicMPRO" panose="020F0600000000000000" pitchFamily="34" charset="-128"/>
                <a:cs typeface="A-OTF Shin Maru Go Pro"/>
              </a:rPr>
              <a:t>し</a:t>
            </a:r>
            <a:r>
              <a:rPr err="1">
                <a:solidFill>
                  <a:srgbClr val="231F20"/>
                </a:solidFill>
                <a:latin typeface="HGMaruGothicMPRO" panose="020F0600000000000000" pitchFamily="34" charset="-128"/>
                <a:ea typeface="HGMaruGothicMPRO" panose="020F0600000000000000" pitchFamily="34" charset="-128"/>
                <a:cs typeface="A-OTF Shin Maru Go Pro"/>
              </a:rPr>
              <a:t>たら</a:t>
            </a:r>
            <a:endParaRPr>
              <a:latin typeface="HGMaruGothicMPRO" panose="020F0600000000000000" pitchFamily="34" charset="-128"/>
              <a:ea typeface="HGMaruGothicMPRO" panose="020F0600000000000000" pitchFamily="34" charset="-128"/>
              <a:cs typeface="A-OTF Shin Maru Go Pro"/>
            </a:endParaRPr>
          </a:p>
        </p:txBody>
      </p:sp>
      <p:sp>
        <p:nvSpPr>
          <p:cNvPr id="7" name="object 6">
            <a:extLst>
              <a:ext uri="{FF2B5EF4-FFF2-40B4-BE49-F238E27FC236}">
                <a16:creationId xmlns:a16="http://schemas.microsoft.com/office/drawing/2014/main" id="{0AF9609B-56B3-F246-9E90-AA189E0D58C7}"/>
              </a:ext>
            </a:extLst>
          </p:cNvPr>
          <p:cNvSpPr txBox="1"/>
          <p:nvPr/>
        </p:nvSpPr>
        <p:spPr>
          <a:xfrm>
            <a:off x="986516" y="3600519"/>
            <a:ext cx="3241825" cy="369255"/>
          </a:xfrm>
          <a:prstGeom prst="rect">
            <a:avLst/>
          </a:prstGeom>
        </p:spPr>
        <p:txBody>
          <a:bodyPr vert="horz" wrap="square" lIns="0" tIns="15164" rIns="0" bIns="0" rtlCol="0">
            <a:spAutoFit/>
          </a:bodyPr>
          <a:lstStyle/>
          <a:p>
            <a:pPr marL="11665">
              <a:spcBef>
                <a:spcPts val="119"/>
              </a:spcBef>
            </a:pPr>
            <a:r>
              <a:rPr sz="2300">
                <a:solidFill>
                  <a:srgbClr val="00AEEF"/>
                </a:solidFill>
                <a:latin typeface="HGMaruGothicMPRO" panose="020F0600000000000000" pitchFamily="34" charset="-128"/>
                <a:ea typeface="HGMaruGothicMPRO" panose="020F0600000000000000" pitchFamily="34" charset="-128"/>
                <a:cs typeface="A-OTF Shin Maru Go Pro"/>
              </a:rPr>
              <a:t>＊　労働基準法第37条</a:t>
            </a:r>
            <a:endParaRPr sz="2300">
              <a:latin typeface="HGMaruGothicMPRO" panose="020F0600000000000000" pitchFamily="34" charset="-128"/>
              <a:ea typeface="HGMaruGothicMPRO" panose="020F0600000000000000" pitchFamily="34" charset="-128"/>
              <a:cs typeface="A-OTF Shin Maru Go Pro"/>
            </a:endParaRPr>
          </a:p>
        </p:txBody>
      </p:sp>
      <p:sp>
        <p:nvSpPr>
          <p:cNvPr id="29" name="object 28">
            <a:extLst>
              <a:ext uri="{FF2B5EF4-FFF2-40B4-BE49-F238E27FC236}">
                <a16:creationId xmlns:a16="http://schemas.microsoft.com/office/drawing/2014/main" id="{30A830CD-A247-6047-926D-132DDA95F25D}"/>
              </a:ext>
            </a:extLst>
          </p:cNvPr>
          <p:cNvSpPr txBox="1"/>
          <p:nvPr/>
        </p:nvSpPr>
        <p:spPr>
          <a:xfrm>
            <a:off x="560417" y="5877231"/>
            <a:ext cx="8934269" cy="663712"/>
          </a:xfrm>
          <a:prstGeom prst="rect">
            <a:avLst/>
          </a:prstGeom>
        </p:spPr>
        <p:txBody>
          <a:bodyPr vert="horz" wrap="square" lIns="0" tIns="113733" rIns="0" bIns="0" rtlCol="0">
            <a:spAutoFit/>
          </a:bodyPr>
          <a:lstStyle/>
          <a:p>
            <a:pPr marL="11665">
              <a:spcBef>
                <a:spcPts val="739"/>
              </a:spcBef>
            </a:pPr>
            <a:r>
              <a:rPr sz="1700">
                <a:solidFill>
                  <a:srgbClr val="231F20"/>
                </a:solidFill>
                <a:latin typeface="HGMaruGothicMPRO" panose="020F0600000000000000" pitchFamily="34" charset="-128"/>
                <a:ea typeface="HGMaruGothicMPRO" panose="020F0600000000000000" pitchFamily="34" charset="-128"/>
                <a:cs typeface="A-OTF Shin Maru Go Pro"/>
              </a:rPr>
              <a:t>※　</a:t>
            </a:r>
            <a:r>
              <a:rPr sz="1700">
                <a:solidFill>
                  <a:srgbClr val="00AEEF"/>
                </a:solidFill>
                <a:latin typeface="HGMaruGothicMPRO" panose="020F0600000000000000" pitchFamily="34" charset="-128"/>
                <a:ea typeface="HGMaruGothicMPRO" panose="020F0600000000000000" pitchFamily="34" charset="-128"/>
                <a:cs typeface="A-OTF Shin Maru Go Pro"/>
              </a:rPr>
              <a:t>深夜（午後10時～翌日午前5時）労働</a:t>
            </a:r>
            <a:r>
              <a:rPr sz="1700">
                <a:solidFill>
                  <a:srgbClr val="231F20"/>
                </a:solidFill>
                <a:latin typeface="HGMaruGothicMPRO" panose="020F0600000000000000" pitchFamily="34" charset="-128"/>
                <a:ea typeface="HGMaruGothicMPRO" panose="020F0600000000000000" pitchFamily="34" charset="-128"/>
                <a:cs typeface="A-OTF Shin Maru Go Pro"/>
              </a:rPr>
              <a:t>に対する割増賃金は</a:t>
            </a:r>
            <a:r>
              <a:rPr sz="1700">
                <a:solidFill>
                  <a:srgbClr val="00AEEF"/>
                </a:solidFill>
                <a:latin typeface="HGMaruGothicMPRO" panose="020F0600000000000000" pitchFamily="34" charset="-128"/>
                <a:ea typeface="HGMaruGothicMPRO" panose="020F0600000000000000" pitchFamily="34" charset="-128"/>
                <a:cs typeface="A-OTF Shin Maru Go Pro"/>
              </a:rPr>
              <a:t>25％以上</a:t>
            </a:r>
            <a:r>
              <a:rPr sz="1700">
                <a:solidFill>
                  <a:srgbClr val="231F20"/>
                </a:solidFill>
                <a:latin typeface="HGMaruGothicMPRO" panose="020F0600000000000000" pitchFamily="34" charset="-128"/>
                <a:ea typeface="HGMaruGothicMPRO" panose="020F0600000000000000" pitchFamily="34" charset="-128"/>
                <a:cs typeface="A-OTF Shin Maru Go Pro"/>
              </a:rPr>
              <a:t>となります。</a:t>
            </a:r>
            <a:endParaRPr sz="1700">
              <a:latin typeface="HGMaruGothicMPRO" panose="020F0600000000000000" pitchFamily="34" charset="-128"/>
              <a:ea typeface="HGMaruGothicMPRO" panose="020F0600000000000000" pitchFamily="34" charset="-128"/>
              <a:cs typeface="A-OTF Shin Maru Go Pro"/>
            </a:endParaRPr>
          </a:p>
          <a:p>
            <a:pPr marL="11665">
              <a:spcBef>
                <a:spcPts val="216"/>
              </a:spcBef>
            </a:pPr>
            <a:r>
              <a:rPr sz="1700">
                <a:solidFill>
                  <a:srgbClr val="231F20"/>
                </a:solidFill>
                <a:latin typeface="HGMaruGothicMPRO" panose="020F0600000000000000" pitchFamily="34" charset="-128"/>
                <a:ea typeface="HGMaruGothicMPRO" panose="020F0600000000000000" pitchFamily="34" charset="-128"/>
                <a:cs typeface="A-OTF Shin Maru Go Pro"/>
              </a:rPr>
              <a:t>　時間外労働が深夜労働に及んだ場合、合わせて</a:t>
            </a:r>
            <a:r>
              <a:rPr sz="1700">
                <a:solidFill>
                  <a:srgbClr val="00AEEF"/>
                </a:solidFill>
                <a:latin typeface="HGMaruGothicMPRO" panose="020F0600000000000000" pitchFamily="34" charset="-128"/>
                <a:ea typeface="HGMaruGothicMPRO" panose="020F0600000000000000" pitchFamily="34" charset="-128"/>
                <a:cs typeface="A-OTF Shin Maru Go Pro"/>
              </a:rPr>
              <a:t>50％以上</a:t>
            </a:r>
            <a:r>
              <a:rPr sz="1700">
                <a:solidFill>
                  <a:srgbClr val="231F20"/>
                </a:solidFill>
                <a:latin typeface="HGMaruGothicMPRO" panose="020F0600000000000000" pitchFamily="34" charset="-128"/>
                <a:ea typeface="HGMaruGothicMPRO" panose="020F0600000000000000" pitchFamily="34" charset="-128"/>
                <a:cs typeface="A-OTF Shin Maru Go Pro"/>
              </a:rPr>
              <a:t>の割増賃金となります。</a:t>
            </a:r>
            <a:endParaRPr sz="1700">
              <a:latin typeface="HGMaruGothicMPRO" panose="020F0600000000000000" pitchFamily="34" charset="-128"/>
              <a:ea typeface="HGMaruGothicMPRO" panose="020F0600000000000000" pitchFamily="34" charset="-128"/>
              <a:cs typeface="A-OTF Shin Maru Go Pro"/>
            </a:endParaRPr>
          </a:p>
        </p:txBody>
      </p:sp>
      <p:sp>
        <p:nvSpPr>
          <p:cNvPr id="10" name="スライド番号プレースホルダー 2"/>
          <p:cNvSpPr txBox="1">
            <a:spLocks/>
          </p:cNvSpPr>
          <p:nvPr/>
        </p:nvSpPr>
        <p:spPr>
          <a:xfrm>
            <a:off x="9183470" y="6492875"/>
            <a:ext cx="722530" cy="365125"/>
          </a:xfrm>
          <a:prstGeom prst="rect">
            <a:avLst/>
          </a:prstGeom>
        </p:spPr>
        <p:txBody>
          <a:bodyPr/>
          <a:ls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z="2000" smtClean="0">
                <a:latin typeface="HG丸ｺﾞｼｯｸM-PRO" panose="020F0600000000000000" pitchFamily="50" charset="-128"/>
                <a:ea typeface="HG丸ｺﾞｼｯｸM-PRO" panose="020F0600000000000000" pitchFamily="50" charset="-128"/>
              </a:rPr>
              <a:pPr>
                <a:defRPr/>
              </a:pPr>
              <a:t>24</a:t>
            </a:fld>
            <a:endParaRPr lang="ja-JP" altLang="en-US" sz="200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81946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77B9FA1B-380B-184A-8769-F734E187FA77}"/>
              </a:ext>
            </a:extLst>
          </p:cNvPr>
          <p:cNvGrpSpPr/>
          <p:nvPr/>
        </p:nvGrpSpPr>
        <p:grpSpPr>
          <a:xfrm>
            <a:off x="4547002" y="4608276"/>
            <a:ext cx="706584" cy="492746"/>
            <a:chOff x="4907702" y="5079771"/>
            <a:chExt cx="762635" cy="543161"/>
          </a:xfrm>
        </p:grpSpPr>
        <p:sp>
          <p:nvSpPr>
            <p:cNvPr id="7" name="object 7">
              <a:extLst>
                <a:ext uri="{FF2B5EF4-FFF2-40B4-BE49-F238E27FC236}">
                  <a16:creationId xmlns:a16="http://schemas.microsoft.com/office/drawing/2014/main" id="{3695E25D-890E-124B-B861-9A095BB606AE}"/>
                </a:ext>
              </a:extLst>
            </p:cNvPr>
            <p:cNvSpPr/>
            <p:nvPr/>
          </p:nvSpPr>
          <p:spPr>
            <a:xfrm>
              <a:off x="4907702" y="5346707"/>
              <a:ext cx="762635" cy="276225"/>
            </a:xfrm>
            <a:custGeom>
              <a:avLst/>
              <a:gdLst/>
              <a:ahLst/>
              <a:cxnLst/>
              <a:rect l="l" t="t" r="r" b="b"/>
              <a:pathLst>
                <a:path w="762635" h="276225">
                  <a:moveTo>
                    <a:pt x="762304" y="0"/>
                  </a:moveTo>
                  <a:lnTo>
                    <a:pt x="0" y="0"/>
                  </a:lnTo>
                  <a:lnTo>
                    <a:pt x="381152" y="276047"/>
                  </a:lnTo>
                  <a:lnTo>
                    <a:pt x="762304" y="0"/>
                  </a:lnTo>
                  <a:close/>
                </a:path>
              </a:pathLst>
            </a:custGeom>
            <a:solidFill>
              <a:srgbClr val="00C0F3"/>
            </a:solidFill>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0019E007-A65B-BC47-91C5-A7A2D3D6695C}"/>
                </a:ext>
              </a:extLst>
            </p:cNvPr>
            <p:cNvSpPr/>
            <p:nvPr/>
          </p:nvSpPr>
          <p:spPr>
            <a:xfrm>
              <a:off x="5132044" y="5079771"/>
              <a:ext cx="313690" cy="309245"/>
            </a:xfrm>
            <a:custGeom>
              <a:avLst/>
              <a:gdLst/>
              <a:ahLst/>
              <a:cxnLst/>
              <a:rect l="l" t="t" r="r" b="b"/>
              <a:pathLst>
                <a:path w="313689" h="309245">
                  <a:moveTo>
                    <a:pt x="313626" y="0"/>
                  </a:moveTo>
                  <a:lnTo>
                    <a:pt x="0" y="0"/>
                  </a:lnTo>
                  <a:lnTo>
                    <a:pt x="0" y="308927"/>
                  </a:lnTo>
                  <a:lnTo>
                    <a:pt x="313626" y="308927"/>
                  </a:lnTo>
                  <a:lnTo>
                    <a:pt x="313626" y="0"/>
                  </a:lnTo>
                  <a:close/>
                </a:path>
              </a:pathLst>
            </a:custGeom>
            <a:solidFill>
              <a:srgbClr val="00C0F3"/>
            </a:solidFill>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grpSp>
      <p:sp>
        <p:nvSpPr>
          <p:cNvPr id="9" name="object 6">
            <a:extLst>
              <a:ext uri="{FF2B5EF4-FFF2-40B4-BE49-F238E27FC236}">
                <a16:creationId xmlns:a16="http://schemas.microsoft.com/office/drawing/2014/main" id="{6E9FB772-4A76-4640-A2A5-C05787852828}"/>
              </a:ext>
            </a:extLst>
          </p:cNvPr>
          <p:cNvSpPr txBox="1"/>
          <p:nvPr/>
        </p:nvSpPr>
        <p:spPr>
          <a:xfrm>
            <a:off x="396825" y="5130977"/>
            <a:ext cx="9153370" cy="1312400"/>
          </a:xfrm>
          <a:prstGeom prst="rect">
            <a:avLst/>
          </a:prstGeom>
        </p:spPr>
        <p:txBody>
          <a:bodyPr vert="horz" wrap="square" lIns="0" tIns="15164" rIns="0" bIns="0" rtlCol="0">
            <a:spAutoFit/>
          </a:bodyPr>
          <a:lstStyle/>
          <a:p>
            <a:pPr marL="184889" marR="4666" algn="just">
              <a:lnSpc>
                <a:spcPct val="105100"/>
              </a:lnSpc>
              <a:spcBef>
                <a:spcPts val="5"/>
              </a:spcBef>
            </a:pPr>
            <a:r>
              <a:rPr sz="2700">
                <a:solidFill>
                  <a:srgbClr val="231F20"/>
                </a:solidFill>
                <a:latin typeface="HGMaruGothicMPRO" panose="020F0600000000000000" pitchFamily="34" charset="-128"/>
                <a:ea typeface="HGMaruGothicMPRO" panose="020F0600000000000000" pitchFamily="34" charset="-128"/>
                <a:cs typeface="A-OTF Shin Maru Go Pro"/>
              </a:rPr>
              <a:t>　週の法定労働時間40時間を超えるので時間外労働（割増25％）にはなりますが、法定休日ではないため休日労働にはなりません。（法定休日は週1日のため）</a:t>
            </a:r>
            <a:endParaRPr sz="2700">
              <a:latin typeface="HGMaruGothicMPRO" panose="020F0600000000000000" pitchFamily="34" charset="-128"/>
              <a:ea typeface="HGMaruGothicMPRO" panose="020F0600000000000000" pitchFamily="34" charset="-128"/>
              <a:cs typeface="A-OTF Shin Maru Go Pro"/>
            </a:endParaRPr>
          </a:p>
        </p:txBody>
      </p:sp>
      <p:sp>
        <p:nvSpPr>
          <p:cNvPr id="10" name="object 6">
            <a:extLst>
              <a:ext uri="{FF2B5EF4-FFF2-40B4-BE49-F238E27FC236}">
                <a16:creationId xmlns:a16="http://schemas.microsoft.com/office/drawing/2014/main" id="{108C23C2-264D-B44C-B7B8-58F3E07AF729}"/>
              </a:ext>
            </a:extLst>
          </p:cNvPr>
          <p:cNvSpPr txBox="1"/>
          <p:nvPr/>
        </p:nvSpPr>
        <p:spPr>
          <a:xfrm>
            <a:off x="396825" y="1248848"/>
            <a:ext cx="9509705" cy="1645374"/>
          </a:xfrm>
          <a:prstGeom prst="rect">
            <a:avLst/>
          </a:prstGeom>
        </p:spPr>
        <p:txBody>
          <a:bodyPr vert="horz" wrap="square" lIns="0" tIns="15164" rIns="0" bIns="0" rtlCol="0">
            <a:spAutoFit/>
          </a:bodyPr>
          <a:lstStyle/>
          <a:p>
            <a:pPr marL="184889">
              <a:lnSpc>
                <a:spcPts val="3490"/>
              </a:lnSpc>
            </a:pPr>
            <a:r>
              <a:rPr sz="2000" dirty="0" err="1">
                <a:solidFill>
                  <a:srgbClr val="231F20"/>
                </a:solidFill>
                <a:latin typeface="HGMaruGothicMPRO" panose="020F0600000000000000" pitchFamily="34" charset="-128"/>
                <a:ea typeface="HGMaruGothicMPRO" panose="020F0600000000000000" pitchFamily="34" charset="-128"/>
                <a:cs typeface="A-OTF Shin Maru Go Pro"/>
              </a:rPr>
              <a:t>深夜、休日労働の場合の割増率は</a:t>
            </a:r>
            <a:endParaRPr sz="2000" dirty="0">
              <a:latin typeface="HGMaruGothicMPRO" panose="020F0600000000000000" pitchFamily="34" charset="-128"/>
              <a:ea typeface="HGMaruGothicMPRO" panose="020F0600000000000000" pitchFamily="34" charset="-128"/>
              <a:cs typeface="A-OTF Shin Maru Go Pro"/>
            </a:endParaRPr>
          </a:p>
          <a:p>
            <a:pPr marL="184889" marR="765804">
              <a:lnSpc>
                <a:spcPct val="100800"/>
              </a:lnSpc>
              <a:spcBef>
                <a:spcPts val="32"/>
              </a:spcBef>
            </a:pPr>
            <a:r>
              <a:rPr sz="3800" dirty="0">
                <a:solidFill>
                  <a:srgbClr val="231F20"/>
                </a:solidFill>
                <a:latin typeface="HGMaruGothicMPRO" panose="020F0600000000000000" pitchFamily="34" charset="-128"/>
                <a:ea typeface="HGMaruGothicMPRO" panose="020F0600000000000000" pitchFamily="34" charset="-128"/>
                <a:cs typeface="A-OTF Shin Maru Go Pro"/>
              </a:rPr>
              <a:t>深夜（午後10時から午前5時）…</a:t>
            </a:r>
            <a:r>
              <a:rPr sz="3800" b="1" dirty="0">
                <a:solidFill>
                  <a:srgbClr val="00AEEF"/>
                </a:solidFill>
                <a:latin typeface="HGMaruGothicMPRO" panose="020F0600000000000000" pitchFamily="34" charset="-128"/>
                <a:ea typeface="HGMaruGothicMPRO" panose="020F0600000000000000" pitchFamily="34" charset="-128"/>
                <a:cs typeface="ShinMGoPro-Medium"/>
              </a:rPr>
              <a:t>25％</a:t>
            </a:r>
            <a:endParaRPr lang="en-US" altLang="ja-JP" sz="3800" b="1" dirty="0">
              <a:solidFill>
                <a:srgbClr val="00AEEF"/>
              </a:solidFill>
              <a:latin typeface="HGMaruGothicMPRO" panose="020F0600000000000000" pitchFamily="34" charset="-128"/>
              <a:ea typeface="HGMaruGothicMPRO" panose="020F0600000000000000" pitchFamily="34" charset="-128"/>
              <a:cs typeface="ShinMGoPro-Medium"/>
            </a:endParaRPr>
          </a:p>
          <a:p>
            <a:pPr marL="184889" marR="765804">
              <a:lnSpc>
                <a:spcPct val="100800"/>
              </a:lnSpc>
              <a:spcBef>
                <a:spcPts val="32"/>
              </a:spcBef>
            </a:pPr>
            <a:r>
              <a:rPr sz="3800" dirty="0" err="1">
                <a:solidFill>
                  <a:srgbClr val="231F20"/>
                </a:solidFill>
                <a:latin typeface="HGMaruGothicMPRO" panose="020F0600000000000000" pitchFamily="34" charset="-128"/>
                <a:ea typeface="HGMaruGothicMPRO" panose="020F0600000000000000" pitchFamily="34" charset="-128"/>
                <a:cs typeface="A-OTF Shin Maru Go Pro"/>
              </a:rPr>
              <a:t>休日</a:t>
            </a:r>
            <a:r>
              <a:rPr sz="3800" dirty="0">
                <a:solidFill>
                  <a:srgbClr val="231F20"/>
                </a:solidFill>
                <a:latin typeface="HGMaruGothicMPRO" panose="020F0600000000000000" pitchFamily="34" charset="-128"/>
                <a:ea typeface="HGMaruGothicMPRO" panose="020F0600000000000000" pitchFamily="34" charset="-128"/>
                <a:cs typeface="A-OTF Shin Maru Go Pro"/>
              </a:rPr>
              <a:t>…</a:t>
            </a:r>
            <a:r>
              <a:rPr sz="3800" b="1" dirty="0">
                <a:solidFill>
                  <a:srgbClr val="00AEEF"/>
                </a:solidFill>
                <a:latin typeface="HGMaruGothicMPRO" panose="020F0600000000000000" pitchFamily="34" charset="-128"/>
                <a:ea typeface="HGMaruGothicMPRO" panose="020F0600000000000000" pitchFamily="34" charset="-128"/>
                <a:cs typeface="ShinMGoPro-Medium"/>
              </a:rPr>
              <a:t>35％</a:t>
            </a:r>
            <a:endParaRPr sz="2700" dirty="0">
              <a:latin typeface="HGMaruGothicMPRO" panose="020F0600000000000000" pitchFamily="34" charset="-128"/>
              <a:ea typeface="HGMaruGothicMPRO" panose="020F0600000000000000" pitchFamily="34" charset="-128"/>
              <a:cs typeface="A-OTF Shin Maru Go Pro"/>
            </a:endParaRPr>
          </a:p>
        </p:txBody>
      </p:sp>
      <p:sp>
        <p:nvSpPr>
          <p:cNvPr id="11" name="object 6">
            <a:extLst>
              <a:ext uri="{FF2B5EF4-FFF2-40B4-BE49-F238E27FC236}">
                <a16:creationId xmlns:a16="http://schemas.microsoft.com/office/drawing/2014/main" id="{332302CD-28A7-0845-8F19-D8940B3CE218}"/>
              </a:ext>
            </a:extLst>
          </p:cNvPr>
          <p:cNvSpPr txBox="1"/>
          <p:nvPr/>
        </p:nvSpPr>
        <p:spPr>
          <a:xfrm>
            <a:off x="396824" y="3223325"/>
            <a:ext cx="9509176" cy="1250625"/>
          </a:xfrm>
          <a:prstGeom prst="rect">
            <a:avLst/>
          </a:prstGeom>
        </p:spPr>
        <p:txBody>
          <a:bodyPr vert="horz" wrap="square" lIns="0" tIns="15164" rIns="0" bIns="0" rtlCol="0">
            <a:spAutoFit/>
          </a:bodyPr>
          <a:lstStyle/>
          <a:p>
            <a:pPr marL="1368882" marR="1948047" indent="-1357800">
              <a:spcBef>
                <a:spcPts val="3784"/>
              </a:spcBef>
            </a:pPr>
            <a:r>
              <a:rPr sz="2700" dirty="0">
                <a:solidFill>
                  <a:srgbClr val="231F20"/>
                </a:solidFill>
                <a:latin typeface="HGMaruGothicMPRO" panose="020F0600000000000000" pitchFamily="34" charset="-128"/>
                <a:ea typeface="HGMaruGothicMPRO" panose="020F0600000000000000" pitchFamily="34" charset="-128"/>
                <a:cs typeface="A-OTF Shin Maru Go Pro"/>
              </a:rPr>
              <a:t>（質問）職場の所定労働時間が8時間で、</a:t>
            </a:r>
            <a:endParaRPr lang="en-US" altLang="ja-JP" sz="2700" dirty="0">
              <a:solidFill>
                <a:srgbClr val="231F20"/>
              </a:solidFill>
              <a:latin typeface="HGMaruGothicMPRO" panose="020F0600000000000000" pitchFamily="34" charset="-128"/>
              <a:ea typeface="HGMaruGothicMPRO" panose="020F0600000000000000" pitchFamily="34" charset="-128"/>
              <a:cs typeface="A-OTF Shin Maru Go Pro"/>
            </a:endParaRPr>
          </a:p>
          <a:p>
            <a:pPr marL="1367715" marR="1948047" indent="-18956"/>
            <a:r>
              <a:rPr sz="2700" dirty="0" err="1">
                <a:solidFill>
                  <a:srgbClr val="231F20"/>
                </a:solidFill>
                <a:latin typeface="HGMaruGothicMPRO" panose="020F0600000000000000" pitchFamily="34" charset="-128"/>
                <a:ea typeface="HGMaruGothicMPRO" panose="020F0600000000000000" pitchFamily="34" charset="-128"/>
                <a:cs typeface="A-OTF Shin Maru Go Pro"/>
              </a:rPr>
              <a:t>土日休み（法定休日は日曜）の場合</a:t>
            </a:r>
            <a:r>
              <a:rPr sz="2700" dirty="0">
                <a:solidFill>
                  <a:srgbClr val="231F20"/>
                </a:solidFill>
                <a:latin typeface="HGMaruGothicMPRO" panose="020F0600000000000000" pitchFamily="34" charset="-128"/>
                <a:ea typeface="HGMaruGothicMPRO" panose="020F0600000000000000" pitchFamily="34" charset="-128"/>
                <a:cs typeface="A-OTF Shin Maru Go Pro"/>
              </a:rPr>
              <a:t>、</a:t>
            </a:r>
            <a:endParaRPr sz="2700" dirty="0">
              <a:latin typeface="HGMaruGothicMPRO" panose="020F0600000000000000" pitchFamily="34" charset="-128"/>
              <a:ea typeface="HGMaruGothicMPRO" panose="020F0600000000000000" pitchFamily="34" charset="-128"/>
              <a:cs typeface="A-OTF Shin Maru Go Pro"/>
            </a:endParaRPr>
          </a:p>
          <a:p>
            <a:pPr marL="1348760">
              <a:tabLst>
                <a:tab pos="1367715" algn="l"/>
              </a:tabLst>
            </a:pPr>
            <a:r>
              <a:rPr sz="2700" dirty="0" err="1">
                <a:solidFill>
                  <a:srgbClr val="231F20"/>
                </a:solidFill>
                <a:latin typeface="HGMaruGothicMPRO" panose="020F0600000000000000" pitchFamily="34" charset="-128"/>
                <a:ea typeface="HGMaruGothicMPRO" panose="020F0600000000000000" pitchFamily="34" charset="-128"/>
                <a:cs typeface="A-OTF Shin Maru Go Pro"/>
              </a:rPr>
              <a:t>土曜日に出勤したら割増率は</a:t>
            </a:r>
            <a:r>
              <a:rPr sz="2700" dirty="0">
                <a:solidFill>
                  <a:srgbClr val="231F20"/>
                </a:solidFill>
                <a:latin typeface="HGMaruGothicMPRO" panose="020F0600000000000000" pitchFamily="34" charset="-128"/>
                <a:ea typeface="HGMaruGothicMPRO" panose="020F0600000000000000" pitchFamily="34" charset="-128"/>
                <a:cs typeface="A-OTF Shin Maru Go Pro"/>
              </a:rPr>
              <a:t>？</a:t>
            </a:r>
            <a:endParaRPr sz="2700" dirty="0">
              <a:latin typeface="HGMaruGothicMPRO" panose="020F0600000000000000" pitchFamily="34" charset="-128"/>
              <a:ea typeface="HGMaruGothicMPRO" panose="020F0600000000000000" pitchFamily="34" charset="-128"/>
              <a:cs typeface="A-OTF Shin Maru Go Pro"/>
            </a:endParaRPr>
          </a:p>
        </p:txBody>
      </p:sp>
      <p:sp>
        <p:nvSpPr>
          <p:cNvPr id="13" name="object 3">
            <a:extLst>
              <a:ext uri="{FF2B5EF4-FFF2-40B4-BE49-F238E27FC236}">
                <a16:creationId xmlns:a16="http://schemas.microsoft.com/office/drawing/2014/main" id="{0F76B4C3-881A-1540-8490-84449037AA03}"/>
              </a:ext>
            </a:extLst>
          </p:cNvPr>
          <p:cNvSpPr/>
          <p:nvPr/>
        </p:nvSpPr>
        <p:spPr>
          <a:xfrm>
            <a:off x="282371" y="514374"/>
            <a:ext cx="9339732" cy="466354"/>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r>
              <a:rPr lang="ja-JP" altLang="en-US" dirty="0">
                <a:latin typeface="HGMaruGothicMPRO" panose="020F0600000000000000" pitchFamily="34" charset="-128"/>
                <a:ea typeface="HGMaruGothicMPRO" panose="020F0600000000000000" pitchFamily="34" charset="-128"/>
              </a:rPr>
              <a:t>　</a:t>
            </a:r>
            <a:r>
              <a:rPr lang="ja-JP" altLang="en-US" sz="2400" b="1" dirty="0">
                <a:solidFill>
                  <a:schemeClr val="bg1"/>
                </a:solidFill>
                <a:latin typeface="HGMaruGothicMPRO" panose="020F0600000000000000" pitchFamily="34" charset="-128"/>
                <a:ea typeface="HGMaruGothicMPRO" panose="020F0600000000000000" pitchFamily="34" charset="-128"/>
              </a:rPr>
              <a:t>「労働基準法」　割増賃金</a:t>
            </a:r>
            <a:endParaRPr sz="2400" b="1" dirty="0">
              <a:solidFill>
                <a:schemeClr val="bg1"/>
              </a:solidFill>
              <a:latin typeface="HGMaruGothicMPRO" panose="020F0600000000000000" pitchFamily="34" charset="-128"/>
              <a:ea typeface="HGMaruGothicMPRO" panose="020F0600000000000000" pitchFamily="34" charset="-128"/>
            </a:endParaRPr>
          </a:p>
        </p:txBody>
      </p:sp>
      <p:sp>
        <p:nvSpPr>
          <p:cNvPr id="14" name="スライド番号プレースホルダー 2"/>
          <p:cNvSpPr txBox="1">
            <a:spLocks/>
          </p:cNvSpPr>
          <p:nvPr/>
        </p:nvSpPr>
        <p:spPr>
          <a:xfrm>
            <a:off x="9183470" y="6492875"/>
            <a:ext cx="722530" cy="365125"/>
          </a:xfrm>
          <a:prstGeom prst="rect">
            <a:avLst/>
          </a:prstGeom>
        </p:spPr>
        <p:txBody>
          <a:bodyPr/>
          <a:ls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z="2000" smtClean="0">
                <a:latin typeface="HG丸ｺﾞｼｯｸM-PRO" panose="020F0600000000000000" pitchFamily="50" charset="-128"/>
                <a:ea typeface="HG丸ｺﾞｼｯｸM-PRO" panose="020F0600000000000000" pitchFamily="50" charset="-128"/>
              </a:rPr>
              <a:pPr>
                <a:defRPr/>
              </a:pPr>
              <a:t>25</a:t>
            </a:fld>
            <a:endParaRPr lang="ja-JP" altLang="en-US" sz="200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76411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2DBF8CCC-7B2C-D247-B234-55BCD7F053FC}"/>
              </a:ext>
            </a:extLst>
          </p:cNvPr>
          <p:cNvSpPr/>
          <p:nvPr/>
        </p:nvSpPr>
        <p:spPr>
          <a:xfrm>
            <a:off x="574328" y="2979085"/>
            <a:ext cx="7865378" cy="2672345"/>
          </a:xfrm>
          <a:custGeom>
            <a:avLst/>
            <a:gdLst/>
            <a:ahLst/>
            <a:cxnLst/>
            <a:rect l="l" t="t" r="r" b="b"/>
            <a:pathLst>
              <a:path w="8489315" h="2945765">
                <a:moveTo>
                  <a:pt x="0" y="2945244"/>
                </a:moveTo>
                <a:lnTo>
                  <a:pt x="8489251" y="2945244"/>
                </a:lnTo>
                <a:lnTo>
                  <a:pt x="8489251" y="0"/>
                </a:lnTo>
                <a:lnTo>
                  <a:pt x="0" y="0"/>
                </a:lnTo>
                <a:lnTo>
                  <a:pt x="0" y="2945244"/>
                </a:lnTo>
                <a:close/>
              </a:path>
            </a:pathLst>
          </a:custGeom>
          <a:solidFill>
            <a:srgbClr val="FFFDE8"/>
          </a:solidFill>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5A4F251C-AD5F-634E-A0EC-3E9847795483}"/>
              </a:ext>
            </a:extLst>
          </p:cNvPr>
          <p:cNvSpPr/>
          <p:nvPr/>
        </p:nvSpPr>
        <p:spPr>
          <a:xfrm>
            <a:off x="574328" y="2979085"/>
            <a:ext cx="7865378" cy="2672345"/>
          </a:xfrm>
          <a:custGeom>
            <a:avLst/>
            <a:gdLst/>
            <a:ahLst/>
            <a:cxnLst/>
            <a:rect l="l" t="t" r="r" b="b"/>
            <a:pathLst>
              <a:path w="8489315" h="2945765">
                <a:moveTo>
                  <a:pt x="0" y="2945244"/>
                </a:moveTo>
                <a:lnTo>
                  <a:pt x="8489251" y="2945244"/>
                </a:lnTo>
                <a:lnTo>
                  <a:pt x="8489251" y="0"/>
                </a:lnTo>
                <a:lnTo>
                  <a:pt x="0" y="0"/>
                </a:lnTo>
                <a:lnTo>
                  <a:pt x="0" y="2945244"/>
                </a:lnTo>
                <a:close/>
              </a:path>
            </a:pathLst>
          </a:custGeom>
          <a:ln w="15748">
            <a:solidFill>
              <a:srgbClr val="6D6E71"/>
            </a:solidFill>
          </a:ln>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AD3ADC45-2870-7149-9634-00484EDE884C}"/>
              </a:ext>
            </a:extLst>
          </p:cNvPr>
          <p:cNvSpPr/>
          <p:nvPr/>
        </p:nvSpPr>
        <p:spPr>
          <a:xfrm>
            <a:off x="8029113" y="4318661"/>
            <a:ext cx="1318411" cy="2150946"/>
          </a:xfrm>
          <a:prstGeom prst="rect">
            <a:avLst/>
          </a:prstGeom>
          <a:blipFill>
            <a:blip r:embed="rId2" cstate="print"/>
            <a:stretch>
              <a:fillRect/>
            </a:stretch>
          </a:blipFill>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9" name="object 8">
            <a:extLst>
              <a:ext uri="{FF2B5EF4-FFF2-40B4-BE49-F238E27FC236}">
                <a16:creationId xmlns:a16="http://schemas.microsoft.com/office/drawing/2014/main" id="{D7971550-6564-9E4D-BB63-CE359443B2F5}"/>
              </a:ext>
            </a:extLst>
          </p:cNvPr>
          <p:cNvSpPr txBox="1"/>
          <p:nvPr/>
        </p:nvSpPr>
        <p:spPr>
          <a:xfrm>
            <a:off x="336491" y="5829769"/>
            <a:ext cx="9215006" cy="658565"/>
          </a:xfrm>
          <a:prstGeom prst="rect">
            <a:avLst/>
          </a:prstGeom>
        </p:spPr>
        <p:txBody>
          <a:bodyPr vert="horz" wrap="square" lIns="0" tIns="15164" rIns="0" bIns="0" rtlCol="0">
            <a:spAutoFit/>
          </a:bodyPr>
          <a:lstStyle/>
          <a:p>
            <a:pPr marL="473013" marR="1080758" indent="-244964">
              <a:lnSpc>
                <a:spcPct val="109800"/>
              </a:lnSpc>
              <a:spcBef>
                <a:spcPts val="2434"/>
              </a:spcBef>
            </a:pPr>
            <a:r>
              <a:rPr sz="1900">
                <a:solidFill>
                  <a:srgbClr val="231F20"/>
                </a:solidFill>
                <a:latin typeface="HGMaruGothicMPRO" panose="020F0600000000000000" pitchFamily="34" charset="-128"/>
                <a:ea typeface="HGMaruGothicMPRO" panose="020F0600000000000000" pitchFamily="34" charset="-128"/>
                <a:cs typeface="A-OTF Shin Maru Go Pro"/>
              </a:rPr>
              <a:t>※　労使協定を締結すれば、割増賃金の支払に代えて、有給の代替休暇を与えることも可能です。（労働基準法第37条第3項）</a:t>
            </a:r>
            <a:endParaRPr sz="1900">
              <a:latin typeface="HGMaruGothicMPRO" panose="020F0600000000000000" pitchFamily="34" charset="-128"/>
              <a:ea typeface="HGMaruGothicMPRO" panose="020F0600000000000000" pitchFamily="34" charset="-128"/>
              <a:cs typeface="A-OTF Shin Maru Go Pro"/>
            </a:endParaRPr>
          </a:p>
        </p:txBody>
      </p:sp>
      <p:sp>
        <p:nvSpPr>
          <p:cNvPr id="10" name="object 8">
            <a:extLst>
              <a:ext uri="{FF2B5EF4-FFF2-40B4-BE49-F238E27FC236}">
                <a16:creationId xmlns:a16="http://schemas.microsoft.com/office/drawing/2014/main" id="{4BEE807A-1C21-A341-8052-DEBE8E60C51B}"/>
              </a:ext>
            </a:extLst>
          </p:cNvPr>
          <p:cNvSpPr txBox="1"/>
          <p:nvPr/>
        </p:nvSpPr>
        <p:spPr>
          <a:xfrm>
            <a:off x="336490" y="1258345"/>
            <a:ext cx="9569510" cy="1538806"/>
          </a:xfrm>
          <a:prstGeom prst="rect">
            <a:avLst/>
          </a:prstGeom>
        </p:spPr>
        <p:txBody>
          <a:bodyPr vert="horz" wrap="square" lIns="0" tIns="15164" rIns="0" bIns="0" rtlCol="0">
            <a:spAutoFit/>
          </a:bodyPr>
          <a:lstStyle/>
          <a:p>
            <a:pPr marL="228050">
              <a:spcBef>
                <a:spcPts val="2526"/>
              </a:spcBef>
            </a:pPr>
            <a:r>
              <a:rPr sz="3300" dirty="0" err="1">
                <a:solidFill>
                  <a:srgbClr val="231F20"/>
                </a:solidFill>
                <a:latin typeface="HGMaruGothicMPRO" panose="020F0600000000000000" pitchFamily="34" charset="-128"/>
                <a:ea typeface="HGMaruGothicMPRO" panose="020F0600000000000000" pitchFamily="34" charset="-128"/>
                <a:cs typeface="A-OTF Shin Maru Go Pro"/>
              </a:rPr>
              <a:t>法定労働時間を超えた労働が</a:t>
            </a:r>
            <a:endParaRPr sz="3300" dirty="0">
              <a:latin typeface="HGMaruGothicMPRO" panose="020F0600000000000000" pitchFamily="34" charset="-128"/>
              <a:ea typeface="HGMaruGothicMPRO" panose="020F0600000000000000" pitchFamily="34" charset="-128"/>
              <a:cs typeface="A-OTF Shin Maru Go Pro"/>
            </a:endParaRPr>
          </a:p>
          <a:p>
            <a:pPr marL="228050">
              <a:spcBef>
                <a:spcPts val="23"/>
              </a:spcBef>
            </a:pPr>
            <a:r>
              <a:rPr sz="3300" dirty="0">
                <a:solidFill>
                  <a:srgbClr val="231F20"/>
                </a:solidFill>
                <a:latin typeface="HGMaruGothicMPRO" panose="020F0600000000000000" pitchFamily="34" charset="-128"/>
                <a:ea typeface="HGMaruGothicMPRO" panose="020F0600000000000000" pitchFamily="34" charset="-128"/>
                <a:cs typeface="A-OTF Shin Maru Go Pro"/>
              </a:rPr>
              <a:t>60時間を超えた場合は更に割増が必要</a:t>
            </a:r>
            <a:r>
              <a:rPr lang="en-US" sz="1900" dirty="0">
                <a:solidFill>
                  <a:srgbClr val="231F20"/>
                </a:solidFill>
                <a:latin typeface="HGMaruGothicMPRO" panose="020F0600000000000000" pitchFamily="34" charset="-128"/>
                <a:ea typeface="HGMaruGothicMPRO" panose="020F0600000000000000" pitchFamily="34" charset="-128"/>
                <a:cs typeface="A-OTF Shin Maru Go Pro"/>
              </a:rPr>
              <a:t>(</a:t>
            </a:r>
            <a:r>
              <a:rPr sz="1900" dirty="0">
                <a:solidFill>
                  <a:srgbClr val="231F20"/>
                </a:solidFill>
                <a:latin typeface="HGMaruGothicMPRO" panose="020F0600000000000000" pitchFamily="34" charset="-128"/>
                <a:ea typeface="HGMaruGothicMPRO" panose="020F0600000000000000" pitchFamily="34" charset="-128"/>
                <a:cs typeface="A-OTF Shin Maru Go Pro"/>
              </a:rPr>
              <a:t>※</a:t>
            </a:r>
            <a:r>
              <a:rPr lang="en-US" sz="1900" dirty="0">
                <a:solidFill>
                  <a:srgbClr val="231F20"/>
                </a:solidFill>
                <a:latin typeface="HGMaruGothicMPRO" panose="020F0600000000000000" pitchFamily="34" charset="-128"/>
                <a:ea typeface="HGMaruGothicMPRO" panose="020F0600000000000000" pitchFamily="34" charset="-128"/>
                <a:cs typeface="A-OTF Shin Maru Go Pro"/>
              </a:rPr>
              <a:t>)</a:t>
            </a:r>
            <a:r>
              <a:rPr sz="3300" dirty="0" err="1">
                <a:solidFill>
                  <a:srgbClr val="231F20"/>
                </a:solidFill>
                <a:latin typeface="HGMaruGothicMPRO" panose="020F0600000000000000" pitchFamily="34" charset="-128"/>
                <a:ea typeface="HGMaruGothicMPRO" panose="020F0600000000000000" pitchFamily="34" charset="-128"/>
                <a:cs typeface="A-OTF Shin Maru Go Pro"/>
              </a:rPr>
              <a:t>です</a:t>
            </a:r>
            <a:endParaRPr lang="en-US" sz="3300" dirty="0">
              <a:solidFill>
                <a:srgbClr val="231F20"/>
              </a:solidFill>
              <a:latin typeface="HGMaruGothicMPRO" panose="020F0600000000000000" pitchFamily="34" charset="-128"/>
              <a:ea typeface="HGMaruGothicMPRO" panose="020F0600000000000000" pitchFamily="34" charset="-128"/>
              <a:cs typeface="A-OTF Shin Maru Go Pro"/>
            </a:endParaRPr>
          </a:p>
          <a:p>
            <a:pPr marL="228050">
              <a:spcBef>
                <a:spcPts val="23"/>
              </a:spcBef>
            </a:pPr>
            <a:r>
              <a:rPr lang="ja-JP" altLang="en-US" sz="2800" dirty="0">
                <a:latin typeface="HGMaruGothicMPRO" panose="020F0600000000000000" pitchFamily="34" charset="-128"/>
                <a:ea typeface="HGMaruGothicMPRO" panose="020F0600000000000000" pitchFamily="34" charset="-128"/>
                <a:cs typeface="A-OTF Shin Maru Go Pro"/>
              </a:rPr>
              <a:t>（中小企業にも</a:t>
            </a:r>
            <a:r>
              <a:rPr lang="en-US" altLang="ja-JP" sz="2800" dirty="0">
                <a:latin typeface="HGMaruGothicMPRO" panose="020F0600000000000000" pitchFamily="34" charset="-128"/>
                <a:ea typeface="HGMaruGothicMPRO" panose="020F0600000000000000" pitchFamily="34" charset="-128"/>
                <a:cs typeface="A-OTF Shin Maru Go Pro"/>
              </a:rPr>
              <a:t>2023</a:t>
            </a:r>
            <a:r>
              <a:rPr lang="ja-JP" altLang="en-US" sz="2800" dirty="0">
                <a:latin typeface="HGMaruGothicMPRO" panose="020F0600000000000000" pitchFamily="34" charset="-128"/>
                <a:ea typeface="HGMaruGothicMPRO" panose="020F0600000000000000" pitchFamily="34" charset="-128"/>
                <a:cs typeface="A-OTF Shin Maru Go Pro"/>
              </a:rPr>
              <a:t>年４月１日以降適用されています）</a:t>
            </a:r>
            <a:r>
              <a:rPr lang="ja-JP" altLang="en-US" sz="3300" dirty="0">
                <a:latin typeface="HGMaruGothicMPRO" panose="020F0600000000000000" pitchFamily="34" charset="-128"/>
                <a:ea typeface="HGMaruGothicMPRO" panose="020F0600000000000000" pitchFamily="34" charset="-128"/>
                <a:cs typeface="A-OTF Shin Maru Go Pro"/>
              </a:rPr>
              <a:t>。</a:t>
            </a:r>
            <a:endParaRPr sz="3300" dirty="0">
              <a:latin typeface="HGMaruGothicMPRO" panose="020F0600000000000000" pitchFamily="34" charset="-128"/>
              <a:ea typeface="HGMaruGothicMPRO" panose="020F0600000000000000" pitchFamily="34" charset="-128"/>
              <a:cs typeface="A-OTF Shin Maru Go Pro"/>
            </a:endParaRPr>
          </a:p>
        </p:txBody>
      </p:sp>
      <p:sp>
        <p:nvSpPr>
          <p:cNvPr id="11" name="object 8">
            <a:extLst>
              <a:ext uri="{FF2B5EF4-FFF2-40B4-BE49-F238E27FC236}">
                <a16:creationId xmlns:a16="http://schemas.microsoft.com/office/drawing/2014/main" id="{D495D0B1-7465-BD42-9933-1E1AF5FDFFE0}"/>
              </a:ext>
            </a:extLst>
          </p:cNvPr>
          <p:cNvSpPr txBox="1"/>
          <p:nvPr/>
        </p:nvSpPr>
        <p:spPr>
          <a:xfrm>
            <a:off x="336491" y="3114570"/>
            <a:ext cx="9067370" cy="2458205"/>
          </a:xfrm>
          <a:prstGeom prst="rect">
            <a:avLst/>
          </a:prstGeom>
        </p:spPr>
        <p:txBody>
          <a:bodyPr vert="horz" wrap="square" lIns="0" tIns="15164" rIns="0" bIns="0" rtlCol="0">
            <a:spAutoFit/>
          </a:bodyPr>
          <a:lstStyle/>
          <a:p>
            <a:pPr marL="517341">
              <a:lnSpc>
                <a:spcPts val="3123"/>
              </a:lnSpc>
            </a:pPr>
            <a:r>
              <a:rPr sz="2500">
                <a:solidFill>
                  <a:srgbClr val="231F20"/>
                </a:solidFill>
                <a:latin typeface="HGMaruGothicMPRO" panose="020F0600000000000000" pitchFamily="34" charset="-128"/>
                <a:ea typeface="HGMaruGothicMPRO" panose="020F0600000000000000" pitchFamily="34" charset="-128"/>
                <a:cs typeface="A-OTF Shin Maru Go Pro"/>
              </a:rPr>
              <a:t>　当該延長して労働させた時間が</a:t>
            </a:r>
            <a:r>
              <a:rPr sz="2500" b="1">
                <a:solidFill>
                  <a:srgbClr val="00AEEF"/>
                </a:solidFill>
                <a:latin typeface="HGMaruGothicMPRO" panose="020F0600000000000000" pitchFamily="34" charset="-128"/>
                <a:ea typeface="HGMaruGothicMPRO" panose="020F0600000000000000" pitchFamily="34" charset="-128"/>
                <a:cs typeface="ShinMGoPro-Medium"/>
              </a:rPr>
              <a:t>1箇月について</a:t>
            </a:r>
            <a:endParaRPr sz="2500">
              <a:latin typeface="HGMaruGothicMPRO" panose="020F0600000000000000" pitchFamily="34" charset="-128"/>
              <a:ea typeface="HGMaruGothicMPRO" panose="020F0600000000000000" pitchFamily="34" charset="-128"/>
              <a:cs typeface="ShinMGoPro-Medium"/>
            </a:endParaRPr>
          </a:p>
          <a:p>
            <a:pPr marL="517341" marR="1365966">
              <a:lnSpc>
                <a:spcPts val="3123"/>
              </a:lnSpc>
            </a:pPr>
            <a:r>
              <a:rPr sz="2500" b="1">
                <a:solidFill>
                  <a:srgbClr val="00AEEF"/>
                </a:solidFill>
                <a:latin typeface="HGMaruGothicMPRO" panose="020F0600000000000000" pitchFamily="34" charset="-128"/>
                <a:ea typeface="HGMaruGothicMPRO" panose="020F0600000000000000" pitchFamily="34" charset="-128"/>
                <a:cs typeface="ShinMGoPro-Medium"/>
              </a:rPr>
              <a:t>60時間を超えた場合</a:t>
            </a:r>
            <a:r>
              <a:rPr sz="2500">
                <a:solidFill>
                  <a:srgbClr val="231F20"/>
                </a:solidFill>
                <a:latin typeface="HGMaruGothicMPRO" panose="020F0600000000000000" pitchFamily="34" charset="-128"/>
                <a:ea typeface="HGMaruGothicMPRO" panose="020F0600000000000000" pitchFamily="34" charset="-128"/>
                <a:cs typeface="A-OTF Shin Maru Go Pro"/>
              </a:rPr>
              <a:t>においては、その超えた時間の労働については、通常の労働時間の賃金の計算額の</a:t>
            </a:r>
            <a:r>
              <a:rPr sz="2500" b="1">
                <a:solidFill>
                  <a:srgbClr val="00AEEF"/>
                </a:solidFill>
                <a:latin typeface="HGMaruGothicMPRO" panose="020F0600000000000000" pitchFamily="34" charset="-128"/>
                <a:ea typeface="HGMaruGothicMPRO" panose="020F0600000000000000" pitchFamily="34" charset="-128"/>
                <a:cs typeface="ShinMGoPro-Medium"/>
              </a:rPr>
              <a:t>5割以上の率</a:t>
            </a:r>
            <a:r>
              <a:rPr sz="2500">
                <a:solidFill>
                  <a:srgbClr val="231F20"/>
                </a:solidFill>
                <a:latin typeface="HGMaruGothicMPRO" panose="020F0600000000000000" pitchFamily="34" charset="-128"/>
                <a:ea typeface="HGMaruGothicMPRO" panose="020F0600000000000000" pitchFamily="34" charset="-128"/>
                <a:cs typeface="A-OTF Shin Maru Go Pro"/>
              </a:rPr>
              <a:t>で計算した割増賃金を支払わなければならない。</a:t>
            </a:r>
            <a:br>
              <a:rPr lang="en-US" sz="2500">
                <a:latin typeface="HGMaruGothicMPRO" panose="020F0600000000000000" pitchFamily="34" charset="-128"/>
                <a:ea typeface="HGMaruGothicMPRO" panose="020F0600000000000000" pitchFamily="34" charset="-128"/>
                <a:cs typeface="A-OTF Shin Maru Go Pro"/>
              </a:rPr>
            </a:br>
            <a:r>
              <a:rPr sz="2500">
                <a:solidFill>
                  <a:srgbClr val="231F20"/>
                </a:solidFill>
                <a:latin typeface="HGMaruGothicMPRO" panose="020F0600000000000000" pitchFamily="34" charset="-128"/>
                <a:ea typeface="HGMaruGothicMPRO" panose="020F0600000000000000" pitchFamily="34" charset="-128"/>
                <a:cs typeface="A-OTF Shin Maru Go Pro"/>
              </a:rPr>
              <a:t>（労働基準法第37条（抜粋</a:t>
            </a:r>
            <a:r>
              <a:rPr sz="2500" spc="-827">
                <a:solidFill>
                  <a:srgbClr val="231F20"/>
                </a:solidFill>
                <a:latin typeface="HGMaruGothicMPRO" panose="020F0600000000000000" pitchFamily="34" charset="-128"/>
                <a:ea typeface="HGMaruGothicMPRO" panose="020F0600000000000000" pitchFamily="34" charset="-128"/>
                <a:cs typeface="A-OTF Shin Maru Go Pro"/>
              </a:rPr>
              <a:t>））</a:t>
            </a:r>
            <a:endParaRPr sz="1900" spc="-827">
              <a:latin typeface="HGMaruGothicMPRO" panose="020F0600000000000000" pitchFamily="34" charset="-128"/>
              <a:ea typeface="HGMaruGothicMPRO" panose="020F0600000000000000" pitchFamily="34" charset="-128"/>
              <a:cs typeface="A-OTF Shin Maru Go Pro"/>
            </a:endParaRPr>
          </a:p>
        </p:txBody>
      </p:sp>
      <p:sp>
        <p:nvSpPr>
          <p:cNvPr id="12" name="object 3">
            <a:extLst>
              <a:ext uri="{FF2B5EF4-FFF2-40B4-BE49-F238E27FC236}">
                <a16:creationId xmlns:a16="http://schemas.microsoft.com/office/drawing/2014/main" id="{0F76B4C3-881A-1540-8490-84449037AA03}"/>
              </a:ext>
            </a:extLst>
          </p:cNvPr>
          <p:cNvSpPr/>
          <p:nvPr/>
        </p:nvSpPr>
        <p:spPr>
          <a:xfrm>
            <a:off x="282371" y="514374"/>
            <a:ext cx="9339732" cy="466354"/>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r>
              <a:rPr lang="ja-JP" altLang="en-US" dirty="0">
                <a:latin typeface="HGMaruGothicMPRO" panose="020F0600000000000000" pitchFamily="34" charset="-128"/>
                <a:ea typeface="HGMaruGothicMPRO" panose="020F0600000000000000" pitchFamily="34" charset="-128"/>
              </a:rPr>
              <a:t>　</a:t>
            </a:r>
            <a:r>
              <a:rPr lang="ja-JP" altLang="en-US" sz="2400" b="1" dirty="0">
                <a:solidFill>
                  <a:schemeClr val="bg1"/>
                </a:solidFill>
                <a:latin typeface="HGMaruGothicMPRO" panose="020F0600000000000000" pitchFamily="34" charset="-128"/>
                <a:ea typeface="HGMaruGothicMPRO" panose="020F0600000000000000" pitchFamily="34" charset="-128"/>
              </a:rPr>
              <a:t>「労働基準法」　割増賃金</a:t>
            </a:r>
            <a:endParaRPr sz="2400" b="1" dirty="0">
              <a:solidFill>
                <a:schemeClr val="bg1"/>
              </a:solidFill>
              <a:latin typeface="HGMaruGothicMPRO" panose="020F0600000000000000" pitchFamily="34" charset="-128"/>
              <a:ea typeface="HGMaruGothicMPRO" panose="020F0600000000000000" pitchFamily="34" charset="-128"/>
            </a:endParaRPr>
          </a:p>
        </p:txBody>
      </p:sp>
      <p:sp>
        <p:nvSpPr>
          <p:cNvPr id="13" name="スライド番号プレースホルダー 2"/>
          <p:cNvSpPr txBox="1">
            <a:spLocks/>
          </p:cNvSpPr>
          <p:nvPr/>
        </p:nvSpPr>
        <p:spPr>
          <a:xfrm>
            <a:off x="9183470" y="6492875"/>
            <a:ext cx="722530" cy="365125"/>
          </a:xfrm>
          <a:prstGeom prst="rect">
            <a:avLst/>
          </a:prstGeom>
        </p:spPr>
        <p:txBody>
          <a:bodyPr/>
          <a:ls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z="2000" smtClean="0">
                <a:latin typeface="HG丸ｺﾞｼｯｸM-PRO" panose="020F0600000000000000" pitchFamily="50" charset="-128"/>
                <a:ea typeface="HG丸ｺﾞｼｯｸM-PRO" panose="020F0600000000000000" pitchFamily="50" charset="-128"/>
              </a:rPr>
              <a:pPr>
                <a:defRPr/>
              </a:pPr>
              <a:t>26</a:t>
            </a:fld>
            <a:endParaRPr lang="ja-JP" altLang="en-US" sz="200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55219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85439" y="1150870"/>
            <a:ext cx="4340666" cy="501443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p:cNvGraphicFramePr>
            <a:graphicFrameLocks noGrp="1"/>
          </p:cNvGraphicFramePr>
          <p:nvPr/>
        </p:nvGraphicFramePr>
        <p:xfrm>
          <a:off x="426823" y="3073214"/>
          <a:ext cx="4057897" cy="2555354"/>
        </p:xfrm>
        <a:graphic>
          <a:graphicData uri="http://schemas.openxmlformats.org/drawingml/2006/table">
            <a:tbl>
              <a:tblPr firstRow="1" bandRow="1">
                <a:tableStyleId>{5940675A-B579-460E-94D1-54222C63F5DA}</a:tableStyleId>
              </a:tblPr>
              <a:tblGrid>
                <a:gridCol w="1223029">
                  <a:extLst>
                    <a:ext uri="{9D8B030D-6E8A-4147-A177-3AD203B41FA5}">
                      <a16:colId xmlns:a16="http://schemas.microsoft.com/office/drawing/2014/main" val="20000"/>
                    </a:ext>
                  </a:extLst>
                </a:gridCol>
                <a:gridCol w="1417434">
                  <a:extLst>
                    <a:ext uri="{9D8B030D-6E8A-4147-A177-3AD203B41FA5}">
                      <a16:colId xmlns:a16="http://schemas.microsoft.com/office/drawing/2014/main" val="20001"/>
                    </a:ext>
                  </a:extLst>
                </a:gridCol>
                <a:gridCol w="1417434">
                  <a:extLst>
                    <a:ext uri="{9D8B030D-6E8A-4147-A177-3AD203B41FA5}">
                      <a16:colId xmlns:a16="http://schemas.microsoft.com/office/drawing/2014/main" val="20002"/>
                    </a:ext>
                  </a:extLst>
                </a:gridCol>
              </a:tblGrid>
              <a:tr h="950736">
                <a:tc rowSpan="2">
                  <a:txBody>
                    <a:bodyPr/>
                    <a:lstStyle/>
                    <a:p>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72000" marB="36000" anchor="ctr">
                    <a:solidFill>
                      <a:schemeClr val="bg1"/>
                    </a:solidFill>
                  </a:tcPr>
                </a:tc>
                <a:tc gridSpan="2">
                  <a:txBody>
                    <a:bodyPr/>
                    <a:lstStyle/>
                    <a:p>
                      <a:pPr algn="ctr">
                        <a:lnSpc>
                          <a:spcPct val="150000"/>
                        </a:lnSpc>
                      </a:pPr>
                      <a:r>
                        <a:rPr kumimoji="1" lang="ja-JP" altLang="en-US" sz="1600" b="1">
                          <a:latin typeface="メイリオ" panose="020B0604030504040204" pitchFamily="50" charset="-128"/>
                          <a:ea typeface="メイリオ" panose="020B0604030504040204" pitchFamily="50" charset="-128"/>
                          <a:cs typeface="メイリオ" panose="020B0604030504040204" pitchFamily="50" charset="-128"/>
                        </a:rPr>
                        <a:t>１か月の時間外労働</a:t>
                      </a:r>
                      <a:endParaRPr kumimoji="1" lang="en-US" altLang="ja-JP" sz="1600">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0"/>
                        </a:spcBef>
                      </a:pPr>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１日８時間・１週</a:t>
                      </a:r>
                      <a:r>
                        <a:rPr kumimoji="1" lang="en-US" altLang="ja-JP" sz="140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0"/>
                        </a:spcBef>
                      </a:pPr>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を超える労働時間</a:t>
                      </a:r>
                    </a:p>
                  </a:txBody>
                  <a:tcPr marL="63305" marR="63305" marT="72000" marB="36000" anchor="ctr">
                    <a:solidFill>
                      <a:schemeClr val="bg1"/>
                    </a:solidFill>
                  </a:tcPr>
                </a:tc>
                <a:tc hMerge="1">
                  <a:txBody>
                    <a:bodyPr/>
                    <a:lstStyle/>
                    <a:p>
                      <a:endParaRPr kumimoji="1" lang="ja-JP" altLang="en-US"/>
                    </a:p>
                  </a:txBody>
                  <a:tcPr/>
                </a:tc>
                <a:extLst>
                  <a:ext uri="{0D108BD9-81ED-4DB2-BD59-A6C34878D82A}">
                    <a16:rowId xmlns:a16="http://schemas.microsoft.com/office/drawing/2014/main" val="10000"/>
                  </a:ext>
                </a:extLst>
              </a:tr>
              <a:tr h="471946">
                <a:tc vMerge="1">
                  <a:txBody>
                    <a:bodyPr/>
                    <a:lstStyle/>
                    <a:p>
                      <a:endParaRPr kumimoji="1" lang="ja-JP" altLang="en-US"/>
                    </a:p>
                  </a:txBody>
                  <a:tcPr>
                    <a:lnB w="38100" cap="flat" cmpd="sng" algn="ctr">
                      <a:solidFill>
                        <a:schemeClr val="bg1"/>
                      </a:solidFill>
                      <a:prstDash val="solid"/>
                      <a:round/>
                      <a:headEnd type="none" w="med" len="med"/>
                      <a:tailEnd type="none" w="med" len="med"/>
                    </a:lnB>
                  </a:tcPr>
                </a:tc>
                <a:tc>
                  <a:txBody>
                    <a:bodyPr/>
                    <a:lstStyle/>
                    <a:p>
                      <a:pPr algn="ctr"/>
                      <a:r>
                        <a:rPr kumimoji="1" lang="en-US" altLang="ja-JP" sz="160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600">
                          <a:latin typeface="メイリオ" panose="020B0604030504040204" pitchFamily="50" charset="-128"/>
                          <a:ea typeface="メイリオ" panose="020B0604030504040204" pitchFamily="50" charset="-128"/>
                          <a:cs typeface="メイリオ" panose="020B0604030504040204" pitchFamily="50" charset="-128"/>
                        </a:rPr>
                        <a:t>時間以下</a:t>
                      </a:r>
                      <a:endParaRPr kumimoji="1" lang="ja-JP" altLang="en-US" sz="1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72000" marB="36000" anchor="ctr">
                    <a:solidFill>
                      <a:schemeClr val="bg1"/>
                    </a:solidFill>
                  </a:tcPr>
                </a:tc>
                <a:tc>
                  <a:txBody>
                    <a:bodyPr/>
                    <a:lstStyle/>
                    <a:p>
                      <a:pPr algn="ctr"/>
                      <a:r>
                        <a:rPr kumimoji="1" lang="en-US" altLang="ja-JP" sz="1600" b="1">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600" b="1">
                          <a:latin typeface="メイリオ" panose="020B0604030504040204" pitchFamily="50" charset="-128"/>
                          <a:ea typeface="メイリオ" panose="020B0604030504040204" pitchFamily="50" charset="-128"/>
                          <a:cs typeface="メイリオ" panose="020B0604030504040204" pitchFamily="50" charset="-128"/>
                        </a:rPr>
                        <a:t>時間超</a:t>
                      </a:r>
                      <a:endParaRPr kumimoji="1" lang="ja-JP" altLang="en-US" sz="1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72000" marB="36000" anchor="ctr">
                    <a:solidFill>
                      <a:schemeClr val="accent2">
                        <a:lumMod val="20000"/>
                        <a:lumOff val="80000"/>
                      </a:schemeClr>
                    </a:solidFill>
                  </a:tcPr>
                </a:tc>
                <a:extLst>
                  <a:ext uri="{0D108BD9-81ED-4DB2-BD59-A6C34878D82A}">
                    <a16:rowId xmlns:a16="http://schemas.microsoft.com/office/drawing/2014/main" val="10001"/>
                  </a:ext>
                </a:extLst>
              </a:tr>
              <a:tr h="566336">
                <a:tc>
                  <a:txBody>
                    <a:bodyPr/>
                    <a:lstStyle/>
                    <a:p>
                      <a:pPr algn="ctr"/>
                      <a:r>
                        <a:rPr kumimoji="1" lang="ja-JP" altLang="en-US" sz="1600">
                          <a:latin typeface="メイリオ" panose="020B0604030504040204" pitchFamily="50" charset="-128"/>
                          <a:ea typeface="メイリオ" panose="020B0604030504040204" pitchFamily="50" charset="-128"/>
                          <a:cs typeface="メイリオ" panose="020B0604030504040204" pitchFamily="50" charset="-128"/>
                        </a:rPr>
                        <a:t>大企業</a:t>
                      </a:r>
                    </a:p>
                  </a:txBody>
                  <a:tcPr marL="63305" marR="63305" marT="72000" marB="36000" anchor="ctr">
                    <a:solidFill>
                      <a:schemeClr val="bg1"/>
                    </a:solidFill>
                  </a:tcPr>
                </a:tc>
                <a:tc>
                  <a:txBody>
                    <a:bodyPr/>
                    <a:lstStyle/>
                    <a:p>
                      <a:pPr algn="ctr"/>
                      <a:r>
                        <a:rPr kumimoji="1" lang="en-US" altLang="ja-JP" sz="1600">
                          <a:latin typeface="メイリオ" panose="020B0604030504040204" pitchFamily="50" charset="-128"/>
                          <a:ea typeface="メイリオ" panose="020B0604030504040204" pitchFamily="50" charset="-128"/>
                          <a:cs typeface="メイリオ" panose="020B0604030504040204" pitchFamily="50" charset="-128"/>
                        </a:rPr>
                        <a:t>25%</a:t>
                      </a: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72000" marB="36000" anchor="ctr">
                    <a:solidFill>
                      <a:schemeClr val="bg1"/>
                    </a:solidFill>
                  </a:tcPr>
                </a:tc>
                <a:tc>
                  <a:txBody>
                    <a:bodyPr/>
                    <a:lstStyle/>
                    <a:p>
                      <a:pPr algn="ctr"/>
                      <a:r>
                        <a:rPr kumimoji="1" lang="en-US" altLang="ja-JP" sz="1600">
                          <a:latin typeface="メイリオ" panose="020B0604030504040204" pitchFamily="50" charset="-128"/>
                          <a:ea typeface="メイリオ" panose="020B0604030504040204" pitchFamily="50" charset="-128"/>
                          <a:cs typeface="メイリオ" panose="020B0604030504040204" pitchFamily="50" charset="-128"/>
                        </a:rPr>
                        <a:t>50%</a:t>
                      </a: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72000" marB="36000" anchor="ctr">
                    <a:solidFill>
                      <a:schemeClr val="accent2">
                        <a:lumMod val="20000"/>
                        <a:lumOff val="80000"/>
                      </a:schemeClr>
                    </a:solidFill>
                  </a:tcPr>
                </a:tc>
                <a:extLst>
                  <a:ext uri="{0D108BD9-81ED-4DB2-BD59-A6C34878D82A}">
                    <a16:rowId xmlns:a16="http://schemas.microsoft.com/office/drawing/2014/main" val="10002"/>
                  </a:ext>
                </a:extLst>
              </a:tr>
              <a:tr h="566336">
                <a:tc>
                  <a:txBody>
                    <a:bodyPr/>
                    <a:lstStyle/>
                    <a:p>
                      <a:pPr algn="ctr"/>
                      <a:r>
                        <a:rPr kumimoji="1" lang="ja-JP" altLang="en-US" sz="1600">
                          <a:latin typeface="メイリオ" panose="020B0604030504040204" pitchFamily="50" charset="-128"/>
                          <a:ea typeface="メイリオ" panose="020B0604030504040204" pitchFamily="50" charset="-128"/>
                          <a:cs typeface="メイリオ" panose="020B0604030504040204" pitchFamily="50" charset="-128"/>
                        </a:rPr>
                        <a:t>中小企業</a:t>
                      </a:r>
                    </a:p>
                  </a:txBody>
                  <a:tcPr marL="63305" marR="63305" marT="72000" marB="36000" anchor="ctr">
                    <a:solidFill>
                      <a:schemeClr val="bg1"/>
                    </a:solidFill>
                  </a:tcPr>
                </a:tc>
                <a:tc>
                  <a:txBody>
                    <a:bodyPr/>
                    <a:lstStyle/>
                    <a:p>
                      <a:pPr algn="ctr"/>
                      <a:r>
                        <a:rPr kumimoji="1" lang="en-US" altLang="ja-JP" sz="1600">
                          <a:latin typeface="メイリオ" panose="020B0604030504040204" pitchFamily="50" charset="-128"/>
                          <a:ea typeface="メイリオ" panose="020B0604030504040204" pitchFamily="50" charset="-128"/>
                          <a:cs typeface="メイリオ" panose="020B0604030504040204" pitchFamily="50" charset="-128"/>
                        </a:rPr>
                        <a:t>25%</a:t>
                      </a: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72000" marB="36000" anchor="ctr">
                    <a:solidFill>
                      <a:schemeClr val="bg1"/>
                    </a:solidFill>
                  </a:tcPr>
                </a:tc>
                <a:tc>
                  <a:txBody>
                    <a:bodyPr/>
                    <a:lstStyle/>
                    <a:p>
                      <a:pPr algn="ctr"/>
                      <a:r>
                        <a:rPr kumimoji="1" lang="en-US" altLang="ja-JP" sz="1600" b="1">
                          <a:latin typeface="メイリオ" panose="020B0604030504040204" pitchFamily="50" charset="-128"/>
                          <a:ea typeface="メイリオ" panose="020B0604030504040204" pitchFamily="50" charset="-128"/>
                          <a:cs typeface="メイリオ" panose="020B0604030504040204" pitchFamily="50" charset="-128"/>
                        </a:rPr>
                        <a:t>25%</a:t>
                      </a:r>
                      <a:endParaRPr kumimoji="1" lang="ja-JP" altLang="en-US" sz="1600" b="1">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72000" marB="36000" anchor="c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6" name="正方形/長方形 5"/>
          <p:cNvSpPr/>
          <p:nvPr/>
        </p:nvSpPr>
        <p:spPr>
          <a:xfrm>
            <a:off x="5196188" y="1164395"/>
            <a:ext cx="4371362" cy="49873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nvGraphicFramePr>
        <p:xfrm>
          <a:off x="5345606" y="3073214"/>
          <a:ext cx="4072526" cy="2547458"/>
        </p:xfrm>
        <a:graphic>
          <a:graphicData uri="http://schemas.openxmlformats.org/drawingml/2006/table">
            <a:tbl>
              <a:tblPr firstRow="1" bandRow="1">
                <a:tableStyleId>{5940675A-B579-460E-94D1-54222C63F5DA}</a:tableStyleId>
              </a:tblPr>
              <a:tblGrid>
                <a:gridCol w="1227438">
                  <a:extLst>
                    <a:ext uri="{9D8B030D-6E8A-4147-A177-3AD203B41FA5}">
                      <a16:colId xmlns:a16="http://schemas.microsoft.com/office/drawing/2014/main" val="20000"/>
                    </a:ext>
                  </a:extLst>
                </a:gridCol>
                <a:gridCol w="1422544">
                  <a:extLst>
                    <a:ext uri="{9D8B030D-6E8A-4147-A177-3AD203B41FA5}">
                      <a16:colId xmlns:a16="http://schemas.microsoft.com/office/drawing/2014/main" val="20001"/>
                    </a:ext>
                  </a:extLst>
                </a:gridCol>
                <a:gridCol w="1422544">
                  <a:extLst>
                    <a:ext uri="{9D8B030D-6E8A-4147-A177-3AD203B41FA5}">
                      <a16:colId xmlns:a16="http://schemas.microsoft.com/office/drawing/2014/main" val="20002"/>
                    </a:ext>
                  </a:extLst>
                </a:gridCol>
              </a:tblGrid>
              <a:tr h="947798">
                <a:tc rowSpan="2">
                  <a:txBody>
                    <a:bodyPr/>
                    <a:lstStyle/>
                    <a:p>
                      <a:endParaRPr kumimoji="1" lang="ja-JP" altLang="en-US" sz="1400">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72000" marB="36000" anchor="ctr">
                    <a:solidFill>
                      <a:schemeClr val="bg1"/>
                    </a:solidFill>
                  </a:tcPr>
                </a:tc>
                <a:tc gridSpan="2">
                  <a:txBody>
                    <a:bodyPr/>
                    <a:lstStyle/>
                    <a:p>
                      <a:pPr algn="ctr">
                        <a:lnSpc>
                          <a:spcPct val="150000"/>
                        </a:lnSpc>
                      </a:pPr>
                      <a:r>
                        <a:rPr kumimoji="1" lang="ja-JP" altLang="en-US" sz="1600" b="1">
                          <a:latin typeface="メイリオ" panose="020B0604030504040204" pitchFamily="50" charset="-128"/>
                          <a:ea typeface="メイリオ" panose="020B0604030504040204" pitchFamily="50" charset="-128"/>
                          <a:cs typeface="メイリオ" panose="020B0604030504040204" pitchFamily="50" charset="-128"/>
                        </a:rPr>
                        <a:t>１か月の時間外労働</a:t>
                      </a:r>
                      <a:endParaRPr kumimoji="1" lang="en-US" altLang="ja-JP" sz="1600">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0"/>
                        </a:spcBef>
                      </a:pPr>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１日８時間・１週</a:t>
                      </a:r>
                      <a:r>
                        <a:rPr kumimoji="1" lang="en-US" altLang="ja-JP" sz="1400">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時間</a:t>
                      </a:r>
                      <a:endParaRPr kumimoji="1" lang="en-US" altLang="ja-JP" sz="1400">
                        <a:latin typeface="メイリオ" panose="020B0604030504040204" pitchFamily="50" charset="-128"/>
                        <a:ea typeface="メイリオ" panose="020B0604030504040204" pitchFamily="50" charset="-128"/>
                        <a:cs typeface="メイリオ" panose="020B0604030504040204" pitchFamily="50" charset="-128"/>
                      </a:endParaRPr>
                    </a:p>
                    <a:p>
                      <a:pPr algn="ctr">
                        <a:spcBef>
                          <a:spcPts val="0"/>
                        </a:spcBef>
                      </a:pPr>
                      <a:r>
                        <a:rPr kumimoji="1" lang="ja-JP" altLang="en-US" sz="1400">
                          <a:latin typeface="メイリオ" panose="020B0604030504040204" pitchFamily="50" charset="-128"/>
                          <a:ea typeface="メイリオ" panose="020B0604030504040204" pitchFamily="50" charset="-128"/>
                          <a:cs typeface="メイリオ" panose="020B0604030504040204" pitchFamily="50" charset="-128"/>
                        </a:rPr>
                        <a:t>を超える労働時間</a:t>
                      </a:r>
                    </a:p>
                  </a:txBody>
                  <a:tcPr marL="63305" marR="63305" marT="72000" marB="36000" anchor="ctr">
                    <a:solidFill>
                      <a:schemeClr val="bg1"/>
                    </a:solidFill>
                  </a:tcPr>
                </a:tc>
                <a:tc hMerge="1">
                  <a:txBody>
                    <a:bodyPr/>
                    <a:lstStyle/>
                    <a:p>
                      <a:endParaRPr kumimoji="1" lang="ja-JP" altLang="en-US"/>
                    </a:p>
                  </a:txBody>
                  <a:tcPr/>
                </a:tc>
                <a:extLst>
                  <a:ext uri="{0D108BD9-81ED-4DB2-BD59-A6C34878D82A}">
                    <a16:rowId xmlns:a16="http://schemas.microsoft.com/office/drawing/2014/main" val="10000"/>
                  </a:ext>
                </a:extLst>
              </a:tr>
              <a:tr h="470488">
                <a:tc vMerge="1">
                  <a:txBody>
                    <a:bodyPr/>
                    <a:lstStyle/>
                    <a:p>
                      <a:endParaRPr kumimoji="1" lang="ja-JP" altLang="en-US"/>
                    </a:p>
                  </a:txBody>
                  <a:tcPr>
                    <a:lnB w="38100" cap="flat" cmpd="sng" algn="ctr">
                      <a:solidFill>
                        <a:schemeClr val="bg1"/>
                      </a:solidFill>
                      <a:prstDash val="solid"/>
                      <a:round/>
                      <a:headEnd type="none" w="med" len="med"/>
                      <a:tailEnd type="none" w="med" len="med"/>
                    </a:lnB>
                  </a:tcPr>
                </a:tc>
                <a:tc>
                  <a:txBody>
                    <a:bodyPr/>
                    <a:lstStyle/>
                    <a:p>
                      <a:pPr algn="ctr"/>
                      <a:r>
                        <a:rPr kumimoji="1" lang="en-US" altLang="ja-JP" sz="1600">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600">
                          <a:latin typeface="メイリオ" panose="020B0604030504040204" pitchFamily="50" charset="-128"/>
                          <a:ea typeface="メイリオ" panose="020B0604030504040204" pitchFamily="50" charset="-128"/>
                          <a:cs typeface="メイリオ" panose="020B0604030504040204" pitchFamily="50" charset="-128"/>
                        </a:rPr>
                        <a:t>時間以下</a:t>
                      </a:r>
                      <a:endParaRPr kumimoji="1" lang="ja-JP" altLang="en-US" sz="1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72000" marB="36000" anchor="ctr">
                    <a:solidFill>
                      <a:schemeClr val="bg1"/>
                    </a:solidFill>
                  </a:tcPr>
                </a:tc>
                <a:tc>
                  <a:txBody>
                    <a:bodyPr/>
                    <a:lstStyle/>
                    <a:p>
                      <a:pPr algn="ctr"/>
                      <a:r>
                        <a:rPr kumimoji="1" lang="en-US" altLang="ja-JP" sz="1600" b="1">
                          <a:latin typeface="メイリオ" panose="020B0604030504040204" pitchFamily="50" charset="-128"/>
                          <a:ea typeface="メイリオ" panose="020B0604030504040204" pitchFamily="50" charset="-128"/>
                          <a:cs typeface="メイリオ" panose="020B0604030504040204" pitchFamily="50" charset="-128"/>
                        </a:rPr>
                        <a:t>60</a:t>
                      </a:r>
                      <a:r>
                        <a:rPr kumimoji="1" lang="ja-JP" altLang="en-US" sz="1600" b="1">
                          <a:latin typeface="メイリオ" panose="020B0604030504040204" pitchFamily="50" charset="-128"/>
                          <a:ea typeface="メイリオ" panose="020B0604030504040204" pitchFamily="50" charset="-128"/>
                          <a:cs typeface="メイリオ" panose="020B0604030504040204" pitchFamily="50" charset="-128"/>
                        </a:rPr>
                        <a:t>時間超</a:t>
                      </a:r>
                      <a:endParaRPr kumimoji="1" lang="ja-JP" altLang="en-US" sz="16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72000" marB="36000" anchor="ctr">
                    <a:solidFill>
                      <a:schemeClr val="accent2">
                        <a:lumMod val="20000"/>
                        <a:lumOff val="80000"/>
                      </a:schemeClr>
                    </a:solidFill>
                  </a:tcPr>
                </a:tc>
                <a:extLst>
                  <a:ext uri="{0D108BD9-81ED-4DB2-BD59-A6C34878D82A}">
                    <a16:rowId xmlns:a16="http://schemas.microsoft.com/office/drawing/2014/main" val="10001"/>
                  </a:ext>
                </a:extLst>
              </a:tr>
              <a:tr h="564586">
                <a:tc>
                  <a:txBody>
                    <a:bodyPr/>
                    <a:lstStyle/>
                    <a:p>
                      <a:pPr algn="ctr"/>
                      <a:r>
                        <a:rPr kumimoji="1" lang="ja-JP" altLang="en-US" sz="1600">
                          <a:latin typeface="メイリオ" panose="020B0604030504040204" pitchFamily="50" charset="-128"/>
                          <a:ea typeface="メイリオ" panose="020B0604030504040204" pitchFamily="50" charset="-128"/>
                          <a:cs typeface="メイリオ" panose="020B0604030504040204" pitchFamily="50" charset="-128"/>
                        </a:rPr>
                        <a:t>大企業</a:t>
                      </a:r>
                    </a:p>
                  </a:txBody>
                  <a:tcPr marL="63305" marR="63305" marT="72000" marB="36000" anchor="ctr">
                    <a:solidFill>
                      <a:schemeClr val="bg1"/>
                    </a:solidFill>
                  </a:tcPr>
                </a:tc>
                <a:tc>
                  <a:txBody>
                    <a:bodyPr/>
                    <a:lstStyle/>
                    <a:p>
                      <a:pPr algn="ctr"/>
                      <a:r>
                        <a:rPr kumimoji="1" lang="en-US" altLang="ja-JP" sz="1600">
                          <a:latin typeface="メイリオ" panose="020B0604030504040204" pitchFamily="50" charset="-128"/>
                          <a:ea typeface="メイリオ" panose="020B0604030504040204" pitchFamily="50" charset="-128"/>
                          <a:cs typeface="メイリオ" panose="020B0604030504040204" pitchFamily="50" charset="-128"/>
                        </a:rPr>
                        <a:t>25%</a:t>
                      </a: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72000" marB="36000" anchor="ctr">
                    <a:solidFill>
                      <a:schemeClr val="bg1"/>
                    </a:solidFill>
                  </a:tcPr>
                </a:tc>
                <a:tc>
                  <a:txBody>
                    <a:bodyPr/>
                    <a:lstStyle/>
                    <a:p>
                      <a:pPr algn="ctr"/>
                      <a:r>
                        <a:rPr kumimoji="1" lang="en-US" altLang="ja-JP" sz="1600" b="1">
                          <a:latin typeface="メイリオ" panose="020B0604030504040204" pitchFamily="50" charset="-128"/>
                          <a:ea typeface="メイリオ" panose="020B0604030504040204" pitchFamily="50" charset="-128"/>
                          <a:cs typeface="メイリオ" panose="020B0604030504040204" pitchFamily="50" charset="-128"/>
                        </a:rPr>
                        <a:t>50%</a:t>
                      </a:r>
                      <a:endParaRPr kumimoji="1" lang="ja-JP" altLang="en-US" sz="1600" b="1">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72000" marB="36000" anchor="ctr">
                    <a:solidFill>
                      <a:schemeClr val="accent2">
                        <a:lumMod val="20000"/>
                        <a:lumOff val="80000"/>
                      </a:schemeClr>
                    </a:solidFill>
                  </a:tcPr>
                </a:tc>
                <a:extLst>
                  <a:ext uri="{0D108BD9-81ED-4DB2-BD59-A6C34878D82A}">
                    <a16:rowId xmlns:a16="http://schemas.microsoft.com/office/drawing/2014/main" val="10002"/>
                  </a:ext>
                </a:extLst>
              </a:tr>
              <a:tr h="564586">
                <a:tc>
                  <a:txBody>
                    <a:bodyPr/>
                    <a:lstStyle/>
                    <a:p>
                      <a:pPr algn="ctr"/>
                      <a:r>
                        <a:rPr kumimoji="1" lang="ja-JP" altLang="en-US" sz="1600">
                          <a:latin typeface="メイリオ" panose="020B0604030504040204" pitchFamily="50" charset="-128"/>
                          <a:ea typeface="メイリオ" panose="020B0604030504040204" pitchFamily="50" charset="-128"/>
                          <a:cs typeface="メイリオ" panose="020B0604030504040204" pitchFamily="50" charset="-128"/>
                        </a:rPr>
                        <a:t>中小企業</a:t>
                      </a:r>
                    </a:p>
                  </a:txBody>
                  <a:tcPr marL="63305" marR="63305" marT="72000" marB="36000" anchor="ctr">
                    <a:solidFill>
                      <a:schemeClr val="bg1"/>
                    </a:solidFill>
                  </a:tcPr>
                </a:tc>
                <a:tc>
                  <a:txBody>
                    <a:bodyPr/>
                    <a:lstStyle/>
                    <a:p>
                      <a:pPr algn="ctr"/>
                      <a:r>
                        <a:rPr kumimoji="1" lang="en-US" altLang="ja-JP" sz="1600">
                          <a:latin typeface="メイリオ" panose="020B0604030504040204" pitchFamily="50" charset="-128"/>
                          <a:ea typeface="メイリオ" panose="020B0604030504040204" pitchFamily="50" charset="-128"/>
                          <a:cs typeface="メイリオ" panose="020B0604030504040204" pitchFamily="50" charset="-128"/>
                        </a:rPr>
                        <a:t>25%</a:t>
                      </a:r>
                      <a:endParaRPr kumimoji="1" lang="ja-JP" altLang="en-US" sz="1600">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72000" marB="36000" anchor="ctr">
                    <a:solidFill>
                      <a:schemeClr val="bg1"/>
                    </a:solidFill>
                  </a:tcPr>
                </a:tc>
                <a:tc>
                  <a:txBody>
                    <a:bodyPr/>
                    <a:lstStyle/>
                    <a:p>
                      <a:pPr algn="ctr"/>
                      <a:r>
                        <a:rPr kumimoji="1" lang="en-US" altLang="ja-JP" sz="1600" b="1">
                          <a:solidFill>
                            <a:srgbClr val="D50115"/>
                          </a:solidFill>
                          <a:latin typeface="メイリオ" panose="020B0604030504040204" pitchFamily="50" charset="-128"/>
                          <a:ea typeface="メイリオ" panose="020B0604030504040204" pitchFamily="50" charset="-128"/>
                          <a:cs typeface="メイリオ" panose="020B0604030504040204" pitchFamily="50" charset="-128"/>
                        </a:rPr>
                        <a:t>50%</a:t>
                      </a:r>
                      <a:endParaRPr kumimoji="1" lang="ja-JP" altLang="en-US" sz="1600" b="1">
                        <a:solidFill>
                          <a:srgbClr val="D50115"/>
                        </a:solidFill>
                        <a:latin typeface="メイリオ" panose="020B0604030504040204" pitchFamily="50" charset="-128"/>
                        <a:ea typeface="メイリオ" panose="020B0604030504040204" pitchFamily="50" charset="-128"/>
                        <a:cs typeface="メイリオ" panose="020B0604030504040204" pitchFamily="50" charset="-128"/>
                      </a:endParaRPr>
                    </a:p>
                  </a:txBody>
                  <a:tcPr marL="63305" marR="63305" marT="72000" marB="36000" anchor="c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10" name="正方形/長方形 9"/>
          <p:cNvSpPr/>
          <p:nvPr/>
        </p:nvSpPr>
        <p:spPr>
          <a:xfrm>
            <a:off x="7977335" y="5044608"/>
            <a:ext cx="1433363" cy="576063"/>
          </a:xfrm>
          <a:prstGeom prst="rect">
            <a:avLst/>
          </a:prstGeom>
          <a:noFill/>
          <a:ln w="38100">
            <a:solidFill>
              <a:srgbClr val="D50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52961" y="1233782"/>
            <a:ext cx="1005403" cy="338554"/>
          </a:xfrm>
          <a:prstGeom prst="rect">
            <a:avLst/>
          </a:prstGeom>
          <a:noFill/>
          <a:ln>
            <a:noFill/>
          </a:ln>
        </p:spPr>
        <p:txBody>
          <a:bodyPr wrap="none">
            <a:spAutoFit/>
          </a:bodyPr>
          <a:lstStyle/>
          <a:p>
            <a:r>
              <a:rPr lang="ja-JP" altLang="en-US" sz="1600" b="1">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（現在）</a:t>
            </a:r>
            <a:endParaRPr lang="en-US" altLang="ja-JP" sz="1600" b="1">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右矢印 11"/>
          <p:cNvSpPr/>
          <p:nvPr/>
        </p:nvSpPr>
        <p:spPr>
          <a:xfrm>
            <a:off x="4802170" y="1971619"/>
            <a:ext cx="350981" cy="46800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bIns="0" rtlCol="0" anchor="ctr"/>
          <a:lstStyle/>
          <a:p>
            <a:pPr>
              <a:lnSpc>
                <a:spcPts val="2000"/>
              </a:lnSpc>
            </a:pPr>
            <a:endParaRPr lang="ja-JP" altLang="en-US" sz="1400" b="1">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5040916" y="1247787"/>
            <a:ext cx="1146469" cy="338554"/>
          </a:xfrm>
          <a:prstGeom prst="rect">
            <a:avLst/>
          </a:prstGeom>
          <a:noFill/>
          <a:ln>
            <a:noFill/>
          </a:ln>
        </p:spPr>
        <p:txBody>
          <a:bodyPr wrap="none">
            <a:spAutoFit/>
          </a:bodyPr>
          <a:lstStyle/>
          <a:p>
            <a:pPr algn="ctr"/>
            <a:r>
              <a:rPr lang="ja-JP" altLang="en-US" sz="1600" b="1" spc="-10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（改正後）</a:t>
            </a:r>
            <a:endParaRPr lang="en-US" altLang="ja-JP" sz="1600" b="1">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吹き出し 14"/>
          <p:cNvSpPr/>
          <p:nvPr/>
        </p:nvSpPr>
        <p:spPr>
          <a:xfrm>
            <a:off x="5317468" y="1580841"/>
            <a:ext cx="4093232" cy="1292644"/>
          </a:xfrm>
          <a:prstGeom prst="wedgeRoundRectCallout">
            <a:avLst>
              <a:gd name="adj1" fmla="val 18878"/>
              <a:gd name="adj2" fmla="val 44696"/>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nSpc>
                <a:spcPts val="2000"/>
              </a:lnSpc>
            </a:pPr>
            <a:r>
              <a:rPr lang="ja-JP" altLang="en-US" sz="1600" b="1">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600" b="1">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600" b="1">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時間超の残業割増賃金率</a:t>
            </a:r>
            <a:r>
              <a:rPr lang="ja-JP" altLang="en-US" sz="1600" b="1" u="sng">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大企業、中小企業ともに５０％</a:t>
            </a:r>
          </a:p>
          <a:p>
            <a:pPr>
              <a:lnSpc>
                <a:spcPts val="2000"/>
              </a:lnSpc>
            </a:pPr>
            <a:r>
              <a:rPr lang="en-US" altLang="ja-JP" sz="1600" b="1">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中小企業の割増賃金率を引上げ</a:t>
            </a:r>
          </a:p>
        </p:txBody>
      </p:sp>
      <p:sp>
        <p:nvSpPr>
          <p:cNvPr id="16" name="正方形/長方形 15"/>
          <p:cNvSpPr/>
          <p:nvPr/>
        </p:nvSpPr>
        <p:spPr>
          <a:xfrm>
            <a:off x="3048202" y="5066453"/>
            <a:ext cx="1436517" cy="554218"/>
          </a:xfrm>
          <a:prstGeom prst="rect">
            <a:avLst/>
          </a:prstGeom>
          <a:noFill/>
          <a:ln w="38100">
            <a:solidFill>
              <a:srgbClr val="D501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大かっこ 16"/>
          <p:cNvSpPr/>
          <p:nvPr/>
        </p:nvSpPr>
        <p:spPr>
          <a:xfrm>
            <a:off x="2069100" y="3496068"/>
            <a:ext cx="2091812" cy="468419"/>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大かっこ 17"/>
          <p:cNvSpPr/>
          <p:nvPr/>
        </p:nvSpPr>
        <p:spPr>
          <a:xfrm>
            <a:off x="6932097" y="3550157"/>
            <a:ext cx="2269375" cy="414331"/>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9" name="直線コネクタ 18"/>
          <p:cNvCxnSpPr/>
          <p:nvPr/>
        </p:nvCxnSpPr>
        <p:spPr>
          <a:xfrm>
            <a:off x="3728864" y="5620671"/>
            <a:ext cx="0" cy="346815"/>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728864" y="5967486"/>
            <a:ext cx="4968552" cy="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8694016" y="5666229"/>
            <a:ext cx="1" cy="312359"/>
          </a:xfrm>
          <a:prstGeom prst="line">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3" name="角丸四角形吹き出し 12"/>
          <p:cNvSpPr/>
          <p:nvPr/>
        </p:nvSpPr>
        <p:spPr>
          <a:xfrm>
            <a:off x="392369" y="1572336"/>
            <a:ext cx="4092351" cy="1301149"/>
          </a:xfrm>
          <a:prstGeom prst="wedgeRoundRectCallout">
            <a:avLst>
              <a:gd name="adj1" fmla="val 18878"/>
              <a:gd name="adj2" fmla="val 44696"/>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44000" tIns="72000" bIns="0"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nSpc>
                <a:spcPts val="2000"/>
              </a:lnSpc>
            </a:pPr>
            <a:r>
              <a:rPr lang="ja-JP" altLang="en-US" sz="1400" b="1">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60</a:t>
            </a:r>
            <a:r>
              <a:rPr lang="ja-JP" altLang="en-US" sz="1400" b="1">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時間超の残業割増賃金率大企業は ５０％</a:t>
            </a:r>
            <a:endParaRPr lang="en-US" altLang="ja-JP" sz="1400" b="1">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2000"/>
              </a:lnSpc>
            </a:pPr>
            <a:r>
              <a:rPr lang="ja-JP" altLang="en-US" sz="1400" b="1">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中小企業は ２５％</a:t>
            </a:r>
          </a:p>
        </p:txBody>
      </p:sp>
      <p:sp>
        <p:nvSpPr>
          <p:cNvPr id="22" name="Rectangle 15" descr="25%"/>
          <p:cNvSpPr>
            <a:spLocks noChangeArrowheads="1"/>
          </p:cNvSpPr>
          <p:nvPr/>
        </p:nvSpPr>
        <p:spPr bwMode="auto">
          <a:xfrm>
            <a:off x="0" y="0"/>
            <a:ext cx="9817149" cy="369322"/>
          </a:xfrm>
          <a:prstGeom prst="rect">
            <a:avLst/>
          </a:prstGeom>
          <a:noFill/>
          <a:ln w="12700">
            <a:noFill/>
            <a:miter lim="800000"/>
            <a:headEnd/>
            <a:tailEnd/>
          </a:ln>
        </p:spPr>
        <p:txBody>
          <a:bodyPr wrap="square" lIns="91428" tIns="45715" rIns="91428" bIns="45715" anchor="ctr">
            <a:spAutoFit/>
          </a:bodyPr>
          <a:lstStyle/>
          <a:p>
            <a:pPr fontAlgn="base">
              <a:spcBef>
                <a:spcPct val="0"/>
              </a:spcBef>
              <a:spcAft>
                <a:spcPct val="0"/>
              </a:spcAft>
            </a:pPr>
            <a:r>
              <a:rPr lang="ja-JP" altLang="en-US">
                <a:solidFill>
                  <a:prstClr val="black"/>
                </a:solidFill>
                <a:latin typeface="メイリオ" panose="020B0604030504040204" pitchFamily="50" charset="-128"/>
                <a:ea typeface="メイリオ" panose="020B0604030504040204" pitchFamily="50" charset="-128"/>
              </a:rPr>
              <a:t>◆中小企業の月</a:t>
            </a:r>
            <a:r>
              <a:rPr lang="en-US" altLang="ja-JP">
                <a:solidFill>
                  <a:prstClr val="black"/>
                </a:solidFill>
                <a:latin typeface="メイリオ" panose="020B0604030504040204" pitchFamily="50" charset="-128"/>
                <a:ea typeface="メイリオ" panose="020B0604030504040204" pitchFamily="50" charset="-128"/>
              </a:rPr>
              <a:t>60</a:t>
            </a:r>
            <a:r>
              <a:rPr lang="ja-JP" altLang="en-US">
                <a:solidFill>
                  <a:prstClr val="black"/>
                </a:solidFill>
                <a:latin typeface="メイリオ" panose="020B0604030504040204" pitchFamily="50" charset="-128"/>
                <a:ea typeface="メイリオ" panose="020B0604030504040204" pitchFamily="50" charset="-128"/>
              </a:rPr>
              <a:t>時間超の時間外労働に係る割増賃金率の引き上げ（猶予廃止）</a:t>
            </a:r>
          </a:p>
        </p:txBody>
      </p:sp>
      <p:cxnSp>
        <p:nvCxnSpPr>
          <p:cNvPr id="23" name="直線コネクタ 22"/>
          <p:cNvCxnSpPr/>
          <p:nvPr/>
        </p:nvCxnSpPr>
        <p:spPr>
          <a:xfrm flipV="1">
            <a:off x="0" y="332656"/>
            <a:ext cx="9792000" cy="0"/>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Text Box 2"/>
          <p:cNvSpPr txBox="1">
            <a:spLocks noChangeArrowheads="1"/>
          </p:cNvSpPr>
          <p:nvPr/>
        </p:nvSpPr>
        <p:spPr bwMode="auto">
          <a:xfrm>
            <a:off x="344939" y="548680"/>
            <a:ext cx="9216573" cy="576293"/>
          </a:xfrm>
          <a:prstGeom prst="rect">
            <a:avLst/>
          </a:prstGeom>
          <a:noFill/>
          <a:ln w="12700" cmpd="dbl">
            <a:solidFill>
              <a:schemeClr val="tx1"/>
            </a:solidFill>
            <a:miter lim="800000"/>
            <a:headEnd/>
            <a:tailEnd/>
          </a:ln>
        </p:spPr>
        <p:txBody>
          <a:bodyPr wrap="square" lIns="87062" tIns="72000" rIns="87062" bIns="72000">
            <a:spAutoFit/>
          </a:bodyPr>
          <a:lstStyle/>
          <a:p>
            <a:pPr defTabSz="865752">
              <a:tabLst>
                <a:tab pos="358775" algn="l"/>
              </a:tabLst>
            </a:pPr>
            <a:r>
              <a:rPr lang="ja-JP" altLang="en-US" sz="1400">
                <a:latin typeface="メイリオ" panose="020B0604030504040204" pitchFamily="50" charset="-128"/>
                <a:ea typeface="メイリオ" panose="020B0604030504040204" pitchFamily="50" charset="-128"/>
                <a:cs typeface="Meiryo UI" panose="020B0604030504040204" pitchFamily="50" charset="-128"/>
              </a:rPr>
              <a:t>中小企業に適用が猶予されていた月</a:t>
            </a:r>
            <a:r>
              <a:rPr lang="en-US" altLang="ja-JP" sz="1400">
                <a:latin typeface="メイリオ" panose="020B0604030504040204" pitchFamily="50" charset="-128"/>
                <a:ea typeface="メイリオ" panose="020B0604030504040204" pitchFamily="50" charset="-128"/>
                <a:cs typeface="Meiryo UI" panose="020B0604030504040204" pitchFamily="50" charset="-128"/>
              </a:rPr>
              <a:t>60</a:t>
            </a:r>
            <a:r>
              <a:rPr lang="ja-JP" altLang="en-US" sz="1400">
                <a:latin typeface="メイリオ" panose="020B0604030504040204" pitchFamily="50" charset="-128"/>
                <a:ea typeface="メイリオ" panose="020B0604030504040204" pitchFamily="50" charset="-128"/>
                <a:cs typeface="Meiryo UI" panose="020B0604030504040204" pitchFamily="50" charset="-128"/>
              </a:rPr>
              <a:t>時間超の時間外労働に係る割増賃金率の引き上げ（</a:t>
            </a:r>
            <a:r>
              <a:rPr lang="en-US" altLang="ja-JP" sz="1400">
                <a:latin typeface="メイリオ" panose="020B0604030504040204" pitchFamily="50" charset="-128"/>
                <a:ea typeface="メイリオ" panose="020B0604030504040204" pitchFamily="50" charset="-128"/>
                <a:cs typeface="Meiryo UI" panose="020B0604030504040204" pitchFamily="50" charset="-128"/>
              </a:rPr>
              <a:t>25%</a:t>
            </a:r>
            <a:r>
              <a:rPr lang="ja-JP" altLang="en-US" sz="1400">
                <a:latin typeface="メイリオ" panose="020B0604030504040204" pitchFamily="50" charset="-128"/>
                <a:ea typeface="メイリオ" panose="020B0604030504040204" pitchFamily="50" charset="-128"/>
                <a:cs typeface="Meiryo UI" panose="020B0604030504040204" pitchFamily="50" charset="-128"/>
              </a:rPr>
              <a:t>→</a:t>
            </a:r>
            <a:r>
              <a:rPr lang="en-US" altLang="ja-JP" sz="1400">
                <a:latin typeface="メイリオ" panose="020B0604030504040204" pitchFamily="50" charset="-128"/>
                <a:ea typeface="メイリオ" panose="020B0604030504040204" pitchFamily="50" charset="-128"/>
                <a:cs typeface="Meiryo UI" panose="020B0604030504040204" pitchFamily="50" charset="-128"/>
              </a:rPr>
              <a:t>50%</a:t>
            </a:r>
            <a:r>
              <a:rPr lang="ja-JP" altLang="en-US" sz="1400">
                <a:latin typeface="メイリオ" panose="020B0604030504040204" pitchFamily="50" charset="-128"/>
                <a:ea typeface="メイリオ" panose="020B0604030504040204" pitchFamily="50" charset="-128"/>
                <a:cs typeface="Meiryo UI" panose="020B0604030504040204" pitchFamily="50" charset="-128"/>
              </a:rPr>
              <a:t>）について、令和５年４月より猶予を廃止し、</a:t>
            </a:r>
            <a:r>
              <a:rPr lang="en-US" altLang="ja-JP" sz="1400">
                <a:latin typeface="メイリオ" panose="020B0604030504040204" pitchFamily="50" charset="-128"/>
                <a:ea typeface="メイリオ" panose="020B0604030504040204" pitchFamily="50" charset="-128"/>
                <a:cs typeface="Meiryo UI" panose="020B0604030504040204" pitchFamily="50" charset="-128"/>
              </a:rPr>
              <a:t>50%</a:t>
            </a:r>
            <a:r>
              <a:rPr lang="ja-JP" altLang="en-US" sz="1400">
                <a:latin typeface="メイリオ" panose="020B0604030504040204" pitchFamily="50" charset="-128"/>
                <a:ea typeface="メイリオ" panose="020B0604030504040204" pitchFamily="50" charset="-128"/>
                <a:cs typeface="Meiryo UI" panose="020B0604030504040204" pitchFamily="50" charset="-128"/>
              </a:rPr>
              <a:t>以上の割増賃金率の支払いを義務づけ。</a:t>
            </a:r>
            <a:endParaRPr lang="en-US" altLang="ja-JP" sz="140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5" name="スライド番号プレースホルダー 2"/>
          <p:cNvSpPr>
            <a:spLocks noGrp="1"/>
          </p:cNvSpPr>
          <p:nvPr>
            <p:ph type="sldNum" sz="quarter" idx="12"/>
          </p:nvPr>
        </p:nvSpPr>
        <p:spPr>
          <a:xfrm>
            <a:off x="9183470" y="6493718"/>
            <a:ext cx="722530" cy="365125"/>
          </a:xfrm>
        </p:spPr>
        <p:txBody>
          <a:bodyPr/>
          <a:lstStyle/>
          <a:p>
            <a:pPr>
              <a:defRPr/>
            </a:pPr>
            <a:fld id="{A5A05A7F-8CE3-4109-9362-34BB9F9E23C9}" type="slidenum">
              <a:rPr lang="ja-JP" altLang="en-US" sz="2000" smtClean="0">
                <a:solidFill>
                  <a:schemeClr val="tx1"/>
                </a:solidFill>
                <a:latin typeface="HG丸ｺﾞｼｯｸM-PRO" panose="020F0600000000000000" pitchFamily="50" charset="-128"/>
                <a:ea typeface="HG丸ｺﾞｼｯｸM-PRO" panose="020F0600000000000000" pitchFamily="50" charset="-128"/>
              </a:rPr>
              <a:pPr>
                <a:defRPr/>
              </a:pPr>
              <a:t>27</a:t>
            </a:fld>
            <a:endParaRPr lang="ja-JP" altLang="en-US" sz="200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714143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8">
            <a:extLst>
              <a:ext uri="{FF2B5EF4-FFF2-40B4-BE49-F238E27FC236}">
                <a16:creationId xmlns:a16="http://schemas.microsoft.com/office/drawing/2014/main" id="{BC641BE4-5354-1548-ADA9-D4F328F8B615}"/>
              </a:ext>
            </a:extLst>
          </p:cNvPr>
          <p:cNvGraphicFramePr>
            <a:graphicFrameLocks noGrp="1"/>
          </p:cNvGraphicFramePr>
          <p:nvPr>
            <p:extLst>
              <p:ext uri="{D42A27DB-BD31-4B8C-83A1-F6EECF244321}">
                <p14:modId xmlns:p14="http://schemas.microsoft.com/office/powerpoint/2010/main" val="2073740731"/>
              </p:ext>
            </p:extLst>
          </p:nvPr>
        </p:nvGraphicFramePr>
        <p:xfrm>
          <a:off x="567031" y="1388812"/>
          <a:ext cx="8741402" cy="4632479"/>
        </p:xfrm>
        <a:graphic>
          <a:graphicData uri="http://schemas.openxmlformats.org/drawingml/2006/table">
            <a:tbl>
              <a:tblPr firstRow="1" bandRow="1">
                <a:tableStyleId>{2D5ABB26-0587-4C30-8999-92F81FD0307C}</a:tableStyleId>
              </a:tblPr>
              <a:tblGrid>
                <a:gridCol w="2505696">
                  <a:extLst>
                    <a:ext uri="{9D8B030D-6E8A-4147-A177-3AD203B41FA5}">
                      <a16:colId xmlns:a16="http://schemas.microsoft.com/office/drawing/2014/main" val="20000"/>
                    </a:ext>
                  </a:extLst>
                </a:gridCol>
                <a:gridCol w="4483072">
                  <a:extLst>
                    <a:ext uri="{9D8B030D-6E8A-4147-A177-3AD203B41FA5}">
                      <a16:colId xmlns:a16="http://schemas.microsoft.com/office/drawing/2014/main" val="20001"/>
                    </a:ext>
                  </a:extLst>
                </a:gridCol>
                <a:gridCol w="1752634">
                  <a:extLst>
                    <a:ext uri="{9D8B030D-6E8A-4147-A177-3AD203B41FA5}">
                      <a16:colId xmlns:a16="http://schemas.microsoft.com/office/drawing/2014/main" val="20002"/>
                    </a:ext>
                  </a:extLst>
                </a:gridCol>
              </a:tblGrid>
              <a:tr h="585013">
                <a:tc>
                  <a:txBody>
                    <a:bodyPr/>
                    <a:lstStyle/>
                    <a:p>
                      <a:pPr marL="283210">
                        <a:lnSpc>
                          <a:spcPct val="100000"/>
                        </a:lnSpc>
                        <a:spcBef>
                          <a:spcPts val="509"/>
                        </a:spcBef>
                      </a:pPr>
                      <a:r>
                        <a:rPr sz="2200" b="1" spc="0">
                          <a:solidFill>
                            <a:srgbClr val="231F20"/>
                          </a:solidFill>
                          <a:latin typeface="HGMaruGothicMPRO" panose="020F0600000000000000" pitchFamily="34" charset="-128"/>
                          <a:ea typeface="HGMaruGothicMPRO" panose="020F0600000000000000" pitchFamily="34" charset="-128"/>
                          <a:cs typeface="ShinMGoPro-Medium"/>
                        </a:rPr>
                        <a:t>割増賃金の種類</a:t>
                      </a:r>
                      <a:endParaRPr sz="2200" spc="0">
                        <a:latin typeface="HGMaruGothicMPRO" panose="020F0600000000000000" pitchFamily="34" charset="-128"/>
                        <a:ea typeface="HGMaruGothicMPRO" panose="020F0600000000000000" pitchFamily="34" charset="-128"/>
                        <a:cs typeface="ShinMGoPro-Medium"/>
                      </a:endParaRPr>
                    </a:p>
                  </a:txBody>
                  <a:tcPr marL="0" marR="0" marT="58757" marB="0">
                    <a:lnL w="19050">
                      <a:solidFill>
                        <a:srgbClr val="231F20"/>
                      </a:solidFill>
                      <a:prstDash val="solid"/>
                    </a:lnL>
                    <a:lnR w="6350">
                      <a:solidFill>
                        <a:srgbClr val="231F20"/>
                      </a:solidFill>
                      <a:prstDash val="solid"/>
                    </a:lnR>
                    <a:lnT w="19050">
                      <a:solidFill>
                        <a:srgbClr val="231F20"/>
                      </a:solidFill>
                      <a:prstDash val="solid"/>
                    </a:lnT>
                    <a:lnB w="6350">
                      <a:solidFill>
                        <a:srgbClr val="231F20"/>
                      </a:solidFill>
                      <a:prstDash val="solid"/>
                    </a:lnB>
                    <a:solidFill>
                      <a:srgbClr val="ABE1FA"/>
                    </a:solidFill>
                  </a:tcPr>
                </a:tc>
                <a:tc gridSpan="2">
                  <a:txBody>
                    <a:bodyPr/>
                    <a:lstStyle/>
                    <a:p>
                      <a:pPr marL="28575" algn="ctr">
                        <a:lnSpc>
                          <a:spcPct val="100000"/>
                        </a:lnSpc>
                        <a:spcBef>
                          <a:spcPts val="509"/>
                        </a:spcBef>
                      </a:pPr>
                      <a:r>
                        <a:rPr sz="2200" b="1" spc="0">
                          <a:solidFill>
                            <a:srgbClr val="231F20"/>
                          </a:solidFill>
                          <a:latin typeface="HGMaruGothicMPRO" panose="020F0600000000000000" pitchFamily="34" charset="-128"/>
                          <a:ea typeface="HGMaruGothicMPRO" panose="020F0600000000000000" pitchFamily="34" charset="-128"/>
                          <a:cs typeface="ShinMGoPro-Medium"/>
                        </a:rPr>
                        <a:t>割増率</a:t>
                      </a:r>
                      <a:endParaRPr sz="2200" spc="0">
                        <a:latin typeface="HGMaruGothicMPRO" panose="020F0600000000000000" pitchFamily="34" charset="-128"/>
                        <a:ea typeface="HGMaruGothicMPRO" panose="020F0600000000000000" pitchFamily="34" charset="-128"/>
                        <a:cs typeface="ShinMGoPro-Medium"/>
                      </a:endParaRPr>
                    </a:p>
                  </a:txBody>
                  <a:tcPr marL="0" marR="0" marT="58757" marB="0">
                    <a:lnL w="6350">
                      <a:solidFill>
                        <a:srgbClr val="231F20"/>
                      </a:solidFill>
                      <a:prstDash val="solid"/>
                    </a:lnL>
                    <a:lnR w="19050">
                      <a:solidFill>
                        <a:srgbClr val="231F20"/>
                      </a:solidFill>
                      <a:prstDash val="solid"/>
                    </a:lnR>
                    <a:lnT w="19050">
                      <a:solidFill>
                        <a:srgbClr val="231F20"/>
                      </a:solidFill>
                      <a:prstDash val="solid"/>
                    </a:lnT>
                    <a:lnB w="6350">
                      <a:solidFill>
                        <a:srgbClr val="231F20"/>
                      </a:solidFill>
                      <a:prstDash val="solid"/>
                    </a:lnB>
                    <a:solidFill>
                      <a:srgbClr val="ABE1FA"/>
                    </a:solidFill>
                  </a:tcPr>
                </a:tc>
                <a:tc hMerge="1">
                  <a:txBody>
                    <a:bodyPr/>
                    <a:lstStyle/>
                    <a:p>
                      <a:endParaRPr/>
                    </a:p>
                  </a:txBody>
                  <a:tcPr marL="0" marR="0" marT="0" marB="0"/>
                </a:tc>
                <a:extLst>
                  <a:ext uri="{0D108BD9-81ED-4DB2-BD59-A6C34878D82A}">
                    <a16:rowId xmlns:a16="http://schemas.microsoft.com/office/drawing/2014/main" val="10000"/>
                  </a:ext>
                </a:extLst>
              </a:tr>
              <a:tr h="579060">
                <a:tc rowSpan="2">
                  <a:txBody>
                    <a:bodyPr/>
                    <a:lstStyle/>
                    <a:p>
                      <a:pPr marL="283210">
                        <a:lnSpc>
                          <a:spcPct val="100000"/>
                        </a:lnSpc>
                        <a:spcBef>
                          <a:spcPts val="2310"/>
                        </a:spcBef>
                      </a:pPr>
                      <a:r>
                        <a:rPr sz="2200" spc="0">
                          <a:solidFill>
                            <a:srgbClr val="231F20"/>
                          </a:solidFill>
                          <a:latin typeface="HGMaruGothicMPRO" panose="020F0600000000000000" pitchFamily="34" charset="-128"/>
                          <a:ea typeface="HGMaruGothicMPRO" panose="020F0600000000000000" pitchFamily="34" charset="-128"/>
                          <a:cs typeface="A-OTF Shin Maru Go Pro"/>
                        </a:rPr>
                        <a:t>時間外労働</a:t>
                      </a:r>
                      <a:endParaRPr sz="2200" spc="0">
                        <a:latin typeface="HGMaruGothicMPRO" panose="020F0600000000000000" pitchFamily="34" charset="-128"/>
                        <a:ea typeface="HGMaruGothicMPRO" panose="020F0600000000000000" pitchFamily="34" charset="-128"/>
                        <a:cs typeface="A-OTF Shin Maru Go Pro"/>
                      </a:endParaRPr>
                    </a:p>
                  </a:txBody>
                  <a:tcPr marL="0" marR="0" marT="266140"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201295">
                        <a:lnSpc>
                          <a:spcPct val="100000"/>
                        </a:lnSpc>
                        <a:spcBef>
                          <a:spcPts val="450"/>
                        </a:spcBef>
                      </a:pPr>
                      <a:r>
                        <a:rPr sz="2200" spc="0">
                          <a:solidFill>
                            <a:srgbClr val="231F20"/>
                          </a:solidFill>
                          <a:latin typeface="HGMaruGothicMPRO" panose="020F0600000000000000" pitchFamily="34" charset="-128"/>
                          <a:ea typeface="HGMaruGothicMPRO" panose="020F0600000000000000" pitchFamily="34" charset="-128"/>
                          <a:cs typeface="A-OTF Shin Maru Go Pro"/>
                        </a:rPr>
                        <a:t>時間外月60時間以下</a:t>
                      </a:r>
                      <a:endParaRPr sz="2200" spc="0">
                        <a:latin typeface="HGMaruGothicMPRO" panose="020F0600000000000000" pitchFamily="34" charset="-128"/>
                        <a:ea typeface="HGMaruGothicMPRO" panose="020F0600000000000000" pitchFamily="34" charset="-128"/>
                        <a:cs typeface="A-OTF Shin Maru Go Pro"/>
                      </a:endParaRPr>
                    </a:p>
                  </a:txBody>
                  <a:tcPr marL="0" marR="0" marT="5184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229870">
                        <a:lnSpc>
                          <a:spcPct val="100000"/>
                        </a:lnSpc>
                        <a:spcBef>
                          <a:spcPts val="450"/>
                        </a:spcBef>
                      </a:pPr>
                      <a:r>
                        <a:rPr sz="2200" spc="0" dirty="0">
                          <a:solidFill>
                            <a:srgbClr val="231F20"/>
                          </a:solidFill>
                          <a:latin typeface="HGMaruGothicMPRO" panose="020F0600000000000000" pitchFamily="34" charset="-128"/>
                          <a:ea typeface="HGMaruGothicMPRO" panose="020F0600000000000000" pitchFamily="34" charset="-128"/>
                          <a:cs typeface="A-OTF Shin Maru Go Pro"/>
                        </a:rPr>
                        <a:t>25％以上</a:t>
                      </a:r>
                      <a:endParaRPr sz="2200" spc="0" dirty="0">
                        <a:latin typeface="HGMaruGothicMPRO" panose="020F0600000000000000" pitchFamily="34" charset="-128"/>
                        <a:ea typeface="HGMaruGothicMPRO" panose="020F0600000000000000" pitchFamily="34" charset="-128"/>
                        <a:cs typeface="A-OTF Shin Maru Go Pro"/>
                      </a:endParaRPr>
                    </a:p>
                  </a:txBody>
                  <a:tcPr marL="0" marR="0" marT="51845"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1"/>
                  </a:ext>
                </a:extLst>
              </a:tr>
              <a:tr h="579060">
                <a:tc vMerge="1">
                  <a:txBody>
                    <a:bodyPr/>
                    <a:lstStyle/>
                    <a:p>
                      <a:endParaRPr/>
                    </a:p>
                  </a:txBody>
                  <a:tcPr marL="0" marR="0" marT="293370"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201930">
                        <a:lnSpc>
                          <a:spcPct val="100000"/>
                        </a:lnSpc>
                        <a:spcBef>
                          <a:spcPts val="430"/>
                        </a:spcBef>
                      </a:pPr>
                      <a:r>
                        <a:rPr sz="2200" spc="0">
                          <a:solidFill>
                            <a:srgbClr val="231F20"/>
                          </a:solidFill>
                          <a:latin typeface="HGMaruGothicMPRO" panose="020F0600000000000000" pitchFamily="34" charset="-128"/>
                          <a:ea typeface="HGMaruGothicMPRO" panose="020F0600000000000000" pitchFamily="34" charset="-128"/>
                          <a:cs typeface="A-OTF Shin Maru Go Pro"/>
                        </a:rPr>
                        <a:t>時間外月60時間超</a:t>
                      </a:r>
                      <a:endParaRPr sz="2500" spc="0" baseline="7507">
                        <a:latin typeface="HGMaruGothicMPRO" panose="020F0600000000000000" pitchFamily="34" charset="-128"/>
                        <a:ea typeface="HGMaruGothicMPRO" panose="020F0600000000000000" pitchFamily="34" charset="-128"/>
                        <a:cs typeface="A-OTF Shin Maru Go Pro"/>
                      </a:endParaRPr>
                    </a:p>
                  </a:txBody>
                  <a:tcPr marL="0" marR="0" marT="4954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229870">
                        <a:lnSpc>
                          <a:spcPct val="100000"/>
                        </a:lnSpc>
                        <a:spcBef>
                          <a:spcPts val="430"/>
                        </a:spcBef>
                      </a:pPr>
                      <a:r>
                        <a:rPr sz="2200" spc="0">
                          <a:solidFill>
                            <a:srgbClr val="231F20"/>
                          </a:solidFill>
                          <a:latin typeface="HGMaruGothicMPRO" panose="020F0600000000000000" pitchFamily="34" charset="-128"/>
                          <a:ea typeface="HGMaruGothicMPRO" panose="020F0600000000000000" pitchFamily="34" charset="-128"/>
                          <a:cs typeface="A-OTF Shin Maru Go Pro"/>
                        </a:rPr>
                        <a:t>50％以上</a:t>
                      </a:r>
                      <a:endParaRPr sz="2200" spc="0">
                        <a:latin typeface="HGMaruGothicMPRO" panose="020F0600000000000000" pitchFamily="34" charset="-128"/>
                        <a:ea typeface="HGMaruGothicMPRO" panose="020F0600000000000000" pitchFamily="34" charset="-128"/>
                        <a:cs typeface="A-OTF Shin Maru Go Pro"/>
                      </a:endParaRPr>
                    </a:p>
                  </a:txBody>
                  <a:tcPr marL="0" marR="0" marT="49541"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2"/>
                  </a:ext>
                </a:extLst>
              </a:tr>
              <a:tr h="579060">
                <a:tc gridSpan="2">
                  <a:txBody>
                    <a:bodyPr/>
                    <a:lstStyle/>
                    <a:p>
                      <a:pPr marL="283210">
                        <a:lnSpc>
                          <a:spcPct val="100000"/>
                        </a:lnSpc>
                        <a:spcBef>
                          <a:spcPts val="409"/>
                        </a:spcBef>
                      </a:pPr>
                      <a:r>
                        <a:rPr sz="2200" spc="0">
                          <a:solidFill>
                            <a:srgbClr val="231F20"/>
                          </a:solidFill>
                          <a:latin typeface="HGMaruGothicMPRO" panose="020F0600000000000000" pitchFamily="34" charset="-128"/>
                          <a:ea typeface="HGMaruGothicMPRO" panose="020F0600000000000000" pitchFamily="34" charset="-128"/>
                          <a:cs typeface="A-OTF Shin Maru Go Pro"/>
                        </a:rPr>
                        <a:t>休日労働</a:t>
                      </a:r>
                      <a:endParaRPr sz="2200" spc="0">
                        <a:latin typeface="HGMaruGothicMPRO" panose="020F0600000000000000" pitchFamily="34" charset="-128"/>
                        <a:ea typeface="HGMaruGothicMPRO" panose="020F0600000000000000" pitchFamily="34" charset="-128"/>
                        <a:cs typeface="A-OTF Shin Maru Go Pro"/>
                      </a:endParaRPr>
                    </a:p>
                  </a:txBody>
                  <a:tcPr marL="0" marR="0" marT="47236"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hMerge="1">
                  <a:txBody>
                    <a:bodyPr/>
                    <a:lstStyle/>
                    <a:p>
                      <a:endParaRPr/>
                    </a:p>
                  </a:txBody>
                  <a:tcPr marL="0" marR="0" marT="0" marB="0"/>
                </a:tc>
                <a:tc>
                  <a:txBody>
                    <a:bodyPr/>
                    <a:lstStyle/>
                    <a:p>
                      <a:pPr marL="229870">
                        <a:lnSpc>
                          <a:spcPct val="100000"/>
                        </a:lnSpc>
                        <a:spcBef>
                          <a:spcPts val="409"/>
                        </a:spcBef>
                      </a:pPr>
                      <a:r>
                        <a:rPr sz="2200" spc="0">
                          <a:solidFill>
                            <a:srgbClr val="231F20"/>
                          </a:solidFill>
                          <a:latin typeface="HGMaruGothicMPRO" panose="020F0600000000000000" pitchFamily="34" charset="-128"/>
                          <a:ea typeface="HGMaruGothicMPRO" panose="020F0600000000000000" pitchFamily="34" charset="-128"/>
                          <a:cs typeface="A-OTF Shin Maru Go Pro"/>
                        </a:rPr>
                        <a:t>35％以上</a:t>
                      </a:r>
                      <a:endParaRPr sz="2200" spc="0">
                        <a:latin typeface="HGMaruGothicMPRO" panose="020F0600000000000000" pitchFamily="34" charset="-128"/>
                        <a:ea typeface="HGMaruGothicMPRO" panose="020F0600000000000000" pitchFamily="34" charset="-128"/>
                        <a:cs typeface="A-OTF Shin Maru Go Pro"/>
                      </a:endParaRPr>
                    </a:p>
                  </a:txBody>
                  <a:tcPr marL="0" marR="0" marT="47236"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3"/>
                  </a:ext>
                </a:extLst>
              </a:tr>
              <a:tr h="579060">
                <a:tc gridSpan="2">
                  <a:txBody>
                    <a:bodyPr/>
                    <a:lstStyle/>
                    <a:p>
                      <a:pPr marL="283210">
                        <a:lnSpc>
                          <a:spcPct val="100000"/>
                        </a:lnSpc>
                        <a:spcBef>
                          <a:spcPts val="385"/>
                        </a:spcBef>
                      </a:pPr>
                      <a:r>
                        <a:rPr sz="2200" spc="0">
                          <a:solidFill>
                            <a:srgbClr val="231F20"/>
                          </a:solidFill>
                          <a:latin typeface="HGMaruGothicMPRO" panose="020F0600000000000000" pitchFamily="34" charset="-128"/>
                          <a:ea typeface="HGMaruGothicMPRO" panose="020F0600000000000000" pitchFamily="34" charset="-128"/>
                          <a:cs typeface="A-OTF Shin Maru Go Pro"/>
                        </a:rPr>
                        <a:t>深夜業</a:t>
                      </a:r>
                      <a:endParaRPr sz="2200" spc="0">
                        <a:latin typeface="HGMaruGothicMPRO" panose="020F0600000000000000" pitchFamily="34" charset="-128"/>
                        <a:ea typeface="HGMaruGothicMPRO" panose="020F0600000000000000" pitchFamily="34" charset="-128"/>
                        <a:cs typeface="A-OTF Shin Maru Go Pro"/>
                      </a:endParaRPr>
                    </a:p>
                  </a:txBody>
                  <a:tcPr marL="0" marR="0" marT="44357"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hMerge="1">
                  <a:txBody>
                    <a:bodyPr/>
                    <a:lstStyle/>
                    <a:p>
                      <a:endParaRPr/>
                    </a:p>
                  </a:txBody>
                  <a:tcPr marL="0" marR="0" marT="0" marB="0"/>
                </a:tc>
                <a:tc>
                  <a:txBody>
                    <a:bodyPr/>
                    <a:lstStyle/>
                    <a:p>
                      <a:pPr marL="229870">
                        <a:lnSpc>
                          <a:spcPct val="100000"/>
                        </a:lnSpc>
                        <a:spcBef>
                          <a:spcPts val="385"/>
                        </a:spcBef>
                      </a:pPr>
                      <a:r>
                        <a:rPr sz="2200" spc="0">
                          <a:solidFill>
                            <a:srgbClr val="231F20"/>
                          </a:solidFill>
                          <a:latin typeface="HGMaruGothicMPRO" panose="020F0600000000000000" pitchFamily="34" charset="-128"/>
                          <a:ea typeface="HGMaruGothicMPRO" panose="020F0600000000000000" pitchFamily="34" charset="-128"/>
                          <a:cs typeface="A-OTF Shin Maru Go Pro"/>
                        </a:rPr>
                        <a:t>25％以上</a:t>
                      </a:r>
                      <a:endParaRPr sz="2200" spc="0">
                        <a:latin typeface="HGMaruGothicMPRO" panose="020F0600000000000000" pitchFamily="34" charset="-128"/>
                        <a:ea typeface="HGMaruGothicMPRO" panose="020F0600000000000000" pitchFamily="34" charset="-128"/>
                        <a:cs typeface="A-OTF Shin Maru Go Pro"/>
                      </a:endParaRPr>
                    </a:p>
                  </a:txBody>
                  <a:tcPr marL="0" marR="0" marT="44357"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4"/>
                  </a:ext>
                </a:extLst>
              </a:tr>
              <a:tr h="579060">
                <a:tc rowSpan="2">
                  <a:txBody>
                    <a:bodyPr/>
                    <a:lstStyle/>
                    <a:p>
                      <a:pPr marL="283210">
                        <a:lnSpc>
                          <a:spcPct val="100000"/>
                        </a:lnSpc>
                        <a:spcBef>
                          <a:spcPts val="2225"/>
                        </a:spcBef>
                      </a:pPr>
                      <a:r>
                        <a:rPr sz="2200" spc="0">
                          <a:solidFill>
                            <a:srgbClr val="231F20"/>
                          </a:solidFill>
                          <a:latin typeface="HGMaruGothicMPRO" panose="020F0600000000000000" pitchFamily="34" charset="-128"/>
                          <a:ea typeface="HGMaruGothicMPRO" panose="020F0600000000000000" pitchFamily="34" charset="-128"/>
                          <a:cs typeface="A-OTF Shin Maru Go Pro"/>
                        </a:rPr>
                        <a:t>時間外＋深夜</a:t>
                      </a:r>
                      <a:endParaRPr sz="2200" spc="0">
                        <a:latin typeface="HGMaruGothicMPRO" panose="020F0600000000000000" pitchFamily="34" charset="-128"/>
                        <a:ea typeface="HGMaruGothicMPRO" panose="020F0600000000000000" pitchFamily="34" charset="-128"/>
                        <a:cs typeface="A-OTF Shin Maru Go Pro"/>
                      </a:endParaRPr>
                    </a:p>
                  </a:txBody>
                  <a:tcPr marL="0" marR="0" marT="256347"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201295">
                        <a:lnSpc>
                          <a:spcPct val="100000"/>
                        </a:lnSpc>
                        <a:spcBef>
                          <a:spcPts val="365"/>
                        </a:spcBef>
                      </a:pPr>
                      <a:r>
                        <a:rPr sz="2200" spc="0">
                          <a:solidFill>
                            <a:srgbClr val="231F20"/>
                          </a:solidFill>
                          <a:latin typeface="HGMaruGothicMPRO" panose="020F0600000000000000" pitchFamily="34" charset="-128"/>
                          <a:ea typeface="HGMaruGothicMPRO" panose="020F0600000000000000" pitchFamily="34" charset="-128"/>
                          <a:cs typeface="A-OTF Shin Maru Go Pro"/>
                        </a:rPr>
                        <a:t>時間外月60時間以下</a:t>
                      </a:r>
                      <a:endParaRPr sz="2200" spc="0">
                        <a:latin typeface="HGMaruGothicMPRO" panose="020F0600000000000000" pitchFamily="34" charset="-128"/>
                        <a:ea typeface="HGMaruGothicMPRO" panose="020F0600000000000000" pitchFamily="34" charset="-128"/>
                        <a:cs typeface="A-OTF Shin Maru Go Pro"/>
                      </a:endParaRPr>
                    </a:p>
                  </a:txBody>
                  <a:tcPr marL="0" marR="0" marT="42052"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230504">
                        <a:lnSpc>
                          <a:spcPct val="100000"/>
                        </a:lnSpc>
                        <a:spcBef>
                          <a:spcPts val="365"/>
                        </a:spcBef>
                      </a:pPr>
                      <a:r>
                        <a:rPr sz="2200" spc="0">
                          <a:solidFill>
                            <a:srgbClr val="231F20"/>
                          </a:solidFill>
                          <a:latin typeface="HGMaruGothicMPRO" panose="020F0600000000000000" pitchFamily="34" charset="-128"/>
                          <a:ea typeface="HGMaruGothicMPRO" panose="020F0600000000000000" pitchFamily="34" charset="-128"/>
                          <a:cs typeface="A-OTF Shin Maru Go Pro"/>
                        </a:rPr>
                        <a:t>50％以上</a:t>
                      </a:r>
                      <a:endParaRPr sz="2200" spc="0">
                        <a:latin typeface="HGMaruGothicMPRO" panose="020F0600000000000000" pitchFamily="34" charset="-128"/>
                        <a:ea typeface="HGMaruGothicMPRO" panose="020F0600000000000000" pitchFamily="34" charset="-128"/>
                        <a:cs typeface="A-OTF Shin Maru Go Pro"/>
                      </a:endParaRPr>
                    </a:p>
                  </a:txBody>
                  <a:tcPr marL="0" marR="0" marT="42052"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5"/>
                  </a:ext>
                </a:extLst>
              </a:tr>
              <a:tr h="579060">
                <a:tc vMerge="1">
                  <a:txBody>
                    <a:bodyPr/>
                    <a:lstStyle/>
                    <a:p>
                      <a:endParaRPr/>
                    </a:p>
                  </a:txBody>
                  <a:tcPr marL="0" marR="0" marT="282575" marB="0">
                    <a:lnL w="190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201930">
                        <a:lnSpc>
                          <a:spcPct val="100000"/>
                        </a:lnSpc>
                        <a:spcBef>
                          <a:spcPts val="345"/>
                        </a:spcBef>
                      </a:pPr>
                      <a:r>
                        <a:rPr sz="2200" spc="0">
                          <a:solidFill>
                            <a:srgbClr val="231F20"/>
                          </a:solidFill>
                          <a:latin typeface="HGMaruGothicMPRO" panose="020F0600000000000000" pitchFamily="34" charset="-128"/>
                          <a:ea typeface="HGMaruGothicMPRO" panose="020F0600000000000000" pitchFamily="34" charset="-128"/>
                          <a:cs typeface="A-OTF Shin Maru Go Pro"/>
                        </a:rPr>
                        <a:t>時間外月60時間超</a:t>
                      </a:r>
                      <a:endParaRPr sz="2500" spc="0" baseline="7507">
                        <a:latin typeface="HGMaruGothicMPRO" panose="020F0600000000000000" pitchFamily="34" charset="-128"/>
                        <a:ea typeface="HGMaruGothicMPRO" panose="020F0600000000000000" pitchFamily="34" charset="-128"/>
                        <a:cs typeface="A-OTF Shin Maru Go Pro"/>
                      </a:endParaRPr>
                    </a:p>
                  </a:txBody>
                  <a:tcPr marL="0" marR="0" marT="39748"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229870">
                        <a:lnSpc>
                          <a:spcPct val="100000"/>
                        </a:lnSpc>
                        <a:spcBef>
                          <a:spcPts val="345"/>
                        </a:spcBef>
                      </a:pPr>
                      <a:r>
                        <a:rPr sz="2200" spc="0">
                          <a:solidFill>
                            <a:srgbClr val="231F20"/>
                          </a:solidFill>
                          <a:latin typeface="HGMaruGothicMPRO" panose="020F0600000000000000" pitchFamily="34" charset="-128"/>
                          <a:ea typeface="HGMaruGothicMPRO" panose="020F0600000000000000" pitchFamily="34" charset="-128"/>
                          <a:cs typeface="A-OTF Shin Maru Go Pro"/>
                        </a:rPr>
                        <a:t>75％以上</a:t>
                      </a:r>
                      <a:endParaRPr sz="2200" spc="0">
                        <a:latin typeface="HGMaruGothicMPRO" panose="020F0600000000000000" pitchFamily="34" charset="-128"/>
                        <a:ea typeface="HGMaruGothicMPRO" panose="020F0600000000000000" pitchFamily="34" charset="-128"/>
                        <a:cs typeface="A-OTF Shin Maru Go Pro"/>
                      </a:endParaRPr>
                    </a:p>
                  </a:txBody>
                  <a:tcPr marL="0" marR="0" marT="39748" marB="0">
                    <a:lnL w="6350">
                      <a:solidFill>
                        <a:srgbClr val="231F20"/>
                      </a:solidFill>
                      <a:prstDash val="solid"/>
                    </a:lnL>
                    <a:lnR w="190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6"/>
                  </a:ext>
                </a:extLst>
              </a:tr>
              <a:tr h="573106">
                <a:tc gridSpan="2">
                  <a:txBody>
                    <a:bodyPr/>
                    <a:lstStyle/>
                    <a:p>
                      <a:pPr marL="283210">
                        <a:lnSpc>
                          <a:spcPct val="100000"/>
                        </a:lnSpc>
                        <a:spcBef>
                          <a:spcPts val="325"/>
                        </a:spcBef>
                      </a:pPr>
                      <a:r>
                        <a:rPr sz="2200" spc="0">
                          <a:solidFill>
                            <a:srgbClr val="231F20"/>
                          </a:solidFill>
                          <a:latin typeface="HGMaruGothicMPRO" panose="020F0600000000000000" pitchFamily="34" charset="-128"/>
                          <a:ea typeface="HGMaruGothicMPRO" panose="020F0600000000000000" pitchFamily="34" charset="-128"/>
                          <a:cs typeface="A-OTF Shin Maru Go Pro"/>
                        </a:rPr>
                        <a:t>休日労働＋深夜</a:t>
                      </a:r>
                      <a:endParaRPr sz="2200" spc="0">
                        <a:latin typeface="HGMaruGothicMPRO" panose="020F0600000000000000" pitchFamily="34" charset="-128"/>
                        <a:ea typeface="HGMaruGothicMPRO" panose="020F0600000000000000" pitchFamily="34" charset="-128"/>
                        <a:cs typeface="A-OTF Shin Maru Go Pro"/>
                      </a:endParaRPr>
                    </a:p>
                  </a:txBody>
                  <a:tcPr marL="0" marR="0" marT="37444" marB="0">
                    <a:lnL w="19050">
                      <a:solidFill>
                        <a:srgbClr val="231F20"/>
                      </a:solidFill>
                      <a:prstDash val="solid"/>
                    </a:lnL>
                    <a:lnR w="6350">
                      <a:solidFill>
                        <a:srgbClr val="231F20"/>
                      </a:solidFill>
                      <a:prstDash val="solid"/>
                    </a:lnR>
                    <a:lnT w="6350">
                      <a:solidFill>
                        <a:srgbClr val="231F20"/>
                      </a:solidFill>
                      <a:prstDash val="solid"/>
                    </a:lnT>
                    <a:lnB w="19050">
                      <a:solidFill>
                        <a:srgbClr val="231F20"/>
                      </a:solidFill>
                      <a:prstDash val="solid"/>
                    </a:lnB>
                    <a:solidFill>
                      <a:srgbClr val="E1F4FD"/>
                    </a:solidFill>
                  </a:tcPr>
                </a:tc>
                <a:tc hMerge="1">
                  <a:txBody>
                    <a:bodyPr/>
                    <a:lstStyle/>
                    <a:p>
                      <a:endParaRPr/>
                    </a:p>
                  </a:txBody>
                  <a:tcPr marL="0" marR="0" marT="0" marB="0"/>
                </a:tc>
                <a:tc>
                  <a:txBody>
                    <a:bodyPr/>
                    <a:lstStyle/>
                    <a:p>
                      <a:pPr marL="229870">
                        <a:lnSpc>
                          <a:spcPct val="100000"/>
                        </a:lnSpc>
                        <a:spcBef>
                          <a:spcPts val="325"/>
                        </a:spcBef>
                      </a:pPr>
                      <a:r>
                        <a:rPr sz="2200" spc="0" dirty="0">
                          <a:solidFill>
                            <a:srgbClr val="231F20"/>
                          </a:solidFill>
                          <a:latin typeface="HGMaruGothicMPRO" panose="020F0600000000000000" pitchFamily="34" charset="-128"/>
                          <a:ea typeface="HGMaruGothicMPRO" panose="020F0600000000000000" pitchFamily="34" charset="-128"/>
                          <a:cs typeface="A-OTF Shin Maru Go Pro"/>
                        </a:rPr>
                        <a:t>60％以上</a:t>
                      </a:r>
                      <a:endParaRPr sz="2200" spc="0" dirty="0">
                        <a:latin typeface="HGMaruGothicMPRO" panose="020F0600000000000000" pitchFamily="34" charset="-128"/>
                        <a:ea typeface="HGMaruGothicMPRO" panose="020F0600000000000000" pitchFamily="34" charset="-128"/>
                        <a:cs typeface="A-OTF Shin Maru Go Pro"/>
                      </a:endParaRPr>
                    </a:p>
                  </a:txBody>
                  <a:tcPr marL="0" marR="0" marT="37444" marB="0">
                    <a:lnL w="6350">
                      <a:solidFill>
                        <a:srgbClr val="231F20"/>
                      </a:solidFill>
                      <a:prstDash val="solid"/>
                    </a:lnL>
                    <a:lnR w="19050">
                      <a:solidFill>
                        <a:srgbClr val="231F20"/>
                      </a:solidFill>
                      <a:prstDash val="solid"/>
                    </a:lnR>
                    <a:lnT w="6350">
                      <a:solidFill>
                        <a:srgbClr val="231F20"/>
                      </a:solidFill>
                      <a:prstDash val="solid"/>
                    </a:lnT>
                    <a:lnB w="19050">
                      <a:solidFill>
                        <a:srgbClr val="231F20"/>
                      </a:solidFill>
                      <a:prstDash val="solid"/>
                    </a:lnB>
                    <a:solidFill>
                      <a:srgbClr val="E1F4FD"/>
                    </a:solidFill>
                  </a:tcPr>
                </a:tc>
                <a:extLst>
                  <a:ext uri="{0D108BD9-81ED-4DB2-BD59-A6C34878D82A}">
                    <a16:rowId xmlns:a16="http://schemas.microsoft.com/office/drawing/2014/main" val="10007"/>
                  </a:ext>
                </a:extLst>
              </a:tr>
            </a:tbl>
          </a:graphicData>
        </a:graphic>
      </p:graphicFrame>
      <p:sp>
        <p:nvSpPr>
          <p:cNvPr id="9" name="object 3">
            <a:extLst>
              <a:ext uri="{FF2B5EF4-FFF2-40B4-BE49-F238E27FC236}">
                <a16:creationId xmlns:a16="http://schemas.microsoft.com/office/drawing/2014/main" id="{0F76B4C3-881A-1540-8490-84449037AA03}"/>
              </a:ext>
            </a:extLst>
          </p:cNvPr>
          <p:cNvSpPr/>
          <p:nvPr/>
        </p:nvSpPr>
        <p:spPr>
          <a:xfrm>
            <a:off x="282371" y="514374"/>
            <a:ext cx="9339732" cy="466354"/>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r>
              <a:rPr lang="ja-JP" altLang="en-US" dirty="0">
                <a:latin typeface="HGMaruGothicMPRO" panose="020F0600000000000000" pitchFamily="34" charset="-128"/>
                <a:ea typeface="HGMaruGothicMPRO" panose="020F0600000000000000" pitchFamily="34" charset="-128"/>
              </a:rPr>
              <a:t>　</a:t>
            </a:r>
            <a:r>
              <a:rPr lang="ja-JP" altLang="en-US" sz="2000" b="1" dirty="0">
                <a:solidFill>
                  <a:schemeClr val="bg1"/>
                </a:solidFill>
                <a:latin typeface="HGMaruGothicMPRO" panose="020F0600000000000000" pitchFamily="34" charset="-128"/>
                <a:ea typeface="HGMaruGothicMPRO" panose="020F0600000000000000" pitchFamily="34" charset="-128"/>
              </a:rPr>
              <a:t>「労働基準法」　割増賃金　まとめ</a:t>
            </a:r>
            <a:endParaRPr sz="2000" b="1" dirty="0">
              <a:solidFill>
                <a:schemeClr val="bg1"/>
              </a:solidFill>
              <a:latin typeface="HGMaruGothicMPRO" panose="020F0600000000000000" pitchFamily="34" charset="-128"/>
              <a:ea typeface="HGMaruGothicMPRO" panose="020F0600000000000000" pitchFamily="34" charset="-128"/>
            </a:endParaRPr>
          </a:p>
        </p:txBody>
      </p:sp>
      <p:sp>
        <p:nvSpPr>
          <p:cNvPr id="10" name="スライド番号プレースホルダー 2"/>
          <p:cNvSpPr txBox="1">
            <a:spLocks/>
          </p:cNvSpPr>
          <p:nvPr/>
        </p:nvSpPr>
        <p:spPr>
          <a:xfrm>
            <a:off x="9183470" y="6492875"/>
            <a:ext cx="722530" cy="365125"/>
          </a:xfrm>
          <a:prstGeom prst="rect">
            <a:avLst/>
          </a:prstGeom>
        </p:spPr>
        <p:txBody>
          <a:bodyPr/>
          <a:ls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z="2000" smtClean="0">
                <a:latin typeface="HG丸ｺﾞｼｯｸM-PRO" panose="020F0600000000000000" pitchFamily="50" charset="-128"/>
                <a:ea typeface="HG丸ｺﾞｼｯｸM-PRO" panose="020F0600000000000000" pitchFamily="50" charset="-128"/>
              </a:rPr>
              <a:pPr>
                <a:defRPr/>
              </a:pPr>
              <a:t>28</a:t>
            </a:fld>
            <a:endParaRPr lang="ja-JP" altLang="en-US" sz="200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6126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
          <p:cNvSpPr txBox="1">
            <a:spLocks noChangeArrowheads="1"/>
          </p:cNvSpPr>
          <p:nvPr/>
        </p:nvSpPr>
        <p:spPr bwMode="auto">
          <a:xfrm>
            <a:off x="128464" y="5877272"/>
            <a:ext cx="4962607" cy="1067302"/>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2750" rtl="0" eaLnBrk="1" fontAlgn="auto" latinLnBrk="0" hangingPunct="1">
              <a:lnSpc>
                <a:spcPct val="100000"/>
              </a:lnSpc>
              <a:spcBef>
                <a:spcPts val="0"/>
              </a:spcBef>
              <a:spcAft>
                <a:spcPts val="0"/>
              </a:spcAft>
              <a:buClrTx/>
              <a:buSzTx/>
              <a:buFontTx/>
              <a:buNone/>
              <a:tabLst/>
              <a:defRPr sz="1000"/>
            </a:pPr>
            <a:r>
              <a:rPr kumimoji="1" lang="ja-JP" altLang="en-US" sz="1000" b="0" i="0" u="none" strike="noStrike" kern="1200" cap="none" spc="0" normalizeH="0" baseline="0" noProof="0">
                <a:ln>
                  <a:noFill/>
                </a:ln>
                <a:solidFill>
                  <a:srgbClr val="000000"/>
                </a:solidFill>
                <a:effectLst/>
                <a:uLnTx/>
                <a:uFillTx/>
                <a:latin typeface="ＭＳ Ｐゴシック"/>
                <a:ea typeface="ＭＳ Ｐゴシック"/>
                <a:cs typeface="+mn-cs"/>
              </a:rPr>
              <a:t>（資料出所） 厚生労働省「毎月勤労統計調査」</a:t>
            </a:r>
            <a:endParaRPr kumimoji="1" lang="en-US" altLang="ja-JP" sz="1000" b="0" i="0" u="none" strike="noStrike" kern="1200" cap="none" spc="0" normalizeH="0" baseline="0" noProof="0">
              <a:ln>
                <a:noFill/>
              </a:ln>
              <a:solidFill>
                <a:srgbClr val="000000"/>
              </a:solidFill>
              <a:effectLst/>
              <a:uLnTx/>
              <a:uFillTx/>
              <a:latin typeface="ＭＳ Ｐゴシック"/>
              <a:ea typeface="ＭＳ Ｐゴシック"/>
              <a:cs typeface="+mn-cs"/>
            </a:endParaRPr>
          </a:p>
          <a:p>
            <a:pPr marL="0" marR="0" lvl="0" indent="0" algn="l" defTabSz="912750" rtl="0" eaLnBrk="1" fontAlgn="auto" latinLnBrk="0" hangingPunct="1">
              <a:lnSpc>
                <a:spcPct val="100000"/>
              </a:lnSpc>
              <a:spcBef>
                <a:spcPts val="0"/>
              </a:spcBef>
              <a:spcAft>
                <a:spcPts val="0"/>
              </a:spcAft>
              <a:buClrTx/>
              <a:buSzTx/>
              <a:buFontTx/>
              <a:buNone/>
              <a:tabLst/>
              <a:defRPr sz="1000"/>
            </a:pPr>
            <a:r>
              <a:rPr kumimoji="1" lang="ja-JP" altLang="en-US" sz="1000" b="0" i="0" u="none" strike="noStrike" kern="1200" cap="none" spc="0" normalizeH="0" baseline="0" noProof="0">
                <a:ln>
                  <a:noFill/>
                </a:ln>
                <a:solidFill>
                  <a:srgbClr val="000000"/>
                </a:solidFill>
                <a:effectLst/>
                <a:uLnTx/>
                <a:uFillTx/>
                <a:latin typeface="ＭＳ Ｐゴシック"/>
                <a:ea typeface="ＭＳ Ｐゴシック"/>
                <a:cs typeface="+mn-cs"/>
              </a:rPr>
              <a:t>（注） 事業所規模</a:t>
            </a:r>
            <a:r>
              <a:rPr kumimoji="1" lang="en-US" altLang="ja-JP" sz="1000" b="0" i="0" u="none" strike="noStrike" kern="1200" cap="none" spc="0" normalizeH="0" baseline="0" noProof="0">
                <a:ln>
                  <a:noFill/>
                </a:ln>
                <a:solidFill>
                  <a:srgbClr val="000000"/>
                </a:solidFill>
                <a:effectLst/>
                <a:uLnTx/>
                <a:uFillTx/>
                <a:latin typeface="ＭＳ Ｐゴシック"/>
                <a:ea typeface="ＭＳ Ｐゴシック"/>
                <a:cs typeface="+mn-cs"/>
              </a:rPr>
              <a:t>5</a:t>
            </a:r>
            <a:r>
              <a:rPr kumimoji="1" lang="ja-JP" altLang="en-US" sz="1000" b="0" i="0" u="none" strike="noStrike" kern="1200" cap="none" spc="0" normalizeH="0" baseline="0" noProof="0">
                <a:ln>
                  <a:noFill/>
                </a:ln>
                <a:solidFill>
                  <a:srgbClr val="000000"/>
                </a:solidFill>
                <a:effectLst/>
                <a:uLnTx/>
                <a:uFillTx/>
                <a:latin typeface="ＭＳ Ｐゴシック"/>
                <a:ea typeface="ＭＳ Ｐゴシック"/>
                <a:cs typeface="+mn-cs"/>
              </a:rPr>
              <a:t>人以上</a:t>
            </a:r>
            <a:endParaRPr kumimoji="1" lang="en-US" altLang="ja-JP" sz="1000" b="0" i="0" u="none" strike="noStrike" kern="1200" cap="none" spc="0" normalizeH="0" baseline="0" noProof="0">
              <a:ln>
                <a:noFill/>
              </a:ln>
              <a:solidFill>
                <a:srgbClr val="000000"/>
              </a:solidFill>
              <a:effectLst/>
              <a:uLnTx/>
              <a:uFillTx/>
              <a:latin typeface="ＭＳ Ｐゴシック"/>
              <a:ea typeface="ＭＳ Ｐゴシック"/>
              <a:cs typeface="+mn-cs"/>
            </a:endParaRPr>
          </a:p>
          <a:p>
            <a:pPr marL="0" marR="0" lvl="0" indent="0" algn="l" defTabSz="912750" rtl="0" eaLnBrk="1" fontAlgn="auto" latinLnBrk="0" hangingPunct="1">
              <a:lnSpc>
                <a:spcPct val="100000"/>
              </a:lnSpc>
              <a:spcBef>
                <a:spcPts val="0"/>
              </a:spcBef>
              <a:spcAft>
                <a:spcPts val="0"/>
              </a:spcAft>
              <a:buClrTx/>
              <a:buSzTx/>
              <a:buFontTx/>
              <a:buNone/>
              <a:tabLst/>
              <a:defRPr sz="1000"/>
            </a:pPr>
            <a:r>
              <a:rPr kumimoji="1" lang="ja-JP" altLang="en-US" sz="1000" b="0" i="0" u="none" strike="noStrike" kern="1200" cap="none" spc="0" normalizeH="0" baseline="0" noProof="0">
                <a:ln>
                  <a:noFill/>
                </a:ln>
                <a:solidFill>
                  <a:srgbClr val="000000"/>
                </a:solidFill>
                <a:effectLst/>
                <a:uLnTx/>
                <a:uFillTx/>
                <a:latin typeface="ＭＳ Ｐゴシック"/>
                <a:ea typeface="ＭＳ Ｐゴシック" panose="020B0600070205080204" pitchFamily="50" charset="-128"/>
                <a:cs typeface="+mn-cs"/>
              </a:rPr>
              <a:t>　　　 総実労働時間、所定内労働時間の年換算値については、各月間平均値を</a:t>
            </a:r>
            <a:endParaRPr kumimoji="1" lang="en-US" altLang="ja-JP" sz="1000" b="0" i="0" u="none" strike="noStrike" kern="1200" cap="none" spc="0" normalizeH="0" baseline="0" noProof="0">
              <a:ln>
                <a:noFill/>
              </a:ln>
              <a:solidFill>
                <a:srgbClr val="000000"/>
              </a:solidFill>
              <a:effectLst/>
              <a:uLnTx/>
              <a:uFillTx/>
              <a:latin typeface="ＭＳ Ｐゴシック"/>
              <a:ea typeface="ＭＳ Ｐゴシック" panose="020B0600070205080204" pitchFamily="50" charset="-128"/>
              <a:cs typeface="+mn-cs"/>
            </a:endParaRPr>
          </a:p>
          <a:p>
            <a:pPr marL="0" marR="0" lvl="0" indent="0" algn="l" defTabSz="912750" rtl="0" eaLnBrk="1" fontAlgn="auto" latinLnBrk="0" hangingPunct="1">
              <a:lnSpc>
                <a:spcPct val="100000"/>
              </a:lnSpc>
              <a:spcBef>
                <a:spcPts val="0"/>
              </a:spcBef>
              <a:spcAft>
                <a:spcPts val="0"/>
              </a:spcAft>
              <a:buClrTx/>
              <a:buSzTx/>
              <a:buFontTx/>
              <a:buNone/>
              <a:tabLst/>
              <a:defRPr sz="1000"/>
            </a:pPr>
            <a:r>
              <a:rPr kumimoji="1" lang="ja-JP" altLang="en-US" sz="1000" b="0" i="0" u="none" strike="noStrike" kern="1200" cap="none" spc="0" normalizeH="0" baseline="0" noProof="0">
                <a:ln>
                  <a:noFill/>
                </a:ln>
                <a:solidFill>
                  <a:srgbClr val="000000"/>
                </a:solidFill>
                <a:effectLst/>
                <a:uLnTx/>
                <a:uFillTx/>
                <a:latin typeface="ＭＳ Ｐゴシック"/>
                <a:ea typeface="ＭＳ Ｐゴシック" panose="020B0600070205080204" pitchFamily="50" charset="-128"/>
                <a:cs typeface="+mn-cs"/>
              </a:rPr>
              <a:t>　　　 １２倍し、小数点以下第１位を四捨五入したものである。</a:t>
            </a:r>
          </a:p>
          <a:p>
            <a:pPr marL="0" marR="0" lvl="0" indent="0" algn="l" defTabSz="912750" rtl="0" eaLnBrk="1" fontAlgn="auto" latinLnBrk="0" hangingPunct="1">
              <a:lnSpc>
                <a:spcPct val="100000"/>
              </a:lnSpc>
              <a:spcBef>
                <a:spcPts val="0"/>
              </a:spcBef>
              <a:spcAft>
                <a:spcPts val="0"/>
              </a:spcAft>
              <a:buClrTx/>
              <a:buSzTx/>
              <a:buFontTx/>
              <a:buNone/>
              <a:tabLst/>
              <a:defRPr sz="1000"/>
            </a:pPr>
            <a:r>
              <a:rPr kumimoji="1" lang="ja-JP" altLang="en-US" sz="1000" b="0" i="0" u="none" strike="noStrike" kern="1200" cap="none" spc="0" normalizeH="0" baseline="0" noProof="0">
                <a:ln>
                  <a:noFill/>
                </a:ln>
                <a:solidFill>
                  <a:srgbClr val="000000"/>
                </a:solidFill>
                <a:effectLst/>
                <a:uLnTx/>
                <a:uFillTx/>
                <a:latin typeface="ＭＳ Ｐゴシック"/>
                <a:ea typeface="ＭＳ Ｐゴシック" panose="020B0600070205080204" pitchFamily="50" charset="-128"/>
                <a:cs typeface="+mn-cs"/>
              </a:rPr>
              <a:t>　　　 所定外労働時間については、総実労働時間の年換算値から所定内労働</a:t>
            </a:r>
            <a:endParaRPr kumimoji="1" lang="en-US" altLang="ja-JP" sz="1000" b="0" i="0" u="none" strike="noStrike" kern="1200" cap="none" spc="0" normalizeH="0" baseline="0" noProof="0">
              <a:ln>
                <a:noFill/>
              </a:ln>
              <a:solidFill>
                <a:srgbClr val="000000"/>
              </a:solidFill>
              <a:effectLst/>
              <a:uLnTx/>
              <a:uFillTx/>
              <a:latin typeface="ＭＳ Ｐゴシック"/>
              <a:ea typeface="ＭＳ Ｐゴシック" panose="020B0600070205080204" pitchFamily="50" charset="-128"/>
              <a:cs typeface="+mn-cs"/>
            </a:endParaRPr>
          </a:p>
          <a:p>
            <a:pPr marL="0" marR="0" lvl="0" indent="0" algn="l" defTabSz="912750" rtl="0" eaLnBrk="1" fontAlgn="auto" latinLnBrk="0" hangingPunct="1">
              <a:lnSpc>
                <a:spcPct val="100000"/>
              </a:lnSpc>
              <a:spcBef>
                <a:spcPts val="0"/>
              </a:spcBef>
              <a:spcAft>
                <a:spcPts val="0"/>
              </a:spcAft>
              <a:buClrTx/>
              <a:buSzTx/>
              <a:buFontTx/>
              <a:buNone/>
              <a:tabLst/>
              <a:defRPr sz="1000"/>
            </a:pPr>
            <a:r>
              <a:rPr kumimoji="1" lang="ja-JP" altLang="en-US" sz="1000" b="0" i="0" u="none" strike="noStrike" kern="1200" cap="none" spc="0" normalizeH="0" baseline="0" noProof="0">
                <a:ln>
                  <a:noFill/>
                </a:ln>
                <a:solidFill>
                  <a:srgbClr val="000000"/>
                </a:solidFill>
                <a:effectLst/>
                <a:uLnTx/>
                <a:uFillTx/>
                <a:latin typeface="ＭＳ Ｐゴシック"/>
                <a:ea typeface="ＭＳ Ｐゴシック" panose="020B0600070205080204" pitchFamily="50" charset="-128"/>
                <a:cs typeface="+mn-cs"/>
              </a:rPr>
              <a:t>　　　 時間の年換算値を引いて算出している。</a:t>
            </a:r>
          </a:p>
          <a:p>
            <a:pPr marL="0" marR="0" lvl="0" indent="0" algn="l" defTabSz="912750" rtl="0" eaLnBrk="1" fontAlgn="auto" latinLnBrk="0" hangingPunct="1">
              <a:lnSpc>
                <a:spcPct val="100000"/>
              </a:lnSpc>
              <a:spcBef>
                <a:spcPts val="0"/>
              </a:spcBef>
              <a:spcAft>
                <a:spcPts val="0"/>
              </a:spcAft>
              <a:buClrTx/>
              <a:buSzTx/>
              <a:buFontTx/>
              <a:buNone/>
              <a:tabLst/>
              <a:defRPr sz="1000"/>
            </a:pPr>
            <a:endParaRPr kumimoji="1" lang="en-US" altLang="ja-JP" sz="1000" b="0" i="0" u="none" strike="noStrike" kern="1200" cap="none" spc="0" normalizeH="0" baseline="0" noProof="0">
              <a:ln>
                <a:noFill/>
              </a:ln>
              <a:solidFill>
                <a:srgbClr val="000000"/>
              </a:solidFill>
              <a:effectLst/>
              <a:uLnTx/>
              <a:uFillTx/>
              <a:latin typeface="ＭＳ Ｐゴシック"/>
              <a:ea typeface="ＭＳ Ｐゴシック"/>
              <a:cs typeface="+mn-cs"/>
            </a:endParaRPr>
          </a:p>
        </p:txBody>
      </p:sp>
      <p:sp>
        <p:nvSpPr>
          <p:cNvPr id="8" name="Text Box 1"/>
          <p:cNvSpPr txBox="1">
            <a:spLocks noChangeArrowheads="1"/>
          </p:cNvSpPr>
          <p:nvPr/>
        </p:nvSpPr>
        <p:spPr bwMode="auto">
          <a:xfrm>
            <a:off x="4953000" y="5949280"/>
            <a:ext cx="5174276" cy="637728"/>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2750" rtl="0" eaLnBrk="1" fontAlgn="auto" latinLnBrk="0" hangingPunct="1">
              <a:lnSpc>
                <a:spcPct val="100000"/>
              </a:lnSpc>
              <a:spcBef>
                <a:spcPts val="0"/>
              </a:spcBef>
              <a:spcAft>
                <a:spcPts val="0"/>
              </a:spcAft>
              <a:buClrTx/>
              <a:buSzTx/>
              <a:buFontTx/>
              <a:buNone/>
              <a:tabLst/>
              <a:defRPr sz="1000"/>
            </a:pPr>
            <a:r>
              <a:rPr kumimoji="1" lang="ja-JP" altLang="en-US" sz="1000" b="0" i="0" u="none" strike="noStrike" kern="1200" cap="none" spc="0" normalizeH="0" baseline="0" noProof="0">
                <a:ln>
                  <a:noFill/>
                </a:ln>
                <a:solidFill>
                  <a:sysClr val="windowText" lastClr="000000"/>
                </a:solidFill>
                <a:effectLst/>
                <a:uLnTx/>
                <a:uFillTx/>
                <a:latin typeface="ＭＳ Ｐゴシック"/>
                <a:ea typeface="ＭＳ Ｐゴシック"/>
                <a:cs typeface="+mn-cs"/>
              </a:rPr>
              <a:t>（資料出所） 総務省「労働力調査」</a:t>
            </a:r>
            <a:endParaRPr kumimoji="1" lang="en-US" altLang="ja-JP" sz="1000" b="0" i="0" u="none" strike="noStrike" kern="1200" cap="none" spc="0" normalizeH="0" baseline="0" noProof="0">
              <a:ln>
                <a:noFill/>
              </a:ln>
              <a:solidFill>
                <a:sysClr val="windowText" lastClr="000000"/>
              </a:solidFill>
              <a:effectLst/>
              <a:uLnTx/>
              <a:uFillTx/>
              <a:latin typeface="ＭＳ Ｐゴシック"/>
              <a:ea typeface="ＭＳ Ｐゴシック"/>
              <a:cs typeface="+mn-cs"/>
            </a:endParaRPr>
          </a:p>
          <a:p>
            <a:pPr marL="0" marR="0" lvl="0" indent="0" algn="l" defTabSz="912750" rtl="0" eaLnBrk="1" fontAlgn="auto" latinLnBrk="0" hangingPunct="1">
              <a:lnSpc>
                <a:spcPct val="100000"/>
              </a:lnSpc>
              <a:spcBef>
                <a:spcPts val="0"/>
              </a:spcBef>
              <a:spcAft>
                <a:spcPts val="0"/>
              </a:spcAft>
              <a:buClrTx/>
              <a:buSzTx/>
              <a:buFontTx/>
              <a:buNone/>
              <a:tabLst/>
              <a:defRPr sz="1000"/>
            </a:pPr>
            <a:r>
              <a:rPr kumimoji="1" lang="ja-JP" altLang="en-US" sz="1000" b="0" i="0" u="none" strike="noStrike" kern="1200" cap="none" spc="0" normalizeH="0" baseline="0" noProof="0">
                <a:ln>
                  <a:noFill/>
                </a:ln>
                <a:solidFill>
                  <a:sysClr val="windowText" lastClr="000000"/>
                </a:solidFill>
                <a:effectLst/>
                <a:uLnTx/>
                <a:uFillTx/>
                <a:latin typeface="ＭＳ Ｐゴシック"/>
                <a:ea typeface="ＭＳ Ｐゴシック" panose="020B0600070205080204" pitchFamily="50" charset="-128"/>
                <a:cs typeface="+mn-cs"/>
              </a:rPr>
              <a:t>（注）週</a:t>
            </a:r>
            <a:r>
              <a:rPr kumimoji="1" lang="en-US" altLang="ja-JP" sz="1000" b="0" i="0" u="none" strike="noStrike" kern="1200" cap="none" spc="0" normalizeH="0" baseline="0" noProof="0">
                <a:ln>
                  <a:noFill/>
                </a:ln>
                <a:solidFill>
                  <a:sysClr val="windowText" lastClr="000000"/>
                </a:solidFill>
                <a:effectLst/>
                <a:uLnTx/>
                <a:uFillTx/>
                <a:latin typeface="ＭＳ Ｐゴシック"/>
                <a:ea typeface="ＭＳ Ｐゴシック" panose="020B0600070205080204" pitchFamily="50" charset="-128"/>
                <a:cs typeface="+mn-cs"/>
              </a:rPr>
              <a:t>60</a:t>
            </a:r>
            <a:r>
              <a:rPr kumimoji="1" lang="ja-JP" altLang="en-US" sz="1000" b="0" i="0" u="none" strike="noStrike" kern="1200" cap="none" spc="0" normalizeH="0" baseline="0" noProof="0">
                <a:ln>
                  <a:noFill/>
                </a:ln>
                <a:solidFill>
                  <a:sysClr val="windowText" lastClr="000000"/>
                </a:solidFill>
                <a:effectLst/>
                <a:uLnTx/>
                <a:uFillTx/>
                <a:latin typeface="ＭＳ Ｐゴシック"/>
                <a:ea typeface="ＭＳ Ｐゴシック" panose="020B0600070205080204" pitchFamily="50" charset="-128"/>
                <a:cs typeface="+mn-cs"/>
              </a:rPr>
              <a:t>時間以上就業する雇用者数割合については、雇用者（休業者を除く）総数</a:t>
            </a:r>
            <a:endParaRPr kumimoji="1" lang="en-US" altLang="ja-JP" sz="1000" b="0" i="0" u="none" strike="noStrike" kern="1200" cap="none" spc="0" normalizeH="0" baseline="0" noProof="0">
              <a:ln>
                <a:noFill/>
              </a:ln>
              <a:solidFill>
                <a:sysClr val="windowText" lastClr="000000"/>
              </a:solidFill>
              <a:effectLst/>
              <a:uLnTx/>
              <a:uFillTx/>
              <a:latin typeface="ＭＳ Ｐゴシック"/>
              <a:ea typeface="ＭＳ Ｐゴシック" panose="020B0600070205080204" pitchFamily="50" charset="-128"/>
              <a:cs typeface="+mn-cs"/>
            </a:endParaRPr>
          </a:p>
          <a:p>
            <a:pPr marL="0" marR="0" lvl="0" indent="0" algn="l" defTabSz="912750" rtl="0" eaLnBrk="1" fontAlgn="auto" latinLnBrk="0" hangingPunct="1">
              <a:lnSpc>
                <a:spcPct val="100000"/>
              </a:lnSpc>
              <a:spcBef>
                <a:spcPts val="0"/>
              </a:spcBef>
              <a:spcAft>
                <a:spcPts val="0"/>
              </a:spcAft>
              <a:buClrTx/>
              <a:buSzTx/>
              <a:buFontTx/>
              <a:buNone/>
              <a:tabLst/>
              <a:defRPr sz="1000"/>
            </a:pPr>
            <a:r>
              <a:rPr kumimoji="1" lang="ja-JP" altLang="en-US" sz="1000" b="0" i="0" u="none" strike="noStrike" kern="1200" cap="none" spc="0" normalizeH="0" baseline="0" noProof="0">
                <a:ln>
                  <a:noFill/>
                </a:ln>
                <a:solidFill>
                  <a:sysClr val="windowText" lastClr="000000"/>
                </a:solidFill>
                <a:effectLst/>
                <a:uLnTx/>
                <a:uFillTx/>
                <a:latin typeface="ＭＳ Ｐゴシック"/>
                <a:ea typeface="ＭＳ Ｐゴシック" panose="020B0600070205080204" pitchFamily="50" charset="-128"/>
                <a:cs typeface="+mn-cs"/>
              </a:rPr>
              <a:t>　　　に占める週間就業時間（年平均結果）が</a:t>
            </a:r>
            <a:r>
              <a:rPr kumimoji="1" lang="en-US" altLang="ja-JP" sz="1000" b="0" i="0" u="none" strike="noStrike" kern="1200" cap="none" spc="0" normalizeH="0" baseline="0" noProof="0">
                <a:ln>
                  <a:noFill/>
                </a:ln>
                <a:solidFill>
                  <a:sysClr val="windowText" lastClr="000000"/>
                </a:solidFill>
                <a:effectLst/>
                <a:uLnTx/>
                <a:uFillTx/>
                <a:latin typeface="ＭＳ Ｐゴシック"/>
                <a:ea typeface="ＭＳ Ｐゴシック" panose="020B0600070205080204" pitchFamily="50" charset="-128"/>
                <a:cs typeface="+mn-cs"/>
              </a:rPr>
              <a:t>60</a:t>
            </a:r>
            <a:r>
              <a:rPr kumimoji="1" lang="ja-JP" altLang="en-US" sz="1000" b="0" i="0" u="none" strike="noStrike" kern="1200" cap="none" spc="0" normalizeH="0" baseline="0" noProof="0">
                <a:ln>
                  <a:noFill/>
                </a:ln>
                <a:solidFill>
                  <a:sysClr val="windowText" lastClr="000000"/>
                </a:solidFill>
                <a:effectLst/>
                <a:uLnTx/>
                <a:uFillTx/>
                <a:latin typeface="ＭＳ Ｐゴシック"/>
                <a:ea typeface="ＭＳ Ｐゴシック" panose="020B0600070205080204" pitchFamily="50" charset="-128"/>
                <a:cs typeface="+mn-cs"/>
              </a:rPr>
              <a:t>時間以上の者の割合である。</a:t>
            </a:r>
          </a:p>
        </p:txBody>
      </p:sp>
      <p:sp>
        <p:nvSpPr>
          <p:cNvPr id="9" name="角丸四角形 8"/>
          <p:cNvSpPr/>
          <p:nvPr/>
        </p:nvSpPr>
        <p:spPr>
          <a:xfrm>
            <a:off x="200472" y="1412776"/>
            <a:ext cx="4450638" cy="446395"/>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産業別年間総実労働時間</a:t>
            </a:r>
            <a:r>
              <a:rPr kumimoji="1" lang="ja-JP" altLang="en-US" sz="1000" b="0" i="0" u="sng"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（パートタイム労働者を含む）</a:t>
            </a:r>
            <a:r>
              <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（令和４年）</a:t>
            </a:r>
          </a:p>
        </p:txBody>
      </p:sp>
      <p:sp>
        <p:nvSpPr>
          <p:cNvPr id="10" name="角丸四角形 9"/>
          <p:cNvSpPr/>
          <p:nvPr/>
        </p:nvSpPr>
        <p:spPr>
          <a:xfrm>
            <a:off x="5529064" y="1412776"/>
            <a:ext cx="4032447" cy="414451"/>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275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産業別週６０時間以上就業する雇用者数割合及び平均週間</a:t>
            </a:r>
            <a:endParaRPr kumimoji="1" lang="en-US" altLang="ja-JP"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a:p>
            <a:pPr marL="0" marR="0" lvl="0" indent="0" algn="ctr" defTabSz="91275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就業時間</a:t>
            </a:r>
            <a:r>
              <a:rPr kumimoji="1" lang="ja-JP" altLang="en-US" sz="1000" b="0" i="0" u="sng"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（パートタイム労働者を含む）</a:t>
            </a:r>
            <a:r>
              <a:rPr kumimoji="1" lang="ja-JP" altLang="en-US" sz="10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（令和４年）</a:t>
            </a:r>
          </a:p>
        </p:txBody>
      </p:sp>
      <p:sp>
        <p:nvSpPr>
          <p:cNvPr id="12" name="Rectangle 19"/>
          <p:cNvSpPr>
            <a:spLocks noChangeArrowheads="1"/>
          </p:cNvSpPr>
          <p:nvPr/>
        </p:nvSpPr>
        <p:spPr bwMode="auto">
          <a:xfrm>
            <a:off x="272480" y="404664"/>
            <a:ext cx="9340216" cy="720080"/>
          </a:xfrm>
          <a:prstGeom prst="rect">
            <a:avLst/>
          </a:prstGeom>
          <a:noFill/>
          <a:ln w="9525">
            <a:solidFill>
              <a:schemeClr val="tx1"/>
            </a:solidFill>
            <a:miter lim="800000"/>
            <a:headEnd/>
            <a:tailEnd/>
          </a:ln>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2750" rtl="0" eaLnBrk="1" fontAlgn="auto" latinLnBrk="0" hangingPunct="1">
              <a:lnSpc>
                <a:spcPct val="85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産業別に見ると、年間総実労働時間は、「運輸業，郵便業」が最も長く、次いで「建設業」、「鉱業、採石業、砂利採取業」で長くなっている。また、所定外労働時間は「運輸業，郵便業」が最も長くなっている。</a:t>
            </a:r>
            <a:endParaRPr kumimoji="1" lang="en-US" altLang="ja-JP"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2750" rtl="0" eaLnBrk="1" fontAlgn="auto" latinLnBrk="0" hangingPunct="1">
              <a:lnSpc>
                <a:spcPct val="85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また、週６０時間以上働く者の割合についても「運輸業，郵便業」で最も高くなっている。</a:t>
            </a:r>
            <a:br>
              <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br>
            <a:endParaRPr kumimoji="1" lang="ja-JP" altLang="en-US" sz="1400" b="0" i="0" u="none"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正方形/長方形 12"/>
          <p:cNvSpPr/>
          <p:nvPr/>
        </p:nvSpPr>
        <p:spPr>
          <a:xfrm>
            <a:off x="3080792" y="0"/>
            <a:ext cx="2920833" cy="372311"/>
          </a:xfrm>
          <a:prstGeom prst="rect">
            <a:avLst/>
          </a:prstGeom>
          <a:ln w="19050">
            <a:noFill/>
          </a:ln>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275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産業別労働時間</a:t>
            </a:r>
          </a:p>
        </p:txBody>
      </p:sp>
      <p:graphicFrame>
        <p:nvGraphicFramePr>
          <p:cNvPr id="11" name="グラフ 10">
            <a:extLst>
              <a:ext uri="{FF2B5EF4-FFF2-40B4-BE49-F238E27FC236}">
                <a16:creationId xmlns:a16="http://schemas.microsoft.com/office/drawing/2014/main" id="{00000000-0008-0000-0000-000007000000}"/>
              </a:ext>
            </a:extLst>
          </p:cNvPr>
          <p:cNvGraphicFramePr>
            <a:graphicFrameLocks/>
          </p:cNvGraphicFramePr>
          <p:nvPr/>
        </p:nvGraphicFramePr>
        <p:xfrm>
          <a:off x="30423" y="1882382"/>
          <a:ext cx="4842695" cy="4138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a:extLst>
              <a:ext uri="{FF2B5EF4-FFF2-40B4-BE49-F238E27FC236}">
                <a16:creationId xmlns:a16="http://schemas.microsoft.com/office/drawing/2014/main" id="{00000000-0008-0000-0000-000009000000}"/>
              </a:ext>
            </a:extLst>
          </p:cNvPr>
          <p:cNvGraphicFramePr>
            <a:graphicFrameLocks/>
          </p:cNvGraphicFramePr>
          <p:nvPr/>
        </p:nvGraphicFramePr>
        <p:xfrm>
          <a:off x="4873118" y="1827226"/>
          <a:ext cx="5042489" cy="4143827"/>
        </p:xfrm>
        <a:graphic>
          <a:graphicData uri="http://schemas.openxmlformats.org/drawingml/2006/chart">
            <c:chart xmlns:c="http://schemas.openxmlformats.org/drawingml/2006/chart" xmlns:r="http://schemas.openxmlformats.org/officeDocument/2006/relationships" r:id="rId4"/>
          </a:graphicData>
        </a:graphic>
      </p:graphicFrame>
      <p:sp>
        <p:nvSpPr>
          <p:cNvPr id="5" name="スライド番号プレースホルダー 2">
            <a:extLst>
              <a:ext uri="{FF2B5EF4-FFF2-40B4-BE49-F238E27FC236}">
                <a16:creationId xmlns:a16="http://schemas.microsoft.com/office/drawing/2014/main" id="{B95CB68A-8EC4-F954-A0BC-0C96B2F71507}"/>
              </a:ext>
            </a:extLst>
          </p:cNvPr>
          <p:cNvSpPr txBox="1">
            <a:spLocks/>
          </p:cNvSpPr>
          <p:nvPr/>
        </p:nvSpPr>
        <p:spPr>
          <a:xfrm>
            <a:off x="9183470" y="6492875"/>
            <a:ext cx="722530" cy="365125"/>
          </a:xfrm>
          <a:prstGeom prst="rect">
            <a:avLst/>
          </a:prstGeom>
        </p:spPr>
        <p:txBody>
          <a:bodyPr/>
          <a:ls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marL="0" marR="0" lvl="0" indent="0" algn="l" defTabSz="912750" rtl="0" eaLnBrk="1" fontAlgn="auto" latinLnBrk="0" hangingPunct="1">
              <a:lnSpc>
                <a:spcPct val="100000"/>
              </a:lnSpc>
              <a:spcBef>
                <a:spcPts val="0"/>
              </a:spcBef>
              <a:spcAft>
                <a:spcPts val="0"/>
              </a:spcAft>
              <a:buClrTx/>
              <a:buSzTx/>
              <a:buFontTx/>
              <a:buNone/>
              <a:tabLst/>
              <a:defRPr/>
            </a:pPr>
            <a:fld id="{A5A05A7F-8CE3-4109-9362-34BB9F9E23C9}" type="slidenum">
              <a:rPr kumimoji="1" lang="ja-JP" altLang="en-US" sz="2000" b="0" i="0" u="none" strike="noStrike" kern="1200" cap="none" spc="0" normalizeH="0" baseline="0" noProof="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pPr marL="0" marR="0" lvl="0" indent="0" algn="l" defTabSz="912750" rtl="0" eaLnBrk="1" fontAlgn="auto" latinLnBrk="0" hangingPunct="1">
                <a:lnSpc>
                  <a:spcPct val="100000"/>
                </a:lnSpc>
                <a:spcBef>
                  <a:spcPts val="0"/>
                </a:spcBef>
                <a:spcAft>
                  <a:spcPts val="0"/>
                </a:spcAft>
                <a:buClrTx/>
                <a:buSzTx/>
                <a:buFontTx/>
                <a:buNone/>
                <a:tabLst/>
                <a:defRPr/>
              </a:pPr>
              <a:t>2</a:t>
            </a:fld>
            <a:endParaRPr kumimoji="1" lang="ja-JP" altLang="en-US" sz="2000" b="0"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 name="四角形: 角を丸くする 1">
            <a:extLst>
              <a:ext uri="{FF2B5EF4-FFF2-40B4-BE49-F238E27FC236}">
                <a16:creationId xmlns:a16="http://schemas.microsoft.com/office/drawing/2014/main" id="{069A8664-E79D-3B38-646A-E607D6BCD75C}"/>
              </a:ext>
            </a:extLst>
          </p:cNvPr>
          <p:cNvSpPr/>
          <p:nvPr/>
        </p:nvSpPr>
        <p:spPr>
          <a:xfrm>
            <a:off x="200472" y="47098"/>
            <a:ext cx="5801153" cy="325213"/>
          </a:xfrm>
          <a:prstGeom prst="round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dirty="0">
                <a:solidFill>
                  <a:schemeClr val="bg1"/>
                </a:solidFill>
              </a:rPr>
              <a:t>Ⅰ</a:t>
            </a:r>
            <a:r>
              <a:rPr kumimoji="1" lang="ja-JP" altLang="en-US" dirty="0">
                <a:solidFill>
                  <a:schemeClr val="bg1"/>
                </a:solidFill>
              </a:rPr>
              <a:t>ー１　産業別労働時間</a:t>
            </a:r>
          </a:p>
        </p:txBody>
      </p:sp>
    </p:spTree>
    <p:extLst>
      <p:ext uri="{BB962C8B-B14F-4D97-AF65-F5344CB8AC3E}">
        <p14:creationId xmlns:p14="http://schemas.microsoft.com/office/powerpoint/2010/main" val="381502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8">
            <a:extLst>
              <a:ext uri="{FF2B5EF4-FFF2-40B4-BE49-F238E27FC236}">
                <a16:creationId xmlns:a16="http://schemas.microsoft.com/office/drawing/2014/main" id="{9159E7DE-66E7-E640-88F1-B87831EDFCB7}"/>
              </a:ext>
            </a:extLst>
          </p:cNvPr>
          <p:cNvGraphicFramePr>
            <a:graphicFrameLocks noGrp="1"/>
          </p:cNvGraphicFramePr>
          <p:nvPr>
            <p:extLst>
              <p:ext uri="{D42A27DB-BD31-4B8C-83A1-F6EECF244321}">
                <p14:modId xmlns:p14="http://schemas.microsoft.com/office/powerpoint/2010/main" val="1792782072"/>
              </p:ext>
            </p:extLst>
          </p:nvPr>
        </p:nvGraphicFramePr>
        <p:xfrm>
          <a:off x="575362" y="2880659"/>
          <a:ext cx="8750813" cy="679752"/>
        </p:xfrm>
        <a:graphic>
          <a:graphicData uri="http://schemas.openxmlformats.org/drawingml/2006/table">
            <a:tbl>
              <a:tblPr firstRow="1" bandRow="1">
                <a:tableStyleId>{2D5ABB26-0587-4C30-8999-92F81FD0307C}</a:tableStyleId>
              </a:tblPr>
              <a:tblGrid>
                <a:gridCol w="1321388">
                  <a:extLst>
                    <a:ext uri="{9D8B030D-6E8A-4147-A177-3AD203B41FA5}">
                      <a16:colId xmlns:a16="http://schemas.microsoft.com/office/drawing/2014/main" val="20000"/>
                    </a:ext>
                  </a:extLst>
                </a:gridCol>
                <a:gridCol w="1061347">
                  <a:extLst>
                    <a:ext uri="{9D8B030D-6E8A-4147-A177-3AD203B41FA5}">
                      <a16:colId xmlns:a16="http://schemas.microsoft.com/office/drawing/2014/main" val="20001"/>
                    </a:ext>
                  </a:extLst>
                </a:gridCol>
                <a:gridCol w="1061346">
                  <a:extLst>
                    <a:ext uri="{9D8B030D-6E8A-4147-A177-3AD203B41FA5}">
                      <a16:colId xmlns:a16="http://schemas.microsoft.com/office/drawing/2014/main" val="20002"/>
                    </a:ext>
                  </a:extLst>
                </a:gridCol>
                <a:gridCol w="1061346">
                  <a:extLst>
                    <a:ext uri="{9D8B030D-6E8A-4147-A177-3AD203B41FA5}">
                      <a16:colId xmlns:a16="http://schemas.microsoft.com/office/drawing/2014/main" val="20003"/>
                    </a:ext>
                  </a:extLst>
                </a:gridCol>
                <a:gridCol w="1061346">
                  <a:extLst>
                    <a:ext uri="{9D8B030D-6E8A-4147-A177-3AD203B41FA5}">
                      <a16:colId xmlns:a16="http://schemas.microsoft.com/office/drawing/2014/main" val="20004"/>
                    </a:ext>
                  </a:extLst>
                </a:gridCol>
                <a:gridCol w="1061346">
                  <a:extLst>
                    <a:ext uri="{9D8B030D-6E8A-4147-A177-3AD203B41FA5}">
                      <a16:colId xmlns:a16="http://schemas.microsoft.com/office/drawing/2014/main" val="20005"/>
                    </a:ext>
                  </a:extLst>
                </a:gridCol>
                <a:gridCol w="1061347">
                  <a:extLst>
                    <a:ext uri="{9D8B030D-6E8A-4147-A177-3AD203B41FA5}">
                      <a16:colId xmlns:a16="http://schemas.microsoft.com/office/drawing/2014/main" val="20006"/>
                    </a:ext>
                  </a:extLst>
                </a:gridCol>
                <a:gridCol w="1061347">
                  <a:extLst>
                    <a:ext uri="{9D8B030D-6E8A-4147-A177-3AD203B41FA5}">
                      <a16:colId xmlns:a16="http://schemas.microsoft.com/office/drawing/2014/main" val="20007"/>
                    </a:ext>
                  </a:extLst>
                </a:gridCol>
              </a:tblGrid>
              <a:tr h="300128">
                <a:tc>
                  <a:txBody>
                    <a:bodyPr/>
                    <a:lstStyle/>
                    <a:p>
                      <a:pPr marL="5080" algn="ctr">
                        <a:lnSpc>
                          <a:spcPct val="100000"/>
                        </a:lnSpc>
                        <a:spcBef>
                          <a:spcPts val="465"/>
                        </a:spcBef>
                      </a:pPr>
                      <a:r>
                        <a:rPr sz="1200" b="1" spc="5">
                          <a:solidFill>
                            <a:srgbClr val="231F20"/>
                          </a:solidFill>
                          <a:latin typeface="HGMaruGothicMPRO" panose="020F0600000000000000" pitchFamily="34" charset="-128"/>
                          <a:ea typeface="HGMaruGothicMPRO" panose="020F0600000000000000" pitchFamily="34" charset="-128"/>
                          <a:cs typeface="ShinMGoPro-Medium"/>
                        </a:rPr>
                        <a:t>勤続年数</a:t>
                      </a:r>
                      <a:endParaRPr sz="1200">
                        <a:latin typeface="HGMaruGothicMPRO" panose="020F0600000000000000" pitchFamily="34" charset="-128"/>
                        <a:ea typeface="HGMaruGothicMPRO" panose="020F0600000000000000" pitchFamily="34" charset="-128"/>
                        <a:cs typeface="ShinMGoPro-Medium"/>
                      </a:endParaRPr>
                    </a:p>
                  </a:txBody>
                  <a:tcPr marL="0" marR="0" marT="5357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a:solidFill>
                            <a:srgbClr val="231F20"/>
                          </a:solidFill>
                          <a:latin typeface="HGMaruGothicMPRO" panose="020F0600000000000000" pitchFamily="34" charset="-128"/>
                          <a:ea typeface="HGMaruGothicMPRO" panose="020F0600000000000000" pitchFamily="34" charset="-128"/>
                          <a:cs typeface="ShinMGoPro-Medium"/>
                        </a:rPr>
                        <a:t>6</a:t>
                      </a:r>
                      <a:r>
                        <a:rPr sz="1200" b="1" spc="5">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5357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a:solidFill>
                            <a:srgbClr val="231F20"/>
                          </a:solidFill>
                          <a:latin typeface="HGMaruGothicMPRO" panose="020F0600000000000000" pitchFamily="34" charset="-128"/>
                          <a:ea typeface="HGMaruGothicMPRO" panose="020F0600000000000000" pitchFamily="34" charset="-128"/>
                          <a:cs typeface="ShinMGoPro-Medium"/>
                        </a:rPr>
                        <a:t>1</a:t>
                      </a:r>
                      <a:r>
                        <a:rPr sz="1200" b="1" spc="5">
                          <a:solidFill>
                            <a:srgbClr val="231F20"/>
                          </a:solidFill>
                          <a:latin typeface="HGMaruGothicMPRO" panose="020F0600000000000000" pitchFamily="34" charset="-128"/>
                          <a:ea typeface="HGMaruGothicMPRO" panose="020F0600000000000000" pitchFamily="34" charset="-128"/>
                          <a:cs typeface="ShinMGoPro-Medium"/>
                        </a:rPr>
                        <a:t>年</a:t>
                      </a:r>
                      <a:r>
                        <a:rPr sz="1200" b="1" spc="0">
                          <a:solidFill>
                            <a:srgbClr val="231F20"/>
                          </a:solidFill>
                          <a:latin typeface="HGMaruGothicMPRO" panose="020F0600000000000000" pitchFamily="34" charset="-128"/>
                          <a:ea typeface="HGMaruGothicMPRO" panose="020F0600000000000000" pitchFamily="34" charset="-128"/>
                          <a:cs typeface="ShinMGoPro-Medium"/>
                        </a:rPr>
                        <a:t>6</a:t>
                      </a:r>
                      <a:r>
                        <a:rPr sz="1200" b="1" spc="5">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5357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a:solidFill>
                            <a:srgbClr val="231F20"/>
                          </a:solidFill>
                          <a:latin typeface="HGMaruGothicMPRO" panose="020F0600000000000000" pitchFamily="34" charset="-128"/>
                          <a:ea typeface="HGMaruGothicMPRO" panose="020F0600000000000000" pitchFamily="34" charset="-128"/>
                          <a:cs typeface="ShinMGoPro-Medium"/>
                        </a:rPr>
                        <a:t>2</a:t>
                      </a:r>
                      <a:r>
                        <a:rPr sz="1200" b="1" spc="5">
                          <a:solidFill>
                            <a:srgbClr val="231F20"/>
                          </a:solidFill>
                          <a:latin typeface="HGMaruGothicMPRO" panose="020F0600000000000000" pitchFamily="34" charset="-128"/>
                          <a:ea typeface="HGMaruGothicMPRO" panose="020F0600000000000000" pitchFamily="34" charset="-128"/>
                          <a:cs typeface="ShinMGoPro-Medium"/>
                        </a:rPr>
                        <a:t>年</a:t>
                      </a:r>
                      <a:r>
                        <a:rPr sz="1200" b="1" spc="0">
                          <a:solidFill>
                            <a:srgbClr val="231F20"/>
                          </a:solidFill>
                          <a:latin typeface="HGMaruGothicMPRO" panose="020F0600000000000000" pitchFamily="34" charset="-128"/>
                          <a:ea typeface="HGMaruGothicMPRO" panose="020F0600000000000000" pitchFamily="34" charset="-128"/>
                          <a:cs typeface="ShinMGoPro-Medium"/>
                        </a:rPr>
                        <a:t>6</a:t>
                      </a:r>
                      <a:r>
                        <a:rPr sz="1200" b="1" spc="5">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5357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a:solidFill>
                            <a:srgbClr val="231F20"/>
                          </a:solidFill>
                          <a:latin typeface="HGMaruGothicMPRO" panose="020F0600000000000000" pitchFamily="34" charset="-128"/>
                          <a:ea typeface="HGMaruGothicMPRO" panose="020F0600000000000000" pitchFamily="34" charset="-128"/>
                          <a:cs typeface="ShinMGoPro-Medium"/>
                        </a:rPr>
                        <a:t>3</a:t>
                      </a:r>
                      <a:r>
                        <a:rPr sz="1200" b="1" spc="5">
                          <a:solidFill>
                            <a:srgbClr val="231F20"/>
                          </a:solidFill>
                          <a:latin typeface="HGMaruGothicMPRO" panose="020F0600000000000000" pitchFamily="34" charset="-128"/>
                          <a:ea typeface="HGMaruGothicMPRO" panose="020F0600000000000000" pitchFamily="34" charset="-128"/>
                          <a:cs typeface="ShinMGoPro-Medium"/>
                        </a:rPr>
                        <a:t>年</a:t>
                      </a:r>
                      <a:r>
                        <a:rPr sz="1200" b="1" spc="0">
                          <a:solidFill>
                            <a:srgbClr val="231F20"/>
                          </a:solidFill>
                          <a:latin typeface="HGMaruGothicMPRO" panose="020F0600000000000000" pitchFamily="34" charset="-128"/>
                          <a:ea typeface="HGMaruGothicMPRO" panose="020F0600000000000000" pitchFamily="34" charset="-128"/>
                          <a:cs typeface="ShinMGoPro-Medium"/>
                        </a:rPr>
                        <a:t>6</a:t>
                      </a:r>
                      <a:r>
                        <a:rPr sz="1200" b="1" spc="5">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5357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a:solidFill>
                            <a:srgbClr val="231F20"/>
                          </a:solidFill>
                          <a:latin typeface="HGMaruGothicMPRO" panose="020F0600000000000000" pitchFamily="34" charset="-128"/>
                          <a:ea typeface="HGMaruGothicMPRO" panose="020F0600000000000000" pitchFamily="34" charset="-128"/>
                          <a:cs typeface="ShinMGoPro-Medium"/>
                        </a:rPr>
                        <a:t>4</a:t>
                      </a:r>
                      <a:r>
                        <a:rPr sz="1200" b="1" spc="5">
                          <a:solidFill>
                            <a:srgbClr val="231F20"/>
                          </a:solidFill>
                          <a:latin typeface="HGMaruGothicMPRO" panose="020F0600000000000000" pitchFamily="34" charset="-128"/>
                          <a:ea typeface="HGMaruGothicMPRO" panose="020F0600000000000000" pitchFamily="34" charset="-128"/>
                          <a:cs typeface="ShinMGoPro-Medium"/>
                        </a:rPr>
                        <a:t>年</a:t>
                      </a:r>
                      <a:r>
                        <a:rPr sz="1200" b="1" spc="0">
                          <a:solidFill>
                            <a:srgbClr val="231F20"/>
                          </a:solidFill>
                          <a:latin typeface="HGMaruGothicMPRO" panose="020F0600000000000000" pitchFamily="34" charset="-128"/>
                          <a:ea typeface="HGMaruGothicMPRO" panose="020F0600000000000000" pitchFamily="34" charset="-128"/>
                          <a:cs typeface="ShinMGoPro-Medium"/>
                        </a:rPr>
                        <a:t>6</a:t>
                      </a:r>
                      <a:r>
                        <a:rPr sz="1200" b="1" spc="5">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5357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a:solidFill>
                            <a:srgbClr val="231F20"/>
                          </a:solidFill>
                          <a:latin typeface="HGMaruGothicMPRO" panose="020F0600000000000000" pitchFamily="34" charset="-128"/>
                          <a:ea typeface="HGMaruGothicMPRO" panose="020F0600000000000000" pitchFamily="34" charset="-128"/>
                          <a:cs typeface="ShinMGoPro-Medium"/>
                        </a:rPr>
                        <a:t>5</a:t>
                      </a:r>
                      <a:r>
                        <a:rPr sz="1200" b="1" spc="5">
                          <a:solidFill>
                            <a:srgbClr val="231F20"/>
                          </a:solidFill>
                          <a:latin typeface="HGMaruGothicMPRO" panose="020F0600000000000000" pitchFamily="34" charset="-128"/>
                          <a:ea typeface="HGMaruGothicMPRO" panose="020F0600000000000000" pitchFamily="34" charset="-128"/>
                          <a:cs typeface="ShinMGoPro-Medium"/>
                        </a:rPr>
                        <a:t>年</a:t>
                      </a:r>
                      <a:r>
                        <a:rPr sz="1200" b="1" spc="0">
                          <a:solidFill>
                            <a:srgbClr val="231F20"/>
                          </a:solidFill>
                          <a:latin typeface="HGMaruGothicMPRO" panose="020F0600000000000000" pitchFamily="34" charset="-128"/>
                          <a:ea typeface="HGMaruGothicMPRO" panose="020F0600000000000000" pitchFamily="34" charset="-128"/>
                          <a:cs typeface="ShinMGoPro-Medium"/>
                        </a:rPr>
                        <a:t>6</a:t>
                      </a:r>
                      <a:r>
                        <a:rPr sz="1200" b="1" spc="5">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5357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a:txBody>
                    <a:bodyPr/>
                    <a:lstStyle/>
                    <a:p>
                      <a:pPr marL="10795" algn="ctr">
                        <a:lnSpc>
                          <a:spcPct val="100000"/>
                        </a:lnSpc>
                        <a:spcBef>
                          <a:spcPts val="465"/>
                        </a:spcBef>
                      </a:pPr>
                      <a:r>
                        <a:rPr sz="1200" b="1" spc="0">
                          <a:solidFill>
                            <a:srgbClr val="231F20"/>
                          </a:solidFill>
                          <a:latin typeface="HGMaruGothicMPRO" panose="020F0600000000000000" pitchFamily="34" charset="-128"/>
                          <a:ea typeface="HGMaruGothicMPRO" panose="020F0600000000000000" pitchFamily="34" charset="-128"/>
                          <a:cs typeface="ShinMGoPro-Medium"/>
                        </a:rPr>
                        <a:t>6</a:t>
                      </a:r>
                      <a:r>
                        <a:rPr sz="1200" b="1" spc="5">
                          <a:solidFill>
                            <a:srgbClr val="231F20"/>
                          </a:solidFill>
                          <a:latin typeface="HGMaruGothicMPRO" panose="020F0600000000000000" pitchFamily="34" charset="-128"/>
                          <a:ea typeface="HGMaruGothicMPRO" panose="020F0600000000000000" pitchFamily="34" charset="-128"/>
                          <a:cs typeface="ShinMGoPro-Medium"/>
                        </a:rPr>
                        <a:t>年</a:t>
                      </a:r>
                      <a:r>
                        <a:rPr sz="1200" b="1" spc="0">
                          <a:solidFill>
                            <a:srgbClr val="231F20"/>
                          </a:solidFill>
                          <a:latin typeface="HGMaruGothicMPRO" panose="020F0600000000000000" pitchFamily="34" charset="-128"/>
                          <a:ea typeface="HGMaruGothicMPRO" panose="020F0600000000000000" pitchFamily="34" charset="-128"/>
                          <a:cs typeface="ShinMGoPro-Medium"/>
                        </a:rPr>
                        <a:t>6</a:t>
                      </a:r>
                      <a:r>
                        <a:rPr sz="1200" b="1" spc="5">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53574"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extLst>
                  <a:ext uri="{0D108BD9-81ED-4DB2-BD59-A6C34878D82A}">
                    <a16:rowId xmlns:a16="http://schemas.microsoft.com/office/drawing/2014/main" val="10000"/>
                  </a:ext>
                </a:extLst>
              </a:tr>
              <a:tr h="379624">
                <a:tc>
                  <a:txBody>
                    <a:bodyPr/>
                    <a:lstStyle/>
                    <a:p>
                      <a:pPr marL="6350" algn="ctr">
                        <a:lnSpc>
                          <a:spcPct val="100000"/>
                        </a:lnSpc>
                        <a:spcBef>
                          <a:spcPts val="835"/>
                        </a:spcBef>
                      </a:pPr>
                      <a:r>
                        <a:rPr sz="1200" spc="5">
                          <a:solidFill>
                            <a:srgbClr val="231F20"/>
                          </a:solidFill>
                          <a:latin typeface="HGMaruGothicMPRO" panose="020F0600000000000000" pitchFamily="34" charset="-128"/>
                          <a:ea typeface="HGMaruGothicMPRO" panose="020F0600000000000000" pitchFamily="34" charset="-128"/>
                          <a:cs typeface="A-OTF Shin Maru Go Pro"/>
                        </a:rPr>
                        <a:t>付与日数</a:t>
                      </a:r>
                      <a:endParaRPr sz="1200">
                        <a:latin typeface="HGMaruGothicMPRO" panose="020F0600000000000000" pitchFamily="34" charset="-128"/>
                        <a:ea typeface="HGMaruGothicMPRO" panose="020F0600000000000000" pitchFamily="34" charset="-128"/>
                        <a:cs typeface="A-OTF Shin Maru Go Pro"/>
                      </a:endParaRPr>
                    </a:p>
                  </a:txBody>
                  <a:tcPr marL="0" marR="0" marT="96202"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2065" algn="ctr">
                        <a:lnSpc>
                          <a:spcPct val="100000"/>
                        </a:lnSpc>
                        <a:spcBef>
                          <a:spcPts val="8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10</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96202"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2065" algn="ctr">
                        <a:lnSpc>
                          <a:spcPct val="100000"/>
                        </a:lnSpc>
                        <a:spcBef>
                          <a:spcPts val="8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11</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96202"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2065" algn="ctr">
                        <a:lnSpc>
                          <a:spcPct val="100000"/>
                        </a:lnSpc>
                        <a:spcBef>
                          <a:spcPts val="8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12</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96202"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2065" algn="ctr">
                        <a:lnSpc>
                          <a:spcPct val="100000"/>
                        </a:lnSpc>
                        <a:spcBef>
                          <a:spcPts val="8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14</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96202"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1430" algn="ctr">
                        <a:lnSpc>
                          <a:spcPct val="100000"/>
                        </a:lnSpc>
                        <a:spcBef>
                          <a:spcPts val="8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16</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96202"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1430" algn="ctr">
                        <a:lnSpc>
                          <a:spcPct val="100000"/>
                        </a:lnSpc>
                        <a:spcBef>
                          <a:spcPts val="8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18</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96202"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11430" algn="ctr">
                        <a:lnSpc>
                          <a:spcPct val="100000"/>
                        </a:lnSpc>
                        <a:spcBef>
                          <a:spcPts val="8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20</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96202"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1"/>
                  </a:ext>
                </a:extLst>
              </a:tr>
            </a:tbl>
          </a:graphicData>
        </a:graphic>
      </p:graphicFrame>
      <p:sp>
        <p:nvSpPr>
          <p:cNvPr id="9" name="object 9">
            <a:extLst>
              <a:ext uri="{FF2B5EF4-FFF2-40B4-BE49-F238E27FC236}">
                <a16:creationId xmlns:a16="http://schemas.microsoft.com/office/drawing/2014/main" id="{6AB26C70-F421-9349-8F71-05B697A1C3C3}"/>
              </a:ext>
            </a:extLst>
          </p:cNvPr>
          <p:cNvSpPr txBox="1"/>
          <p:nvPr/>
        </p:nvSpPr>
        <p:spPr>
          <a:xfrm>
            <a:off x="476034" y="3739972"/>
            <a:ext cx="5520630" cy="218132"/>
          </a:xfrm>
          <a:prstGeom prst="rect">
            <a:avLst/>
          </a:prstGeom>
        </p:spPr>
        <p:txBody>
          <a:bodyPr vert="horz" wrap="square" lIns="0" tIns="15748" rIns="0" bIns="0" rtlCol="0">
            <a:spAutoFit/>
          </a:bodyPr>
          <a:lstStyle/>
          <a:p>
            <a:pPr marL="11665">
              <a:spcBef>
                <a:spcPts val="124"/>
              </a:spcBef>
            </a:pPr>
            <a:r>
              <a:rPr sz="1300" b="1">
                <a:solidFill>
                  <a:srgbClr val="231F20"/>
                </a:solidFill>
                <a:latin typeface="HGMaruGothicMPRO" panose="020F0600000000000000" pitchFamily="34" charset="-128"/>
                <a:ea typeface="HGMaruGothicMPRO" panose="020F0600000000000000" pitchFamily="34" charset="-128"/>
                <a:cs typeface="ShinMGoPro-Medium"/>
              </a:rPr>
              <a:t>【労働時間が短い者（週30時間未満）の付与日数】</a:t>
            </a:r>
            <a:endParaRPr sz="1300">
              <a:latin typeface="HGMaruGothicMPRO" panose="020F0600000000000000" pitchFamily="34" charset="-128"/>
              <a:ea typeface="HGMaruGothicMPRO" panose="020F0600000000000000" pitchFamily="34" charset="-128"/>
              <a:cs typeface="ShinMGoPro-Medium"/>
            </a:endParaRPr>
          </a:p>
        </p:txBody>
      </p:sp>
      <p:graphicFrame>
        <p:nvGraphicFramePr>
          <p:cNvPr id="10" name="object 10">
            <a:extLst>
              <a:ext uri="{FF2B5EF4-FFF2-40B4-BE49-F238E27FC236}">
                <a16:creationId xmlns:a16="http://schemas.microsoft.com/office/drawing/2014/main" id="{B7996783-9A0A-9442-A587-A47FAD7DB18D}"/>
              </a:ext>
            </a:extLst>
          </p:cNvPr>
          <p:cNvGraphicFramePr>
            <a:graphicFrameLocks noGrp="1"/>
          </p:cNvGraphicFramePr>
          <p:nvPr>
            <p:extLst>
              <p:ext uri="{D42A27DB-BD31-4B8C-83A1-F6EECF244321}">
                <p14:modId xmlns:p14="http://schemas.microsoft.com/office/powerpoint/2010/main" val="2065714837"/>
              </p:ext>
            </p:extLst>
          </p:nvPr>
        </p:nvGraphicFramePr>
        <p:xfrm>
          <a:off x="575362" y="4029255"/>
          <a:ext cx="8753169" cy="1993170"/>
        </p:xfrm>
        <a:graphic>
          <a:graphicData uri="http://schemas.openxmlformats.org/drawingml/2006/table">
            <a:tbl>
              <a:tblPr firstRow="1" bandRow="1">
                <a:tableStyleId>{2D5ABB26-0587-4C30-8999-92F81FD0307C}</a:tableStyleId>
              </a:tblPr>
              <a:tblGrid>
                <a:gridCol w="796010">
                  <a:extLst>
                    <a:ext uri="{9D8B030D-6E8A-4147-A177-3AD203B41FA5}">
                      <a16:colId xmlns:a16="http://schemas.microsoft.com/office/drawing/2014/main" val="20000"/>
                    </a:ext>
                  </a:extLst>
                </a:gridCol>
                <a:gridCol w="1644970">
                  <a:extLst>
                    <a:ext uri="{9D8B030D-6E8A-4147-A177-3AD203B41FA5}">
                      <a16:colId xmlns:a16="http://schemas.microsoft.com/office/drawing/2014/main" val="20001"/>
                    </a:ext>
                  </a:extLst>
                </a:gridCol>
                <a:gridCol w="897203">
                  <a:extLst>
                    <a:ext uri="{9D8B030D-6E8A-4147-A177-3AD203B41FA5}">
                      <a16:colId xmlns:a16="http://schemas.microsoft.com/office/drawing/2014/main" val="20002"/>
                    </a:ext>
                  </a:extLst>
                </a:gridCol>
                <a:gridCol w="902497">
                  <a:extLst>
                    <a:ext uri="{9D8B030D-6E8A-4147-A177-3AD203B41FA5}">
                      <a16:colId xmlns:a16="http://schemas.microsoft.com/office/drawing/2014/main" val="20003"/>
                    </a:ext>
                  </a:extLst>
                </a:gridCol>
                <a:gridCol w="902497">
                  <a:extLst>
                    <a:ext uri="{9D8B030D-6E8A-4147-A177-3AD203B41FA5}">
                      <a16:colId xmlns:a16="http://schemas.microsoft.com/office/drawing/2014/main" val="20004"/>
                    </a:ext>
                  </a:extLst>
                </a:gridCol>
                <a:gridCol w="902498">
                  <a:extLst>
                    <a:ext uri="{9D8B030D-6E8A-4147-A177-3AD203B41FA5}">
                      <a16:colId xmlns:a16="http://schemas.microsoft.com/office/drawing/2014/main" val="20005"/>
                    </a:ext>
                  </a:extLst>
                </a:gridCol>
                <a:gridCol w="902498">
                  <a:extLst>
                    <a:ext uri="{9D8B030D-6E8A-4147-A177-3AD203B41FA5}">
                      <a16:colId xmlns:a16="http://schemas.microsoft.com/office/drawing/2014/main" val="20006"/>
                    </a:ext>
                  </a:extLst>
                </a:gridCol>
                <a:gridCol w="902498">
                  <a:extLst>
                    <a:ext uri="{9D8B030D-6E8A-4147-A177-3AD203B41FA5}">
                      <a16:colId xmlns:a16="http://schemas.microsoft.com/office/drawing/2014/main" val="20007"/>
                    </a:ext>
                  </a:extLst>
                </a:gridCol>
                <a:gridCol w="902498">
                  <a:extLst>
                    <a:ext uri="{9D8B030D-6E8A-4147-A177-3AD203B41FA5}">
                      <a16:colId xmlns:a16="http://schemas.microsoft.com/office/drawing/2014/main" val="20008"/>
                    </a:ext>
                  </a:extLst>
                </a:gridCol>
              </a:tblGrid>
              <a:tr h="329507">
                <a:tc>
                  <a:txBody>
                    <a:bodyPr/>
                    <a:lstStyle/>
                    <a:p>
                      <a:pPr algn="ctr">
                        <a:lnSpc>
                          <a:spcPts val="1590"/>
                        </a:lnSpc>
                        <a:spcBef>
                          <a:spcPts val="1170"/>
                        </a:spcBef>
                      </a:pPr>
                      <a:r>
                        <a:rPr sz="1200" b="1" spc="-125">
                          <a:solidFill>
                            <a:srgbClr val="231F20"/>
                          </a:solidFill>
                          <a:latin typeface="HGMaruGothicMPRO" panose="020F0600000000000000" pitchFamily="34" charset="-128"/>
                          <a:ea typeface="HGMaruGothicMPRO" panose="020F0600000000000000" pitchFamily="34" charset="-128"/>
                          <a:cs typeface="ShinMGoPro-Medium"/>
                        </a:rPr>
                        <a:t>週所定</a:t>
                      </a:r>
                      <a:endParaRPr sz="1200">
                        <a:latin typeface="HGMaruGothicMPRO" panose="020F0600000000000000" pitchFamily="34" charset="-128"/>
                        <a:ea typeface="HGMaruGothicMPRO" panose="020F0600000000000000" pitchFamily="34" charset="-128"/>
                        <a:cs typeface="ShinMGoPro-Medium"/>
                      </a:endParaRPr>
                    </a:p>
                  </a:txBody>
                  <a:tcPr marL="0" marR="0" marT="134798" marB="0">
                    <a:lnL w="6350">
                      <a:solidFill>
                        <a:srgbClr val="231F20"/>
                      </a:solidFill>
                      <a:prstDash val="solid"/>
                    </a:lnL>
                    <a:lnR w="6350">
                      <a:solidFill>
                        <a:srgbClr val="231F20"/>
                      </a:solidFill>
                      <a:prstDash val="solid"/>
                    </a:lnR>
                    <a:lnT w="6350">
                      <a:solidFill>
                        <a:srgbClr val="231F20"/>
                      </a:solidFill>
                      <a:prstDash val="solid"/>
                    </a:lnT>
                    <a:solidFill>
                      <a:srgbClr val="ABE1FA"/>
                    </a:solidFill>
                  </a:tcPr>
                </a:tc>
                <a:tc>
                  <a:txBody>
                    <a:bodyPr/>
                    <a:lstStyle/>
                    <a:p>
                      <a:pPr algn="ctr">
                        <a:lnSpc>
                          <a:spcPts val="1590"/>
                        </a:lnSpc>
                        <a:spcBef>
                          <a:spcPts val="1170"/>
                        </a:spcBef>
                      </a:pPr>
                      <a:r>
                        <a:rPr sz="1200" b="1" spc="5">
                          <a:solidFill>
                            <a:srgbClr val="231F20"/>
                          </a:solidFill>
                          <a:latin typeface="HGMaruGothicMPRO" panose="020F0600000000000000" pitchFamily="34" charset="-128"/>
                          <a:ea typeface="HGMaruGothicMPRO" panose="020F0600000000000000" pitchFamily="34" charset="-128"/>
                          <a:cs typeface="ShinMGoPro-Medium"/>
                        </a:rPr>
                        <a:t>年間所定</a:t>
                      </a:r>
                      <a:endParaRPr sz="1200">
                        <a:latin typeface="HGMaruGothicMPRO" panose="020F0600000000000000" pitchFamily="34" charset="-128"/>
                        <a:ea typeface="HGMaruGothicMPRO" panose="020F0600000000000000" pitchFamily="34" charset="-128"/>
                        <a:cs typeface="ShinMGoPro-Medium"/>
                      </a:endParaRPr>
                    </a:p>
                  </a:txBody>
                  <a:tcPr marL="0" marR="0" marT="134798" marB="0">
                    <a:lnL w="6350">
                      <a:solidFill>
                        <a:srgbClr val="231F20"/>
                      </a:solidFill>
                      <a:prstDash val="solid"/>
                    </a:lnL>
                    <a:lnR w="6350">
                      <a:solidFill>
                        <a:srgbClr val="231F20"/>
                      </a:solidFill>
                      <a:prstDash val="solid"/>
                    </a:lnR>
                    <a:lnT w="6350">
                      <a:solidFill>
                        <a:srgbClr val="231F20"/>
                      </a:solidFill>
                      <a:prstDash val="solid"/>
                    </a:lnT>
                    <a:solidFill>
                      <a:srgbClr val="ABE1FA"/>
                    </a:solidFill>
                  </a:tcPr>
                </a:tc>
                <a:tc gridSpan="7">
                  <a:txBody>
                    <a:bodyPr/>
                    <a:lstStyle/>
                    <a:p>
                      <a:pPr marL="1905" algn="ctr">
                        <a:lnSpc>
                          <a:spcPct val="100000"/>
                        </a:lnSpc>
                        <a:spcBef>
                          <a:spcPts val="590"/>
                        </a:spcBef>
                      </a:pPr>
                      <a:r>
                        <a:rPr sz="1200" b="1" spc="5">
                          <a:solidFill>
                            <a:srgbClr val="231F20"/>
                          </a:solidFill>
                          <a:latin typeface="HGMaruGothicMPRO" panose="020F0600000000000000" pitchFamily="34" charset="-128"/>
                          <a:ea typeface="HGMaruGothicMPRO" panose="020F0600000000000000" pitchFamily="34" charset="-128"/>
                          <a:cs typeface="ShinMGoPro-Medium"/>
                        </a:rPr>
                        <a:t>勤続年数</a:t>
                      </a:r>
                      <a:endParaRPr sz="1200">
                        <a:latin typeface="HGMaruGothicMPRO" panose="020F0600000000000000" pitchFamily="34" charset="-128"/>
                        <a:ea typeface="HGMaruGothicMPRO" panose="020F0600000000000000" pitchFamily="34" charset="-128"/>
                        <a:cs typeface="ShinMGoPro-Medium"/>
                      </a:endParaRPr>
                    </a:p>
                  </a:txBody>
                  <a:tcPr marL="0" marR="0" marT="67975"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ABE1FA"/>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32963">
                <a:tc>
                  <a:txBody>
                    <a:bodyPr/>
                    <a:lstStyle/>
                    <a:p>
                      <a:pPr algn="ctr">
                        <a:lnSpc>
                          <a:spcPct val="100000"/>
                        </a:lnSpc>
                        <a:spcBef>
                          <a:spcPts val="45"/>
                        </a:spcBef>
                      </a:pPr>
                      <a:r>
                        <a:rPr sz="1200" b="1" spc="-125">
                          <a:solidFill>
                            <a:srgbClr val="231F20"/>
                          </a:solidFill>
                          <a:latin typeface="HGMaruGothicMPRO" panose="020F0600000000000000" pitchFamily="34" charset="-128"/>
                          <a:ea typeface="HGMaruGothicMPRO" panose="020F0600000000000000" pitchFamily="34" charset="-128"/>
                          <a:cs typeface="ShinMGoPro-Medium"/>
                        </a:rPr>
                        <a:t>労働日数</a:t>
                      </a:r>
                      <a:endParaRPr sz="1200">
                        <a:latin typeface="HGMaruGothicMPRO" panose="020F0600000000000000" pitchFamily="34" charset="-128"/>
                        <a:ea typeface="HGMaruGothicMPRO" panose="020F0600000000000000" pitchFamily="34" charset="-128"/>
                        <a:cs typeface="ShinMGoPro-Medium"/>
                      </a:endParaRPr>
                    </a:p>
                  </a:txBody>
                  <a:tcPr marL="0" marR="0" marT="5185" marB="0">
                    <a:lnL w="6350">
                      <a:solidFill>
                        <a:srgbClr val="231F20"/>
                      </a:solidFill>
                      <a:prstDash val="solid"/>
                    </a:lnL>
                    <a:lnR w="6350">
                      <a:solidFill>
                        <a:srgbClr val="231F20"/>
                      </a:solidFill>
                      <a:prstDash val="solid"/>
                    </a:lnR>
                    <a:lnB w="6350">
                      <a:solidFill>
                        <a:srgbClr val="231F20"/>
                      </a:solidFill>
                      <a:prstDash val="solid"/>
                    </a:lnB>
                    <a:solidFill>
                      <a:srgbClr val="ABE1FA"/>
                    </a:solidFill>
                  </a:tcPr>
                </a:tc>
                <a:tc>
                  <a:txBody>
                    <a:bodyPr/>
                    <a:lstStyle/>
                    <a:p>
                      <a:pPr algn="ctr">
                        <a:lnSpc>
                          <a:spcPct val="100000"/>
                        </a:lnSpc>
                        <a:spcBef>
                          <a:spcPts val="45"/>
                        </a:spcBef>
                      </a:pPr>
                      <a:r>
                        <a:rPr sz="1200" b="1" spc="5">
                          <a:solidFill>
                            <a:srgbClr val="231F20"/>
                          </a:solidFill>
                          <a:latin typeface="HGMaruGothicMPRO" panose="020F0600000000000000" pitchFamily="34" charset="-128"/>
                          <a:ea typeface="HGMaruGothicMPRO" panose="020F0600000000000000" pitchFamily="34" charset="-128"/>
                          <a:cs typeface="ShinMGoPro-Medium"/>
                        </a:rPr>
                        <a:t>労働日数</a:t>
                      </a:r>
                      <a:endParaRPr sz="1200">
                        <a:latin typeface="HGMaruGothicMPRO" panose="020F0600000000000000" pitchFamily="34" charset="-128"/>
                        <a:ea typeface="HGMaruGothicMPRO" panose="020F0600000000000000" pitchFamily="34" charset="-128"/>
                        <a:cs typeface="ShinMGoPro-Medium"/>
                      </a:endParaRPr>
                    </a:p>
                  </a:txBody>
                  <a:tcPr marL="0" marR="0" marT="5185" marB="0">
                    <a:lnL w="6350">
                      <a:solidFill>
                        <a:srgbClr val="231F20"/>
                      </a:solidFill>
                      <a:prstDash val="solid"/>
                    </a:lnL>
                    <a:lnR w="6350">
                      <a:solidFill>
                        <a:srgbClr val="231F20"/>
                      </a:solidFill>
                      <a:prstDash val="solid"/>
                    </a:lnR>
                    <a:lnB w="6350">
                      <a:solidFill>
                        <a:srgbClr val="231F20"/>
                      </a:solidFill>
                      <a:prstDash val="solid"/>
                    </a:lnB>
                    <a:solidFill>
                      <a:srgbClr val="ABE1FA"/>
                    </a:solidFill>
                  </a:tcPr>
                </a:tc>
                <a:tc>
                  <a:txBody>
                    <a:bodyPr/>
                    <a:lstStyle/>
                    <a:p>
                      <a:pPr marL="5080" algn="ctr">
                        <a:lnSpc>
                          <a:spcPct val="100000"/>
                        </a:lnSpc>
                        <a:spcBef>
                          <a:spcPts val="620"/>
                        </a:spcBef>
                      </a:pPr>
                      <a:r>
                        <a:rPr sz="1200" b="1" spc="0">
                          <a:solidFill>
                            <a:srgbClr val="231F20"/>
                          </a:solidFill>
                          <a:latin typeface="HGMaruGothicMPRO" panose="020F0600000000000000" pitchFamily="34" charset="-128"/>
                          <a:ea typeface="HGMaruGothicMPRO" panose="020F0600000000000000" pitchFamily="34" charset="-128"/>
                          <a:cs typeface="ShinMGoPro-Medium"/>
                        </a:rPr>
                        <a:t>6</a:t>
                      </a:r>
                      <a:r>
                        <a:rPr sz="1200" b="1" spc="5">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7143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9525" algn="ctr">
                        <a:lnSpc>
                          <a:spcPct val="100000"/>
                        </a:lnSpc>
                        <a:spcBef>
                          <a:spcPts val="620"/>
                        </a:spcBef>
                      </a:pPr>
                      <a:r>
                        <a:rPr sz="1200" b="1" spc="0">
                          <a:solidFill>
                            <a:srgbClr val="231F20"/>
                          </a:solidFill>
                          <a:latin typeface="HGMaruGothicMPRO" panose="020F0600000000000000" pitchFamily="34" charset="-128"/>
                          <a:ea typeface="HGMaruGothicMPRO" panose="020F0600000000000000" pitchFamily="34" charset="-128"/>
                          <a:cs typeface="ShinMGoPro-Medium"/>
                        </a:rPr>
                        <a:t>1</a:t>
                      </a:r>
                      <a:r>
                        <a:rPr sz="1200" b="1" spc="5">
                          <a:solidFill>
                            <a:srgbClr val="231F20"/>
                          </a:solidFill>
                          <a:latin typeface="HGMaruGothicMPRO" panose="020F0600000000000000" pitchFamily="34" charset="-128"/>
                          <a:ea typeface="HGMaruGothicMPRO" panose="020F0600000000000000" pitchFamily="34" charset="-128"/>
                          <a:cs typeface="ShinMGoPro-Medium"/>
                        </a:rPr>
                        <a:t>年</a:t>
                      </a:r>
                      <a:r>
                        <a:rPr sz="1200" b="1" spc="0">
                          <a:solidFill>
                            <a:srgbClr val="231F20"/>
                          </a:solidFill>
                          <a:latin typeface="HGMaruGothicMPRO" panose="020F0600000000000000" pitchFamily="34" charset="-128"/>
                          <a:ea typeface="HGMaruGothicMPRO" panose="020F0600000000000000" pitchFamily="34" charset="-128"/>
                          <a:cs typeface="ShinMGoPro-Medium"/>
                        </a:rPr>
                        <a:t>6</a:t>
                      </a:r>
                      <a:r>
                        <a:rPr sz="1200" b="1" spc="5">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7143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8890" algn="ctr">
                        <a:lnSpc>
                          <a:spcPct val="100000"/>
                        </a:lnSpc>
                        <a:spcBef>
                          <a:spcPts val="620"/>
                        </a:spcBef>
                      </a:pPr>
                      <a:r>
                        <a:rPr sz="1200" b="1" spc="0">
                          <a:solidFill>
                            <a:srgbClr val="231F20"/>
                          </a:solidFill>
                          <a:latin typeface="HGMaruGothicMPRO" panose="020F0600000000000000" pitchFamily="34" charset="-128"/>
                          <a:ea typeface="HGMaruGothicMPRO" panose="020F0600000000000000" pitchFamily="34" charset="-128"/>
                          <a:cs typeface="ShinMGoPro-Medium"/>
                        </a:rPr>
                        <a:t>2</a:t>
                      </a:r>
                      <a:r>
                        <a:rPr sz="1200" b="1" spc="5">
                          <a:solidFill>
                            <a:srgbClr val="231F20"/>
                          </a:solidFill>
                          <a:latin typeface="HGMaruGothicMPRO" panose="020F0600000000000000" pitchFamily="34" charset="-128"/>
                          <a:ea typeface="HGMaruGothicMPRO" panose="020F0600000000000000" pitchFamily="34" charset="-128"/>
                          <a:cs typeface="ShinMGoPro-Medium"/>
                        </a:rPr>
                        <a:t>年</a:t>
                      </a:r>
                      <a:r>
                        <a:rPr sz="1200" b="1" spc="0">
                          <a:solidFill>
                            <a:srgbClr val="231F20"/>
                          </a:solidFill>
                          <a:latin typeface="HGMaruGothicMPRO" panose="020F0600000000000000" pitchFamily="34" charset="-128"/>
                          <a:ea typeface="HGMaruGothicMPRO" panose="020F0600000000000000" pitchFamily="34" charset="-128"/>
                          <a:cs typeface="ShinMGoPro-Medium"/>
                        </a:rPr>
                        <a:t>6</a:t>
                      </a:r>
                      <a:r>
                        <a:rPr sz="1200" b="1" spc="5">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7143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8255" algn="ctr">
                        <a:lnSpc>
                          <a:spcPct val="100000"/>
                        </a:lnSpc>
                        <a:spcBef>
                          <a:spcPts val="620"/>
                        </a:spcBef>
                      </a:pPr>
                      <a:r>
                        <a:rPr sz="1200" b="1" spc="0">
                          <a:solidFill>
                            <a:srgbClr val="231F20"/>
                          </a:solidFill>
                          <a:latin typeface="HGMaruGothicMPRO" panose="020F0600000000000000" pitchFamily="34" charset="-128"/>
                          <a:ea typeface="HGMaruGothicMPRO" panose="020F0600000000000000" pitchFamily="34" charset="-128"/>
                          <a:cs typeface="ShinMGoPro-Medium"/>
                        </a:rPr>
                        <a:t>3</a:t>
                      </a:r>
                      <a:r>
                        <a:rPr sz="1200" b="1" spc="5">
                          <a:solidFill>
                            <a:srgbClr val="231F20"/>
                          </a:solidFill>
                          <a:latin typeface="HGMaruGothicMPRO" panose="020F0600000000000000" pitchFamily="34" charset="-128"/>
                          <a:ea typeface="HGMaruGothicMPRO" panose="020F0600000000000000" pitchFamily="34" charset="-128"/>
                          <a:cs typeface="ShinMGoPro-Medium"/>
                        </a:rPr>
                        <a:t>年</a:t>
                      </a:r>
                      <a:r>
                        <a:rPr sz="1200" b="1" spc="0">
                          <a:solidFill>
                            <a:srgbClr val="231F20"/>
                          </a:solidFill>
                          <a:latin typeface="HGMaruGothicMPRO" panose="020F0600000000000000" pitchFamily="34" charset="-128"/>
                          <a:ea typeface="HGMaruGothicMPRO" panose="020F0600000000000000" pitchFamily="34" charset="-128"/>
                          <a:cs typeface="ShinMGoPro-Medium"/>
                        </a:rPr>
                        <a:t>6</a:t>
                      </a:r>
                      <a:r>
                        <a:rPr sz="1200" b="1" spc="5">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7143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6985" algn="ctr">
                        <a:lnSpc>
                          <a:spcPct val="100000"/>
                        </a:lnSpc>
                        <a:spcBef>
                          <a:spcPts val="620"/>
                        </a:spcBef>
                      </a:pPr>
                      <a:r>
                        <a:rPr sz="1200" b="1" spc="0">
                          <a:solidFill>
                            <a:srgbClr val="231F20"/>
                          </a:solidFill>
                          <a:latin typeface="HGMaruGothicMPRO" panose="020F0600000000000000" pitchFamily="34" charset="-128"/>
                          <a:ea typeface="HGMaruGothicMPRO" panose="020F0600000000000000" pitchFamily="34" charset="-128"/>
                          <a:cs typeface="ShinMGoPro-Medium"/>
                        </a:rPr>
                        <a:t>4</a:t>
                      </a:r>
                      <a:r>
                        <a:rPr sz="1200" b="1" spc="5">
                          <a:solidFill>
                            <a:srgbClr val="231F20"/>
                          </a:solidFill>
                          <a:latin typeface="HGMaruGothicMPRO" panose="020F0600000000000000" pitchFamily="34" charset="-128"/>
                          <a:ea typeface="HGMaruGothicMPRO" panose="020F0600000000000000" pitchFamily="34" charset="-128"/>
                          <a:cs typeface="ShinMGoPro-Medium"/>
                        </a:rPr>
                        <a:t>年</a:t>
                      </a:r>
                      <a:r>
                        <a:rPr sz="1200" b="1" spc="0">
                          <a:solidFill>
                            <a:srgbClr val="231F20"/>
                          </a:solidFill>
                          <a:latin typeface="HGMaruGothicMPRO" panose="020F0600000000000000" pitchFamily="34" charset="-128"/>
                          <a:ea typeface="HGMaruGothicMPRO" panose="020F0600000000000000" pitchFamily="34" charset="-128"/>
                          <a:cs typeface="ShinMGoPro-Medium"/>
                        </a:rPr>
                        <a:t>6</a:t>
                      </a:r>
                      <a:r>
                        <a:rPr sz="1200" b="1" spc="5">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7143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6350" algn="ctr">
                        <a:lnSpc>
                          <a:spcPct val="100000"/>
                        </a:lnSpc>
                        <a:spcBef>
                          <a:spcPts val="620"/>
                        </a:spcBef>
                      </a:pPr>
                      <a:r>
                        <a:rPr sz="1200" b="1" spc="0">
                          <a:solidFill>
                            <a:srgbClr val="231F20"/>
                          </a:solidFill>
                          <a:latin typeface="HGMaruGothicMPRO" panose="020F0600000000000000" pitchFamily="34" charset="-128"/>
                          <a:ea typeface="HGMaruGothicMPRO" panose="020F0600000000000000" pitchFamily="34" charset="-128"/>
                          <a:cs typeface="ShinMGoPro-Medium"/>
                        </a:rPr>
                        <a:t>5</a:t>
                      </a:r>
                      <a:r>
                        <a:rPr sz="1200" b="1" spc="5">
                          <a:solidFill>
                            <a:srgbClr val="231F20"/>
                          </a:solidFill>
                          <a:latin typeface="HGMaruGothicMPRO" panose="020F0600000000000000" pitchFamily="34" charset="-128"/>
                          <a:ea typeface="HGMaruGothicMPRO" panose="020F0600000000000000" pitchFamily="34" charset="-128"/>
                          <a:cs typeface="ShinMGoPro-Medium"/>
                        </a:rPr>
                        <a:t>年</a:t>
                      </a:r>
                      <a:r>
                        <a:rPr sz="1200" b="1" spc="0">
                          <a:solidFill>
                            <a:srgbClr val="231F20"/>
                          </a:solidFill>
                          <a:latin typeface="HGMaruGothicMPRO" panose="020F0600000000000000" pitchFamily="34" charset="-128"/>
                          <a:ea typeface="HGMaruGothicMPRO" panose="020F0600000000000000" pitchFamily="34" charset="-128"/>
                          <a:cs typeface="ShinMGoPro-Medium"/>
                        </a:rPr>
                        <a:t>6</a:t>
                      </a:r>
                      <a:r>
                        <a:rPr sz="1200" b="1" spc="5">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7143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5715" algn="ctr">
                        <a:lnSpc>
                          <a:spcPct val="100000"/>
                        </a:lnSpc>
                        <a:spcBef>
                          <a:spcPts val="620"/>
                        </a:spcBef>
                      </a:pPr>
                      <a:r>
                        <a:rPr sz="1200" b="1" spc="0">
                          <a:solidFill>
                            <a:srgbClr val="231F20"/>
                          </a:solidFill>
                          <a:latin typeface="HGMaruGothicMPRO" panose="020F0600000000000000" pitchFamily="34" charset="-128"/>
                          <a:ea typeface="HGMaruGothicMPRO" panose="020F0600000000000000" pitchFamily="34" charset="-128"/>
                          <a:cs typeface="ShinMGoPro-Medium"/>
                        </a:rPr>
                        <a:t>6</a:t>
                      </a:r>
                      <a:r>
                        <a:rPr sz="1200" b="1" spc="5">
                          <a:solidFill>
                            <a:srgbClr val="231F20"/>
                          </a:solidFill>
                          <a:latin typeface="HGMaruGothicMPRO" panose="020F0600000000000000" pitchFamily="34" charset="-128"/>
                          <a:ea typeface="HGMaruGothicMPRO" panose="020F0600000000000000" pitchFamily="34" charset="-128"/>
                          <a:cs typeface="ShinMGoPro-Medium"/>
                        </a:rPr>
                        <a:t>年</a:t>
                      </a:r>
                      <a:r>
                        <a:rPr sz="1200" b="1" spc="0">
                          <a:solidFill>
                            <a:srgbClr val="231F20"/>
                          </a:solidFill>
                          <a:latin typeface="HGMaruGothicMPRO" panose="020F0600000000000000" pitchFamily="34" charset="-128"/>
                          <a:ea typeface="HGMaruGothicMPRO" panose="020F0600000000000000" pitchFamily="34" charset="-128"/>
                          <a:cs typeface="ShinMGoPro-Medium"/>
                        </a:rPr>
                        <a:t>6</a:t>
                      </a:r>
                      <a:r>
                        <a:rPr sz="1200" b="1" spc="5">
                          <a:solidFill>
                            <a:srgbClr val="231F20"/>
                          </a:solidFill>
                          <a:latin typeface="HGMaruGothicMPRO" panose="020F0600000000000000" pitchFamily="34" charset="-128"/>
                          <a:ea typeface="HGMaruGothicMPRO" panose="020F0600000000000000" pitchFamily="34" charset="-128"/>
                          <a:cs typeface="ShinMGoPro-Medium"/>
                        </a:rPr>
                        <a:t>か月</a:t>
                      </a:r>
                      <a:endParaRPr sz="1200">
                        <a:latin typeface="HGMaruGothicMPRO" panose="020F0600000000000000" pitchFamily="34" charset="-128"/>
                        <a:ea typeface="HGMaruGothicMPRO" panose="020F0600000000000000" pitchFamily="34" charset="-128"/>
                        <a:cs typeface="ShinMGoPro-Medium"/>
                      </a:endParaRPr>
                    </a:p>
                  </a:txBody>
                  <a:tcPr marL="0" marR="0" marT="71431"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1"/>
                  </a:ext>
                </a:extLst>
              </a:tr>
              <a:tr h="331811">
                <a:tc>
                  <a:txBody>
                    <a:bodyPr/>
                    <a:lstStyle/>
                    <a:p>
                      <a:pPr algn="ctr">
                        <a:lnSpc>
                          <a:spcPct val="100000"/>
                        </a:lnSpc>
                        <a:spcBef>
                          <a:spcPts val="62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4</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2008"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algn="ctr">
                        <a:lnSpc>
                          <a:spcPct val="100000"/>
                        </a:lnSpc>
                        <a:spcBef>
                          <a:spcPts val="62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169</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r>
                        <a:rPr sz="1200" spc="-120">
                          <a:solidFill>
                            <a:srgbClr val="231F20"/>
                          </a:solidFill>
                          <a:latin typeface="HGMaruGothicMPRO" panose="020F0600000000000000" pitchFamily="34" charset="-128"/>
                          <a:ea typeface="HGMaruGothicMPRO" panose="020F0600000000000000" pitchFamily="34" charset="-128"/>
                          <a:cs typeface="A-OTF Shin Maru Go Pro"/>
                        </a:rPr>
                        <a:t> </a:t>
                      </a:r>
                      <a:r>
                        <a:rPr sz="1200" spc="0">
                          <a:solidFill>
                            <a:srgbClr val="231F20"/>
                          </a:solidFill>
                          <a:latin typeface="HGMaruGothicMPRO" panose="020F0600000000000000" pitchFamily="34" charset="-128"/>
                          <a:ea typeface="HGMaruGothicMPRO" panose="020F0600000000000000" pitchFamily="34" charset="-128"/>
                          <a:cs typeface="A-OTF Shin Maru Go Pro"/>
                        </a:rPr>
                        <a:t>216</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2008"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4445" algn="ctr">
                        <a:lnSpc>
                          <a:spcPct val="100000"/>
                        </a:lnSpc>
                        <a:spcBef>
                          <a:spcPts val="62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7</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2008"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9525" algn="ctr">
                        <a:lnSpc>
                          <a:spcPct val="100000"/>
                        </a:lnSpc>
                        <a:spcBef>
                          <a:spcPts val="62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8</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2008"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8890" algn="ctr">
                        <a:lnSpc>
                          <a:spcPct val="100000"/>
                        </a:lnSpc>
                        <a:spcBef>
                          <a:spcPts val="62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9</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2008"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7620" algn="ctr">
                        <a:lnSpc>
                          <a:spcPct val="100000"/>
                        </a:lnSpc>
                        <a:spcBef>
                          <a:spcPts val="62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10</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2008"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6985" algn="ctr">
                        <a:lnSpc>
                          <a:spcPct val="100000"/>
                        </a:lnSpc>
                        <a:spcBef>
                          <a:spcPts val="62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12</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2008"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5715" algn="ctr">
                        <a:lnSpc>
                          <a:spcPct val="100000"/>
                        </a:lnSpc>
                        <a:spcBef>
                          <a:spcPts val="62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13</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2008"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5080" algn="ctr">
                        <a:lnSpc>
                          <a:spcPct val="100000"/>
                        </a:lnSpc>
                        <a:spcBef>
                          <a:spcPts val="62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15</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2008"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2"/>
                  </a:ext>
                </a:extLst>
              </a:tr>
              <a:tr h="332963">
                <a:tc>
                  <a:txBody>
                    <a:bodyPr/>
                    <a:lstStyle/>
                    <a:p>
                      <a:pPr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3</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121</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r>
                        <a:rPr sz="1200" spc="-120">
                          <a:solidFill>
                            <a:srgbClr val="231F20"/>
                          </a:solidFill>
                          <a:latin typeface="HGMaruGothicMPRO" panose="020F0600000000000000" pitchFamily="34" charset="-128"/>
                          <a:ea typeface="HGMaruGothicMPRO" panose="020F0600000000000000" pitchFamily="34" charset="-128"/>
                          <a:cs typeface="A-OTF Shin Maru Go Pro"/>
                        </a:rPr>
                        <a:t> </a:t>
                      </a:r>
                      <a:r>
                        <a:rPr sz="1200" spc="0">
                          <a:solidFill>
                            <a:srgbClr val="231F20"/>
                          </a:solidFill>
                          <a:latin typeface="HGMaruGothicMPRO" panose="020F0600000000000000" pitchFamily="34" charset="-128"/>
                          <a:ea typeface="HGMaruGothicMPRO" panose="020F0600000000000000" pitchFamily="34" charset="-128"/>
                          <a:cs typeface="A-OTF Shin Maru Go Pro"/>
                        </a:rPr>
                        <a:t>168</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4445"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5</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9525"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6</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8890"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6</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7620"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8</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6985"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9</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5715"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10</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5080"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11</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3"/>
                  </a:ext>
                </a:extLst>
              </a:tr>
              <a:tr h="332963">
                <a:tc>
                  <a:txBody>
                    <a:bodyPr/>
                    <a:lstStyle/>
                    <a:p>
                      <a:pPr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2</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73</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r>
                        <a:rPr sz="1200" spc="-120">
                          <a:solidFill>
                            <a:srgbClr val="231F20"/>
                          </a:solidFill>
                          <a:latin typeface="HGMaruGothicMPRO" panose="020F0600000000000000" pitchFamily="34" charset="-128"/>
                          <a:ea typeface="HGMaruGothicMPRO" panose="020F0600000000000000" pitchFamily="34" charset="-128"/>
                          <a:cs typeface="A-OTF Shin Maru Go Pro"/>
                        </a:rPr>
                        <a:t> </a:t>
                      </a:r>
                      <a:r>
                        <a:rPr sz="1200" spc="0">
                          <a:solidFill>
                            <a:srgbClr val="231F20"/>
                          </a:solidFill>
                          <a:latin typeface="HGMaruGothicMPRO" panose="020F0600000000000000" pitchFamily="34" charset="-128"/>
                          <a:ea typeface="HGMaruGothicMPRO" panose="020F0600000000000000" pitchFamily="34" charset="-128"/>
                          <a:cs typeface="A-OTF Shin Maru Go Pro"/>
                        </a:rPr>
                        <a:t>120</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4445"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3</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9525"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4</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8890"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4</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7620"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5</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6985"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6</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6350"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6</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tc>
                  <a:txBody>
                    <a:bodyPr/>
                    <a:lstStyle/>
                    <a:p>
                      <a:pPr marL="5080"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7</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1F4FD"/>
                    </a:solidFill>
                  </a:tcPr>
                </a:tc>
                <a:extLst>
                  <a:ext uri="{0D108BD9-81ED-4DB2-BD59-A6C34878D82A}">
                    <a16:rowId xmlns:a16="http://schemas.microsoft.com/office/drawing/2014/main" val="10004"/>
                  </a:ext>
                </a:extLst>
              </a:tr>
              <a:tr h="332963">
                <a:tc>
                  <a:txBody>
                    <a:bodyPr/>
                    <a:lstStyle/>
                    <a:p>
                      <a:pPr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1</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48</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r>
                        <a:rPr sz="1200" spc="-120">
                          <a:solidFill>
                            <a:srgbClr val="231F20"/>
                          </a:solidFill>
                          <a:latin typeface="HGMaruGothicMPRO" panose="020F0600000000000000" pitchFamily="34" charset="-128"/>
                          <a:ea typeface="HGMaruGothicMPRO" panose="020F0600000000000000" pitchFamily="34" charset="-128"/>
                          <a:cs typeface="A-OTF Shin Maru Go Pro"/>
                        </a:rPr>
                        <a:t> </a:t>
                      </a:r>
                      <a:r>
                        <a:rPr sz="1200" spc="0">
                          <a:solidFill>
                            <a:srgbClr val="231F20"/>
                          </a:solidFill>
                          <a:latin typeface="HGMaruGothicMPRO" panose="020F0600000000000000" pitchFamily="34" charset="-128"/>
                          <a:ea typeface="HGMaruGothicMPRO" panose="020F0600000000000000" pitchFamily="34" charset="-128"/>
                          <a:cs typeface="A-OTF Shin Maru Go Pro"/>
                        </a:rPr>
                        <a:t>72</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4445"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1</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9525"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2</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8890"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2</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7620"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2</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6985"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3</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6350"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3</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tc>
                  <a:txBody>
                    <a:bodyPr/>
                    <a:lstStyle/>
                    <a:p>
                      <a:pPr marL="5080" algn="ctr">
                        <a:lnSpc>
                          <a:spcPct val="100000"/>
                        </a:lnSpc>
                        <a:spcBef>
                          <a:spcPts val="635"/>
                        </a:spcBef>
                      </a:pPr>
                      <a:r>
                        <a:rPr sz="1200" spc="0">
                          <a:solidFill>
                            <a:srgbClr val="231F20"/>
                          </a:solidFill>
                          <a:latin typeface="HGMaruGothicMPRO" panose="020F0600000000000000" pitchFamily="34" charset="-128"/>
                          <a:ea typeface="HGMaruGothicMPRO" panose="020F0600000000000000" pitchFamily="34" charset="-128"/>
                          <a:cs typeface="A-OTF Shin Maru Go Pro"/>
                        </a:rPr>
                        <a:t>3</a:t>
                      </a:r>
                      <a:r>
                        <a:rPr sz="1200" spc="5">
                          <a:solidFill>
                            <a:srgbClr val="231F20"/>
                          </a:solidFill>
                          <a:latin typeface="HGMaruGothicMPRO" panose="020F0600000000000000" pitchFamily="34" charset="-128"/>
                          <a:ea typeface="HGMaruGothicMPRO" panose="020F0600000000000000" pitchFamily="34" charset="-128"/>
                          <a:cs typeface="A-OTF Shin Maru Go Pro"/>
                        </a:rPr>
                        <a:t>日</a:t>
                      </a:r>
                      <a:endParaRPr sz="1200">
                        <a:latin typeface="HGMaruGothicMPRO" panose="020F0600000000000000" pitchFamily="34" charset="-128"/>
                        <a:ea typeface="HGMaruGothicMPRO" panose="020F0600000000000000" pitchFamily="34" charset="-128"/>
                        <a:cs typeface="A-OTF Shin Maru Go Pro"/>
                      </a:endParaRPr>
                    </a:p>
                  </a:txBody>
                  <a:tcPr marL="0" marR="0" marT="73160" marB="0">
                    <a:lnL w="6350">
                      <a:solidFill>
                        <a:srgbClr val="231F20"/>
                      </a:solidFill>
                      <a:prstDash val="solid"/>
                    </a:lnL>
                    <a:lnR w="6350">
                      <a:solidFill>
                        <a:srgbClr val="231F20"/>
                      </a:solidFill>
                      <a:prstDash val="solid"/>
                    </a:lnR>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5"/>
                  </a:ext>
                </a:extLst>
              </a:tr>
            </a:tbl>
          </a:graphicData>
        </a:graphic>
      </p:graphicFrame>
      <p:sp>
        <p:nvSpPr>
          <p:cNvPr id="12" name="object 12">
            <a:extLst>
              <a:ext uri="{FF2B5EF4-FFF2-40B4-BE49-F238E27FC236}">
                <a16:creationId xmlns:a16="http://schemas.microsoft.com/office/drawing/2014/main" id="{071BE2B9-1FB6-F146-853B-9EA37D2263AB}"/>
              </a:ext>
            </a:extLst>
          </p:cNvPr>
          <p:cNvSpPr txBox="1"/>
          <p:nvPr/>
        </p:nvSpPr>
        <p:spPr>
          <a:xfrm>
            <a:off x="8780592" y="6230963"/>
            <a:ext cx="906894" cy="243789"/>
          </a:xfrm>
          <a:prstGeom prst="rect">
            <a:avLst/>
          </a:prstGeom>
        </p:spPr>
        <p:txBody>
          <a:bodyPr vert="horz" wrap="square" lIns="0" tIns="12831" rIns="0" bIns="0" rtlCol="0">
            <a:spAutoFit/>
          </a:bodyPr>
          <a:lstStyle/>
          <a:p>
            <a:pPr marL="11665">
              <a:spcBef>
                <a:spcPts val="101"/>
              </a:spcBef>
            </a:pPr>
            <a:r>
              <a:rPr sz="1500" b="1">
                <a:solidFill>
                  <a:srgbClr val="FFFFFF"/>
                </a:solidFill>
                <a:latin typeface="HGMaruGothicMPRO" panose="020F0600000000000000" pitchFamily="34" charset="-128"/>
                <a:ea typeface="HGMaruGothicMPRO" panose="020F0600000000000000" pitchFamily="34" charset="-128"/>
                <a:cs typeface="ShinMGoPro-DeBold"/>
              </a:rPr>
              <a:t>補足④</a:t>
            </a:r>
            <a:r>
              <a:rPr sz="1700" b="1" baseline="6666">
                <a:solidFill>
                  <a:srgbClr val="FFFFFF"/>
                </a:solidFill>
                <a:latin typeface="HGMaruGothicMPRO" panose="020F0600000000000000" pitchFamily="34" charset="-128"/>
                <a:ea typeface="HGMaruGothicMPRO" panose="020F0600000000000000" pitchFamily="34" charset="-128"/>
                <a:cs typeface="ShinMGoPro-DeBold"/>
              </a:rPr>
              <a:t>▶</a:t>
            </a:r>
            <a:endParaRPr sz="1700" baseline="6666">
              <a:latin typeface="HGMaruGothicMPRO" panose="020F0600000000000000" pitchFamily="34" charset="-128"/>
              <a:ea typeface="HGMaruGothicMPRO" panose="020F0600000000000000" pitchFamily="34" charset="-128"/>
              <a:cs typeface="ShinMGoPro-DeBold"/>
            </a:endParaRPr>
          </a:p>
        </p:txBody>
      </p:sp>
      <p:sp>
        <p:nvSpPr>
          <p:cNvPr id="13" name="object 7">
            <a:extLst>
              <a:ext uri="{FF2B5EF4-FFF2-40B4-BE49-F238E27FC236}">
                <a16:creationId xmlns:a16="http://schemas.microsoft.com/office/drawing/2014/main" id="{9EF75A7F-1FDC-C146-B02C-E63C825CFE00}"/>
              </a:ext>
            </a:extLst>
          </p:cNvPr>
          <p:cNvSpPr txBox="1"/>
          <p:nvPr/>
        </p:nvSpPr>
        <p:spPr>
          <a:xfrm>
            <a:off x="448251" y="980728"/>
            <a:ext cx="9239233" cy="1818370"/>
          </a:xfrm>
          <a:prstGeom prst="rect">
            <a:avLst/>
          </a:prstGeom>
        </p:spPr>
        <p:txBody>
          <a:bodyPr vert="horz" wrap="square" lIns="0" tIns="15164" rIns="0" bIns="0" rtlCol="0">
            <a:spAutoFit/>
          </a:bodyPr>
          <a:lstStyle/>
          <a:p>
            <a:pPr marL="125981">
              <a:spcBef>
                <a:spcPts val="2305"/>
              </a:spcBef>
            </a:pPr>
            <a:r>
              <a:rPr dirty="0">
                <a:solidFill>
                  <a:srgbClr val="231F20"/>
                </a:solidFill>
                <a:latin typeface="HGMaruGothicMPRO" panose="020F0600000000000000" pitchFamily="34" charset="-128"/>
                <a:ea typeface="HGMaruGothicMPRO" panose="020F0600000000000000" pitchFamily="34" charset="-128"/>
                <a:cs typeface="A-OTF Shin Maru Go Pro"/>
              </a:rPr>
              <a:t>6か月間</a:t>
            </a:r>
            <a:r>
              <a:rPr lang="ja-JP" altLang="en-US" dirty="0">
                <a:latin typeface="HGMaruGothicMPRO" panose="020F0600000000000000" pitchFamily="34" charset="-128"/>
                <a:ea typeface="HGMaruGothicMPRO" panose="020F0600000000000000" pitchFamily="34" charset="-128"/>
                <a:cs typeface="A-OTF Shin Maru Go Pro"/>
              </a:rPr>
              <a:t>継続</a:t>
            </a:r>
            <a:r>
              <a:rPr dirty="0">
                <a:solidFill>
                  <a:srgbClr val="231F20"/>
                </a:solidFill>
                <a:latin typeface="HGMaruGothicMPRO" panose="020F0600000000000000" pitchFamily="34" charset="-128"/>
                <a:ea typeface="HGMaruGothicMPRO" panose="020F0600000000000000" pitchFamily="34" charset="-128"/>
                <a:cs typeface="A-OTF Shin Maru Go Pro"/>
              </a:rPr>
              <a:t>雇用され、その間のすべての労働日（労働義務のある日）の8割以上を出勤した場合は、</a:t>
            </a:r>
            <a:r>
              <a:rPr b="1" dirty="0">
                <a:solidFill>
                  <a:srgbClr val="00AEEF"/>
                </a:solidFill>
                <a:latin typeface="HGMaruGothicMPRO" panose="020F0600000000000000" pitchFamily="34" charset="-128"/>
                <a:ea typeface="HGMaruGothicMPRO" panose="020F0600000000000000" pitchFamily="34" charset="-128"/>
                <a:cs typeface="ShinMGoPro-Medium"/>
              </a:rPr>
              <a:t>10日間の年次有給休暇</a:t>
            </a:r>
            <a:r>
              <a:rPr dirty="0">
                <a:solidFill>
                  <a:srgbClr val="231F20"/>
                </a:solidFill>
                <a:latin typeface="HGMaruGothicMPRO" panose="020F0600000000000000" pitchFamily="34" charset="-128"/>
                <a:ea typeface="HGMaruGothicMPRO" panose="020F0600000000000000" pitchFamily="34" charset="-128"/>
                <a:cs typeface="A-OTF Shin Maru Go Pro"/>
              </a:rPr>
              <a:t>を得られます。</a:t>
            </a:r>
            <a:endParaRPr lang="en-US" dirty="0">
              <a:solidFill>
                <a:srgbClr val="231F20"/>
              </a:solidFill>
              <a:latin typeface="HGMaruGothicMPRO" panose="020F0600000000000000" pitchFamily="34" charset="-128"/>
              <a:ea typeface="HGMaruGothicMPRO" panose="020F0600000000000000" pitchFamily="34" charset="-128"/>
              <a:cs typeface="A-OTF Shin Maru Go Pro"/>
            </a:endParaRPr>
          </a:p>
          <a:p>
            <a:pPr marL="125981">
              <a:spcBef>
                <a:spcPts val="2305"/>
              </a:spcBef>
            </a:pPr>
            <a:r>
              <a:rPr dirty="0">
                <a:solidFill>
                  <a:srgbClr val="231F20"/>
                </a:solidFill>
                <a:latin typeface="HGMaruGothicMPRO" panose="020F0600000000000000" pitchFamily="34" charset="-128"/>
                <a:ea typeface="HGMaruGothicMPRO" panose="020F0600000000000000" pitchFamily="34" charset="-128"/>
                <a:cs typeface="A-OTF Shin Maru Go Pro"/>
              </a:rPr>
              <a:t>以後1年ごとに、その間の労働日の8割以上出勤した場合は、毎年、勤続年数に応じた年次有給休暇を得ることができます。（労働基準法第39条）</a:t>
            </a:r>
            <a:endParaRPr sz="1900" dirty="0">
              <a:latin typeface="HGMaruGothicMPRO" panose="020F0600000000000000" pitchFamily="34" charset="-128"/>
              <a:ea typeface="HGMaruGothicMPRO" panose="020F0600000000000000" pitchFamily="34" charset="-128"/>
              <a:cs typeface="Times New Roman"/>
            </a:endParaRPr>
          </a:p>
          <a:p>
            <a:pPr marL="39078"/>
            <a:endParaRPr lang="en-US" sz="1300" b="1" dirty="0">
              <a:solidFill>
                <a:srgbClr val="231F20"/>
              </a:solidFill>
              <a:latin typeface="HGMaruGothicMPRO" panose="020F0600000000000000" pitchFamily="34" charset="-128"/>
              <a:ea typeface="HGMaruGothicMPRO" panose="020F0600000000000000" pitchFamily="34" charset="-128"/>
              <a:cs typeface="ShinMGoPro-Medium"/>
            </a:endParaRPr>
          </a:p>
          <a:p>
            <a:pPr marL="39078"/>
            <a:r>
              <a:rPr sz="1300" b="1" dirty="0">
                <a:solidFill>
                  <a:srgbClr val="231F20"/>
                </a:solidFill>
                <a:latin typeface="HGMaruGothicMPRO" panose="020F0600000000000000" pitchFamily="34" charset="-128"/>
                <a:ea typeface="HGMaruGothicMPRO" panose="020F0600000000000000" pitchFamily="34" charset="-128"/>
                <a:cs typeface="ShinMGoPro-Medium"/>
              </a:rPr>
              <a:t>【</a:t>
            </a:r>
            <a:r>
              <a:rPr sz="1300" b="1" dirty="0" err="1">
                <a:solidFill>
                  <a:srgbClr val="231F20"/>
                </a:solidFill>
                <a:latin typeface="HGMaruGothicMPRO" panose="020F0600000000000000" pitchFamily="34" charset="-128"/>
                <a:ea typeface="HGMaruGothicMPRO" panose="020F0600000000000000" pitchFamily="34" charset="-128"/>
                <a:cs typeface="ShinMGoPro-Medium"/>
              </a:rPr>
              <a:t>年次有給休暇の付与日数</a:t>
            </a:r>
            <a:r>
              <a:rPr sz="1300" b="1" dirty="0">
                <a:solidFill>
                  <a:srgbClr val="231F20"/>
                </a:solidFill>
                <a:latin typeface="HGMaruGothicMPRO" panose="020F0600000000000000" pitchFamily="34" charset="-128"/>
                <a:ea typeface="HGMaruGothicMPRO" panose="020F0600000000000000" pitchFamily="34" charset="-128"/>
                <a:cs typeface="ShinMGoPro-Medium"/>
              </a:rPr>
              <a:t>】</a:t>
            </a:r>
            <a:endParaRPr sz="1300" dirty="0">
              <a:latin typeface="HGMaruGothicMPRO" panose="020F0600000000000000" pitchFamily="34" charset="-128"/>
              <a:ea typeface="HGMaruGothicMPRO" panose="020F0600000000000000" pitchFamily="34" charset="-128"/>
              <a:cs typeface="ShinMGoPro-Medium"/>
            </a:endParaRPr>
          </a:p>
        </p:txBody>
      </p:sp>
      <p:sp>
        <p:nvSpPr>
          <p:cNvPr id="14" name="スライド番号プレースホルダー 2"/>
          <p:cNvSpPr txBox="1">
            <a:spLocks/>
          </p:cNvSpPr>
          <p:nvPr/>
        </p:nvSpPr>
        <p:spPr>
          <a:xfrm>
            <a:off x="9183470" y="6492875"/>
            <a:ext cx="722530" cy="365125"/>
          </a:xfrm>
          <a:prstGeom prst="rect">
            <a:avLst/>
          </a:prstGeom>
        </p:spPr>
        <p:txBody>
          <a:bodyPr/>
          <a:ls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z="2000" smtClean="0">
                <a:latin typeface="HG丸ｺﾞｼｯｸM-PRO" panose="020F0600000000000000" pitchFamily="50" charset="-128"/>
                <a:ea typeface="HG丸ｺﾞｼｯｸM-PRO" panose="020F0600000000000000" pitchFamily="50" charset="-128"/>
              </a:rPr>
              <a:pPr>
                <a:defRPr/>
              </a:pPr>
              <a:t>29</a:t>
            </a:fld>
            <a:endParaRPr lang="ja-JP" altLang="en-US" sz="2000">
              <a:latin typeface="HG丸ｺﾞｼｯｸM-PRO" panose="020F0600000000000000" pitchFamily="50" charset="-128"/>
              <a:ea typeface="HG丸ｺﾞｼｯｸM-PRO" panose="020F0600000000000000" pitchFamily="50" charset="-128"/>
            </a:endParaRPr>
          </a:p>
        </p:txBody>
      </p:sp>
      <p:sp>
        <p:nvSpPr>
          <p:cNvPr id="11" name="object 3">
            <a:extLst>
              <a:ext uri="{FF2B5EF4-FFF2-40B4-BE49-F238E27FC236}">
                <a16:creationId xmlns:a16="http://schemas.microsoft.com/office/drawing/2014/main" id="{0F76B4C3-881A-1540-8490-84449037AA03}"/>
              </a:ext>
            </a:extLst>
          </p:cNvPr>
          <p:cNvSpPr/>
          <p:nvPr/>
        </p:nvSpPr>
        <p:spPr>
          <a:xfrm>
            <a:off x="0" y="369221"/>
            <a:ext cx="9944797" cy="365125"/>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r>
              <a:rPr lang="ja-JP" altLang="en-US" sz="2000" b="1" dirty="0">
                <a:solidFill>
                  <a:schemeClr val="bg1"/>
                </a:solidFill>
                <a:latin typeface="HGMaruGothicMPRO" panose="020F0600000000000000" pitchFamily="34" charset="-128"/>
                <a:ea typeface="HGMaruGothicMPRO" panose="020F0600000000000000" pitchFamily="34" charset="-128"/>
              </a:rPr>
              <a:t>③　年次有給休暇について</a:t>
            </a:r>
            <a:endParaRPr sz="2000" b="1" dirty="0">
              <a:solidFill>
                <a:schemeClr val="bg1"/>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359305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a:extLst>
              <a:ext uri="{FF2B5EF4-FFF2-40B4-BE49-F238E27FC236}">
                <a16:creationId xmlns:a16="http://schemas.microsoft.com/office/drawing/2014/main" id="{E4D6BB78-A7D9-FC41-85DD-4C3721700E4E}"/>
              </a:ext>
            </a:extLst>
          </p:cNvPr>
          <p:cNvSpPr>
            <a:spLocks noGrp="1"/>
          </p:cNvSpPr>
          <p:nvPr>
            <p:ph type="title"/>
          </p:nvPr>
        </p:nvSpPr>
        <p:spPr>
          <a:xfrm>
            <a:off x="0" y="6385"/>
            <a:ext cx="9906000" cy="829200"/>
          </a:xfrm>
          <a:solidFill>
            <a:schemeClr val="accent1">
              <a:lumMod val="60000"/>
              <a:lumOff val="40000"/>
            </a:schemeClr>
          </a:solidFill>
        </p:spPr>
        <p:txBody>
          <a:bodyPr lIns="311663" tIns="314150" rIns="173146" bIns="125660" rtlCol="0" anchor="b"/>
          <a:lstStyle/>
          <a:p>
            <a:r>
              <a:rPr lang="en-US" altLang="ja-JP" dirty="0"/>
              <a:t>【</a:t>
            </a:r>
            <a:r>
              <a:rPr lang="ja-JP" altLang="en-US" dirty="0"/>
              <a:t>現行制度</a:t>
            </a:r>
            <a:r>
              <a:rPr lang="en-US" altLang="ja-JP" dirty="0"/>
              <a:t>】</a:t>
            </a:r>
            <a:r>
              <a:rPr lang="ja-JP" altLang="en-US" dirty="0"/>
              <a:t>年次有給休暇の時季指定義務について</a:t>
            </a:r>
            <a:endParaRPr lang="ja-JP" altLang="en-US" sz="1539" dirty="0"/>
          </a:p>
        </p:txBody>
      </p:sp>
      <p:grpSp>
        <p:nvGrpSpPr>
          <p:cNvPr id="4" name="グループ化 3"/>
          <p:cNvGrpSpPr/>
          <p:nvPr/>
        </p:nvGrpSpPr>
        <p:grpSpPr>
          <a:xfrm>
            <a:off x="810863" y="1677116"/>
            <a:ext cx="8174615" cy="1866107"/>
            <a:chOff x="1135326" y="1340768"/>
            <a:chExt cx="6337954" cy="1296000"/>
          </a:xfrm>
        </p:grpSpPr>
        <p:grpSp>
          <p:nvGrpSpPr>
            <p:cNvPr id="6" name="グループ化 5"/>
            <p:cNvGrpSpPr/>
            <p:nvPr/>
          </p:nvGrpSpPr>
          <p:grpSpPr>
            <a:xfrm>
              <a:off x="1135326" y="1340768"/>
              <a:ext cx="2916000" cy="1296000"/>
              <a:chOff x="1135326" y="1340768"/>
              <a:chExt cx="2916000" cy="1296000"/>
            </a:xfrm>
          </p:grpSpPr>
          <p:sp>
            <p:nvSpPr>
              <p:cNvPr id="21" name="正方形/長方形 20"/>
              <p:cNvSpPr/>
              <p:nvPr/>
            </p:nvSpPr>
            <p:spPr>
              <a:xfrm>
                <a:off x="1135326" y="1340768"/>
                <a:ext cx="2916000" cy="129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marL="0" marR="0" lvl="0" indent="0" algn="ctr" defTabSz="876237" rtl="0" eaLnBrk="1" fontAlgn="auto" latinLnBrk="0" hangingPunct="1">
                  <a:lnSpc>
                    <a:spcPct val="100000"/>
                  </a:lnSpc>
                  <a:spcBef>
                    <a:spcPts val="0"/>
                  </a:spcBef>
                  <a:spcAft>
                    <a:spcPts val="0"/>
                  </a:spcAft>
                  <a:buClrTx/>
                  <a:buSzTx/>
                  <a:buFontTx/>
                  <a:buNone/>
                  <a:tabLst/>
                  <a:defRPr/>
                </a:pPr>
                <a:endParaRPr kumimoji="1" lang="ja-JP" altLang="en-US" sz="173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22" name="Picture 2" descr="PNG,アイコン,アバター,人,切り取ったイメージ,切り取ったピクチャ,切り取った画像,男,男性,透明な背景,頭"/>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9385" l="0" r="100000"/>
                        </a14:imgEffect>
                      </a14:imgLayer>
                    </a14:imgProps>
                  </a:ext>
                  <a:ext uri="{28A0092B-C50C-407E-A947-70E740481C1C}">
                    <a14:useLocalDpi xmlns:a14="http://schemas.microsoft.com/office/drawing/2010/main" val="0"/>
                  </a:ext>
                </a:extLst>
              </a:blip>
              <a:srcRect l="20985" t="19299" r="21112" b="18618"/>
              <a:stretch/>
            </p:blipFill>
            <p:spPr bwMode="auto">
              <a:xfrm>
                <a:off x="3318752" y="1484785"/>
                <a:ext cx="698144" cy="83585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PNG,アイコン,アバター,人,切り取ったイメージ,切り取ったピクチャ,切り取った画像,男,男性,透明な背景,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22005" t="19299" r="25034" b="18618"/>
              <a:stretch/>
            </p:blipFill>
            <p:spPr bwMode="auto">
              <a:xfrm flipH="1">
                <a:off x="1171365" y="1484785"/>
                <a:ext cx="638556" cy="835852"/>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92"/>
              <p:cNvSpPr txBox="1"/>
              <p:nvPr/>
            </p:nvSpPr>
            <p:spPr>
              <a:xfrm>
                <a:off x="1274643" y="2276872"/>
                <a:ext cx="432000" cy="180000"/>
              </a:xfrm>
              <a:prstGeom prst="rect">
                <a:avLst/>
              </a:prstGeom>
              <a:noFill/>
              <a:ln>
                <a:noFill/>
              </a:ln>
            </p:spPr>
            <p:txBody>
              <a:bodyPr wrap="none" lIns="34629" tIns="0" rIns="34629" bIns="0" rtlCol="0" anchor="ctr" anchorCtr="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ctr" defTabSz="876237" rtl="0" eaLnBrk="1" fontAlgn="auto" latinLnBrk="0" hangingPunct="1">
                  <a:lnSpc>
                    <a:spcPct val="100000"/>
                  </a:lnSpc>
                  <a:spcBef>
                    <a:spcPts val="0"/>
                  </a:spcBef>
                  <a:spcAft>
                    <a:spcPts val="0"/>
                  </a:spcAft>
                  <a:buClrTx/>
                  <a:buSzTx/>
                  <a:buFontTx/>
                  <a:buNone/>
                  <a:tabLst/>
                  <a:defRPr/>
                </a:pPr>
                <a:r>
                  <a:rPr kumimoji="1" lang="ja-JP" altLang="en-US" sz="105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労働者</a:t>
                </a:r>
              </a:p>
            </p:txBody>
          </p:sp>
          <p:sp>
            <p:nvSpPr>
              <p:cNvPr id="25" name="テキスト ボックス 93"/>
              <p:cNvSpPr txBox="1"/>
              <p:nvPr/>
            </p:nvSpPr>
            <p:spPr>
              <a:xfrm>
                <a:off x="3451824" y="2276872"/>
                <a:ext cx="432000" cy="180000"/>
              </a:xfrm>
              <a:prstGeom prst="rect">
                <a:avLst/>
              </a:prstGeom>
              <a:noFill/>
              <a:ln>
                <a:noFill/>
              </a:ln>
            </p:spPr>
            <p:txBody>
              <a:bodyPr wrap="none" lIns="34629" tIns="0" rIns="34629" bIns="0" rtlCol="0" anchor="ctr" anchorCtr="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ctr" defTabSz="876237" rtl="0" eaLnBrk="1" fontAlgn="auto" latinLnBrk="0" hangingPunct="1">
                  <a:lnSpc>
                    <a:spcPct val="100000"/>
                  </a:lnSpc>
                  <a:spcBef>
                    <a:spcPts val="0"/>
                  </a:spcBef>
                  <a:spcAft>
                    <a:spcPts val="0"/>
                  </a:spcAft>
                  <a:buClrTx/>
                  <a:buSzTx/>
                  <a:buFontTx/>
                  <a:buNone/>
                  <a:tabLst/>
                  <a:defRPr/>
                </a:pPr>
                <a:r>
                  <a:rPr kumimoji="1" lang="ja-JP" altLang="en-US" sz="105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使用者</a:t>
                </a:r>
              </a:p>
            </p:txBody>
          </p:sp>
          <p:sp>
            <p:nvSpPr>
              <p:cNvPr id="26" name="正方形/長方形 25"/>
              <p:cNvSpPr/>
              <p:nvPr/>
            </p:nvSpPr>
            <p:spPr>
              <a:xfrm>
                <a:off x="1432165" y="1340768"/>
                <a:ext cx="2349620" cy="213057"/>
              </a:xfrm>
              <a:prstGeom prst="rect">
                <a:avLst/>
              </a:prstGeom>
              <a:noFill/>
              <a:ln>
                <a:noFill/>
              </a:ln>
            </p:spPr>
            <p:txBody>
              <a:bodyPr wrap="none" lIns="34629" tIns="34629" rIns="34629" bIns="34629">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l" defTabSz="876237" rtl="0" eaLnBrk="1" fontAlgn="auto" latinLnBrk="0" hangingPunct="1">
                  <a:lnSpc>
                    <a:spcPct val="100000"/>
                  </a:lnSpc>
                  <a:spcBef>
                    <a:spcPts val="0"/>
                  </a:spcBef>
                  <a:spcAft>
                    <a:spcPts val="0"/>
                  </a:spcAft>
                  <a:buClrTx/>
                  <a:buSzTx/>
                  <a:buFontTx/>
                  <a:buNone/>
                  <a:tabLst/>
                  <a:defRPr/>
                </a:pPr>
                <a:r>
                  <a:rPr kumimoji="1" lang="ja-JP" altLang="en-US" sz="1539" b="1"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労働者の申出による取得（原則）</a:t>
                </a:r>
                <a:endParaRPr kumimoji="1" lang="en-US" altLang="ja-JP" sz="1539" b="1"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円形吹き出し 26"/>
              <p:cNvSpPr/>
              <p:nvPr/>
            </p:nvSpPr>
            <p:spPr>
              <a:xfrm>
                <a:off x="1995304" y="2124915"/>
                <a:ext cx="994486" cy="384439"/>
              </a:xfrm>
              <a:prstGeom prst="wedgeEllipseCallout">
                <a:avLst>
                  <a:gd name="adj1" fmla="val -66861"/>
                  <a:gd name="adj2" fmla="val -47118"/>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79561" rtl="0" eaLnBrk="1" fontAlgn="auto" latinLnBrk="0" hangingPunct="1">
                  <a:lnSpc>
                    <a:spcPct val="100000"/>
                  </a:lnSpc>
                  <a:spcBef>
                    <a:spcPts val="0"/>
                  </a:spcBef>
                  <a:spcAft>
                    <a:spcPts val="0"/>
                  </a:spcAft>
                  <a:buClrTx/>
                  <a:buSzTx/>
                  <a:buFontTx/>
                  <a:buNone/>
                  <a:tabLst/>
                  <a:defRPr/>
                </a:pPr>
                <a:r>
                  <a:rPr kumimoji="1" lang="en-US" altLang="ja-JP" sz="101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1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01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1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日に休みます」</a:t>
                </a:r>
              </a:p>
            </p:txBody>
          </p:sp>
          <p:sp>
            <p:nvSpPr>
              <p:cNvPr id="28" name="下カーブ矢印 27"/>
              <p:cNvSpPr/>
              <p:nvPr/>
            </p:nvSpPr>
            <p:spPr>
              <a:xfrm>
                <a:off x="1819437" y="1633493"/>
                <a:ext cx="1692000" cy="267105"/>
              </a:xfrm>
              <a:prstGeom prst="curvedDownArrow">
                <a:avLst>
                  <a:gd name="adj1" fmla="val 11222"/>
                  <a:gd name="adj2" fmla="val 68150"/>
                  <a:gd name="adj3" fmla="val 36909"/>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9561" rtl="0" eaLnBrk="1" fontAlgn="auto" latinLnBrk="0" hangingPunct="1">
                  <a:lnSpc>
                    <a:spcPct val="100000"/>
                  </a:lnSpc>
                  <a:spcBef>
                    <a:spcPts val="0"/>
                  </a:spcBef>
                  <a:spcAft>
                    <a:spcPts val="0"/>
                  </a:spcAft>
                  <a:buClrTx/>
                  <a:buSzTx/>
                  <a:buFontTx/>
                  <a:buNone/>
                  <a:tabLst/>
                  <a:defRPr/>
                </a:pPr>
                <a:endParaRPr kumimoji="1" lang="ja-JP" altLang="en-US" sz="1731"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29" name="テキスト ボックス 91"/>
              <p:cNvSpPr txBox="1"/>
              <p:nvPr/>
            </p:nvSpPr>
            <p:spPr>
              <a:xfrm>
                <a:off x="2119548" y="1757784"/>
                <a:ext cx="857611" cy="215890"/>
              </a:xfrm>
              <a:prstGeom prst="rect">
                <a:avLst/>
              </a:prstGeom>
              <a:noFill/>
              <a:ln>
                <a:noFill/>
              </a:ln>
            </p:spPr>
            <p:txBody>
              <a:bodyPr wrap="none" lIns="34629" tIns="0" rIns="34629" bIns="0" rtlCol="0" anchor="ctr" anchorCtr="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l" defTabSz="876237" rtl="0" eaLnBrk="1" fontAlgn="auto" latinLnBrk="0" hangingPunct="1">
                  <a:lnSpc>
                    <a:spcPct val="100000"/>
                  </a:lnSpc>
                  <a:spcBef>
                    <a:spcPts val="0"/>
                  </a:spcBef>
                  <a:spcAft>
                    <a:spcPts val="0"/>
                  </a:spcAft>
                  <a:buClrTx/>
                  <a:buSzTx/>
                  <a:buFontTx/>
                  <a:buNone/>
                  <a:tabLst/>
                  <a:defRPr/>
                </a:pPr>
                <a:r>
                  <a:rPr kumimoji="1" lang="ja-JP" altLang="en-US" sz="101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労働者が使用者に</a:t>
                </a:r>
                <a:endParaRPr kumimoji="1" lang="en-US" altLang="ja-JP" sz="101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76237" rtl="0" eaLnBrk="1" fontAlgn="auto" latinLnBrk="0" hangingPunct="1">
                  <a:lnSpc>
                    <a:spcPct val="100000"/>
                  </a:lnSpc>
                  <a:spcBef>
                    <a:spcPts val="0"/>
                  </a:spcBef>
                  <a:spcAft>
                    <a:spcPts val="0"/>
                  </a:spcAft>
                  <a:buClrTx/>
                  <a:buSzTx/>
                  <a:buFontTx/>
                  <a:buNone/>
                  <a:tabLst/>
                  <a:defRPr/>
                </a:pPr>
                <a:r>
                  <a:rPr kumimoji="1" lang="ja-JP" altLang="en-US" sz="101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取得時季を申出</a:t>
                </a:r>
              </a:p>
            </p:txBody>
          </p:sp>
        </p:grpSp>
        <p:sp>
          <p:nvSpPr>
            <p:cNvPr id="7" name="加算 6"/>
            <p:cNvSpPr/>
            <p:nvPr/>
          </p:nvSpPr>
          <p:spPr>
            <a:xfrm>
              <a:off x="4071848" y="1808768"/>
              <a:ext cx="432000" cy="432000"/>
            </a:xfrm>
            <a:prstGeom prst="mathPlus">
              <a:avLst>
                <a:gd name="adj1" fmla="val 13598"/>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9561" rtl="0" eaLnBrk="1" fontAlgn="auto" latinLnBrk="0" hangingPunct="1">
                <a:lnSpc>
                  <a:spcPct val="100000"/>
                </a:lnSpc>
                <a:spcBef>
                  <a:spcPts val="0"/>
                </a:spcBef>
                <a:spcAft>
                  <a:spcPts val="0"/>
                </a:spcAft>
                <a:buClrTx/>
                <a:buSzTx/>
                <a:buFontTx/>
                <a:buNone/>
                <a:tabLst/>
                <a:defRPr/>
              </a:pPr>
              <a:endParaRPr kumimoji="1" lang="ja-JP" altLang="en-US" sz="173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8" name="グループ化 7"/>
            <p:cNvGrpSpPr/>
            <p:nvPr/>
          </p:nvGrpSpPr>
          <p:grpSpPr>
            <a:xfrm>
              <a:off x="4519702" y="1340768"/>
              <a:ext cx="2953578" cy="1296000"/>
              <a:chOff x="4519702" y="1340768"/>
              <a:chExt cx="2953578" cy="1296000"/>
            </a:xfrm>
          </p:grpSpPr>
          <p:sp>
            <p:nvSpPr>
              <p:cNvPr id="9" name="正方形/長方形 8"/>
              <p:cNvSpPr/>
              <p:nvPr/>
            </p:nvSpPr>
            <p:spPr>
              <a:xfrm>
                <a:off x="4519702" y="1340768"/>
                <a:ext cx="2952000" cy="129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marL="0" marR="0" lvl="0" indent="0" algn="ctr" defTabSz="876237" rtl="0" eaLnBrk="1" fontAlgn="auto" latinLnBrk="0" hangingPunct="1">
                  <a:lnSpc>
                    <a:spcPct val="100000"/>
                  </a:lnSpc>
                  <a:spcBef>
                    <a:spcPts val="0"/>
                  </a:spcBef>
                  <a:spcAft>
                    <a:spcPts val="0"/>
                  </a:spcAft>
                  <a:buClrTx/>
                  <a:buSzTx/>
                  <a:buFontTx/>
                  <a:buNone/>
                  <a:tabLst/>
                  <a:defRPr/>
                </a:pPr>
                <a:endParaRPr kumimoji="1" lang="ja-JP" altLang="en-US" sz="173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右矢印 9"/>
              <p:cNvSpPr/>
              <p:nvPr/>
            </p:nvSpPr>
            <p:spPr>
              <a:xfrm rot="5400000">
                <a:off x="6028088" y="1805003"/>
                <a:ext cx="122704" cy="24497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marL="0" marR="0" lvl="0" indent="0" algn="ctr" defTabSz="876237" rtl="0" eaLnBrk="1" fontAlgn="auto" latinLnBrk="0" hangingPunct="1">
                  <a:lnSpc>
                    <a:spcPct val="100000"/>
                  </a:lnSpc>
                  <a:spcBef>
                    <a:spcPts val="0"/>
                  </a:spcBef>
                  <a:spcAft>
                    <a:spcPts val="0"/>
                  </a:spcAft>
                  <a:buClrTx/>
                  <a:buSzTx/>
                  <a:buFontTx/>
                  <a:buNone/>
                  <a:tabLst/>
                  <a:defRPr/>
                </a:pPr>
                <a:endParaRPr kumimoji="1" lang="ja-JP" altLang="en-US" sz="173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1" name="Picture 2" descr="PNG,アイコン,アバター,人,切り取ったイメージ,切り取ったピクチャ,切り取った画像,男,男性,透明な背景,頭"/>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9385" l="0" r="100000"/>
                        </a14:imgEffect>
                      </a14:imgLayer>
                    </a14:imgProps>
                  </a:ext>
                  <a:ext uri="{28A0092B-C50C-407E-A947-70E740481C1C}">
                    <a14:useLocalDpi xmlns:a14="http://schemas.microsoft.com/office/drawing/2010/main" val="0"/>
                  </a:ext>
                </a:extLst>
              </a:blip>
              <a:srcRect l="20985" t="19299" r="21112" b="18618"/>
              <a:stretch/>
            </p:blipFill>
            <p:spPr bwMode="auto">
              <a:xfrm>
                <a:off x="6775136" y="1484785"/>
                <a:ext cx="698144" cy="8358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PNG,アイコン,アバター,人,切り取ったイメージ,切り取ったピクチャ,切り取った画像,男,男性,透明な背景,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l="22005" t="19299" r="25034" b="18618"/>
              <a:stretch/>
            </p:blipFill>
            <p:spPr bwMode="auto">
              <a:xfrm flipH="1">
                <a:off x="4575697" y="1484785"/>
                <a:ext cx="638556" cy="835852"/>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p:cNvSpPr/>
              <p:nvPr/>
            </p:nvSpPr>
            <p:spPr>
              <a:xfrm>
                <a:off x="4651300" y="1340768"/>
                <a:ext cx="2655673" cy="213057"/>
              </a:xfrm>
              <a:prstGeom prst="rect">
                <a:avLst/>
              </a:prstGeom>
              <a:noFill/>
              <a:ln>
                <a:noFill/>
              </a:ln>
            </p:spPr>
            <p:txBody>
              <a:bodyPr wrap="none" lIns="34629" tIns="34629" rIns="34629" bIns="34629">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l" defTabSz="876237" rtl="0" eaLnBrk="1" fontAlgn="auto" latinLnBrk="0" hangingPunct="1">
                  <a:lnSpc>
                    <a:spcPct val="100000"/>
                  </a:lnSpc>
                  <a:spcBef>
                    <a:spcPts val="0"/>
                  </a:spcBef>
                  <a:spcAft>
                    <a:spcPts val="0"/>
                  </a:spcAft>
                  <a:buClrTx/>
                  <a:buSzTx/>
                  <a:buFontTx/>
                  <a:buNone/>
                  <a:tabLst/>
                  <a:defRPr/>
                </a:pPr>
                <a:r>
                  <a:rPr kumimoji="1" lang="ja-JP" altLang="en-US" sz="1539" b="1"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使用者の時季指定による取得（新設）</a:t>
                </a:r>
                <a:endParaRPr kumimoji="1" lang="en-US" altLang="ja-JP" sz="1539" b="1" i="0" u="none" strike="noStrike" kern="1200" cap="none" spc="0" normalizeH="0" baseline="0" noProof="0">
                  <a:ln>
                    <a:noFill/>
                  </a:ln>
                  <a:solidFill>
                    <a:srgbClr val="002060"/>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下カーブ矢印 13"/>
              <p:cNvSpPr/>
              <p:nvPr/>
            </p:nvSpPr>
            <p:spPr>
              <a:xfrm flipH="1">
                <a:off x="5167997" y="1556792"/>
                <a:ext cx="1692000" cy="267105"/>
              </a:xfrm>
              <a:prstGeom prst="curvedDownArrow">
                <a:avLst>
                  <a:gd name="adj1" fmla="val 11222"/>
                  <a:gd name="adj2" fmla="val 68150"/>
                  <a:gd name="adj3" fmla="val 36909"/>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79561" rtl="0" eaLnBrk="1" fontAlgn="auto" latinLnBrk="0" hangingPunct="1">
                  <a:lnSpc>
                    <a:spcPct val="100000"/>
                  </a:lnSpc>
                  <a:spcBef>
                    <a:spcPts val="0"/>
                  </a:spcBef>
                  <a:spcAft>
                    <a:spcPts val="0"/>
                  </a:spcAft>
                  <a:buClrTx/>
                  <a:buSzTx/>
                  <a:buFontTx/>
                  <a:buNone/>
                  <a:tabLst/>
                  <a:defRPr/>
                </a:pPr>
                <a:endParaRPr kumimoji="1" lang="ja-JP" altLang="en-US" sz="1731"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テキスト ボックス 91"/>
              <p:cNvSpPr txBox="1"/>
              <p:nvPr/>
            </p:nvSpPr>
            <p:spPr>
              <a:xfrm>
                <a:off x="5563853" y="1643965"/>
                <a:ext cx="1058459" cy="215890"/>
              </a:xfrm>
              <a:prstGeom prst="rect">
                <a:avLst/>
              </a:prstGeom>
              <a:noFill/>
              <a:ln>
                <a:noFill/>
              </a:ln>
            </p:spPr>
            <p:txBody>
              <a:bodyPr wrap="none" lIns="34629" tIns="0" rIns="34629" bIns="0" rtlCol="0" anchor="ctr" anchorCtr="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l" defTabSz="876237" rtl="0" eaLnBrk="1" fontAlgn="auto" latinLnBrk="0" hangingPunct="1">
                  <a:lnSpc>
                    <a:spcPct val="100000"/>
                  </a:lnSpc>
                  <a:spcBef>
                    <a:spcPts val="0"/>
                  </a:spcBef>
                  <a:spcAft>
                    <a:spcPts val="0"/>
                  </a:spcAft>
                  <a:buClrTx/>
                  <a:buSzTx/>
                  <a:buFontTx/>
                  <a:buNone/>
                  <a:tabLst/>
                  <a:defRPr/>
                </a:pPr>
                <a:r>
                  <a:rPr kumimoji="1" lang="ja-JP" altLang="en-US" sz="101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使用者が労働者に</a:t>
                </a:r>
                <a:endParaRPr kumimoji="1" lang="en-US" altLang="ja-JP" sz="101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76237" rtl="0" eaLnBrk="1" fontAlgn="auto" latinLnBrk="0" hangingPunct="1">
                  <a:lnSpc>
                    <a:spcPct val="100000"/>
                  </a:lnSpc>
                  <a:spcBef>
                    <a:spcPts val="0"/>
                  </a:spcBef>
                  <a:spcAft>
                    <a:spcPts val="0"/>
                  </a:spcAft>
                  <a:buClrTx/>
                  <a:buSzTx/>
                  <a:buFontTx/>
                  <a:buNone/>
                  <a:tabLst/>
                  <a:defRPr/>
                </a:pPr>
                <a:r>
                  <a:rPr kumimoji="1" lang="ja-JP" altLang="en-US" sz="101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取得時季の意見を聴取</a:t>
                </a:r>
              </a:p>
            </p:txBody>
          </p:sp>
          <p:sp>
            <p:nvSpPr>
              <p:cNvPr id="16" name="テキスト ボックス 91"/>
              <p:cNvSpPr txBox="1"/>
              <p:nvPr/>
            </p:nvSpPr>
            <p:spPr>
              <a:xfrm>
                <a:off x="5514764" y="2045816"/>
                <a:ext cx="1158882" cy="215890"/>
              </a:xfrm>
              <a:prstGeom prst="rect">
                <a:avLst/>
              </a:prstGeom>
              <a:noFill/>
              <a:ln>
                <a:noFill/>
              </a:ln>
            </p:spPr>
            <p:txBody>
              <a:bodyPr wrap="none" lIns="34629" tIns="0" rIns="34629" bIns="0" rtlCol="0" anchor="ctr" anchorCtr="0">
                <a:sp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l" defTabSz="876237" rtl="0" eaLnBrk="1" fontAlgn="auto" latinLnBrk="0" hangingPunct="1">
                  <a:lnSpc>
                    <a:spcPct val="100000"/>
                  </a:lnSpc>
                  <a:spcBef>
                    <a:spcPts val="0"/>
                  </a:spcBef>
                  <a:spcAft>
                    <a:spcPts val="0"/>
                  </a:spcAft>
                  <a:buClrTx/>
                  <a:buSzTx/>
                  <a:buFontTx/>
                  <a:buNone/>
                  <a:tabLst/>
                  <a:defRPr/>
                </a:pPr>
                <a:r>
                  <a:rPr kumimoji="1" lang="ja-JP" altLang="en-US" sz="101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労働者の意見を尊重し</a:t>
                </a:r>
                <a:endParaRPr kumimoji="1" lang="en-US" altLang="ja-JP" sz="101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76237" rtl="0" eaLnBrk="1" fontAlgn="auto" latinLnBrk="0" hangingPunct="1">
                  <a:lnSpc>
                    <a:spcPct val="100000"/>
                  </a:lnSpc>
                  <a:spcBef>
                    <a:spcPts val="0"/>
                  </a:spcBef>
                  <a:spcAft>
                    <a:spcPts val="0"/>
                  </a:spcAft>
                  <a:buClrTx/>
                  <a:buSzTx/>
                  <a:buFontTx/>
                  <a:buNone/>
                  <a:tabLst/>
                  <a:defRPr/>
                </a:pPr>
                <a:r>
                  <a:rPr kumimoji="1" lang="ja-JP" altLang="en-US" sz="101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使用者が取得時季を指定</a:t>
                </a:r>
              </a:p>
            </p:txBody>
          </p:sp>
          <p:sp>
            <p:nvSpPr>
              <p:cNvPr id="17" name="円形吹き出し 16"/>
              <p:cNvSpPr/>
              <p:nvPr/>
            </p:nvSpPr>
            <p:spPr>
              <a:xfrm>
                <a:off x="5609049" y="2276872"/>
                <a:ext cx="1250948" cy="320949"/>
              </a:xfrm>
              <a:prstGeom prst="wedgeEllipseCallout">
                <a:avLst>
                  <a:gd name="adj1" fmla="val 51098"/>
                  <a:gd name="adj2" fmla="val -56180"/>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79561" rtl="0" eaLnBrk="1" fontAlgn="auto" latinLnBrk="0" hangingPunct="1">
                  <a:lnSpc>
                    <a:spcPct val="100000"/>
                  </a:lnSpc>
                  <a:spcBef>
                    <a:spcPts val="0"/>
                  </a:spcBef>
                  <a:spcAft>
                    <a:spcPts val="0"/>
                  </a:spcAft>
                  <a:buClrTx/>
                  <a:buSzTx/>
                  <a:buFontTx/>
                  <a:buNone/>
                  <a:tabLst/>
                  <a:defRPr/>
                </a:pPr>
                <a:r>
                  <a:rPr kumimoji="1" lang="en-US" altLang="ja-JP" sz="101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1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01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1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日に休んでください」</a:t>
                </a:r>
              </a:p>
            </p:txBody>
          </p:sp>
          <p:sp>
            <p:nvSpPr>
              <p:cNvPr id="18" name="テキスト ボックス 92"/>
              <p:cNvSpPr txBox="1"/>
              <p:nvPr/>
            </p:nvSpPr>
            <p:spPr>
              <a:xfrm>
                <a:off x="4678975" y="2276872"/>
                <a:ext cx="432000" cy="180000"/>
              </a:xfrm>
              <a:prstGeom prst="rect">
                <a:avLst/>
              </a:prstGeom>
              <a:noFill/>
              <a:ln>
                <a:noFill/>
              </a:ln>
            </p:spPr>
            <p:txBody>
              <a:bodyPr wrap="none" lIns="34629" tIns="0" rIns="34629" bIns="0" rtlCol="0" anchor="ctr" anchorCtr="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ctr" defTabSz="876237" rtl="0" eaLnBrk="1" fontAlgn="auto" latinLnBrk="0" hangingPunct="1">
                  <a:lnSpc>
                    <a:spcPct val="100000"/>
                  </a:lnSpc>
                  <a:spcBef>
                    <a:spcPts val="0"/>
                  </a:spcBef>
                  <a:spcAft>
                    <a:spcPts val="0"/>
                  </a:spcAft>
                  <a:buClrTx/>
                  <a:buSzTx/>
                  <a:buFontTx/>
                  <a:buNone/>
                  <a:tabLst/>
                  <a:defRPr/>
                </a:pPr>
                <a:r>
                  <a:rPr kumimoji="1" lang="ja-JP" altLang="en-US" sz="105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労働者</a:t>
                </a:r>
              </a:p>
            </p:txBody>
          </p:sp>
          <p:sp>
            <p:nvSpPr>
              <p:cNvPr id="20" name="テキスト ボックス 93"/>
              <p:cNvSpPr txBox="1"/>
              <p:nvPr/>
            </p:nvSpPr>
            <p:spPr>
              <a:xfrm>
                <a:off x="6908208" y="2276872"/>
                <a:ext cx="432000" cy="180000"/>
              </a:xfrm>
              <a:prstGeom prst="rect">
                <a:avLst/>
              </a:prstGeom>
              <a:noFill/>
              <a:ln>
                <a:noFill/>
              </a:ln>
            </p:spPr>
            <p:txBody>
              <a:bodyPr wrap="none" lIns="34629" tIns="0" rIns="34629" bIns="0" rtlCol="0" anchor="ctr" anchorCtr="0">
                <a:noAutofit/>
              </a:bodyPr>
              <a:lstStyle>
                <a:defPPr>
                  <a:defRPr lang="ja-JP"/>
                </a:defPPr>
                <a:lvl1pPr marL="0" algn="l" defTabSz="910944" rtl="0" eaLnBrk="1" latinLnBrk="0" hangingPunct="1">
                  <a:defRPr kumimoji="1" sz="1800" kern="1200">
                    <a:solidFill>
                      <a:schemeClr val="tx1"/>
                    </a:solidFill>
                    <a:latin typeface="+mn-lt"/>
                    <a:ea typeface="+mn-ea"/>
                    <a:cs typeface="+mn-cs"/>
                  </a:defRPr>
                </a:lvl1pPr>
                <a:lvl2pPr marL="455470" algn="l" defTabSz="910944" rtl="0" eaLnBrk="1" latinLnBrk="0" hangingPunct="1">
                  <a:defRPr kumimoji="1" sz="1800" kern="1200">
                    <a:solidFill>
                      <a:schemeClr val="tx1"/>
                    </a:solidFill>
                    <a:latin typeface="+mn-lt"/>
                    <a:ea typeface="+mn-ea"/>
                    <a:cs typeface="+mn-cs"/>
                  </a:defRPr>
                </a:lvl2pPr>
                <a:lvl3pPr marL="910944" algn="l" defTabSz="910944" rtl="0" eaLnBrk="1" latinLnBrk="0" hangingPunct="1">
                  <a:defRPr kumimoji="1" sz="1800" kern="1200">
                    <a:solidFill>
                      <a:schemeClr val="tx1"/>
                    </a:solidFill>
                    <a:latin typeface="+mn-lt"/>
                    <a:ea typeface="+mn-ea"/>
                    <a:cs typeface="+mn-cs"/>
                  </a:defRPr>
                </a:lvl3pPr>
                <a:lvl4pPr marL="1366414" algn="l" defTabSz="910944" rtl="0" eaLnBrk="1" latinLnBrk="0" hangingPunct="1">
                  <a:defRPr kumimoji="1" sz="1800" kern="1200">
                    <a:solidFill>
                      <a:schemeClr val="tx1"/>
                    </a:solidFill>
                    <a:latin typeface="+mn-lt"/>
                    <a:ea typeface="+mn-ea"/>
                    <a:cs typeface="+mn-cs"/>
                  </a:defRPr>
                </a:lvl4pPr>
                <a:lvl5pPr marL="1821886" algn="l" defTabSz="910944" rtl="0" eaLnBrk="1" latinLnBrk="0" hangingPunct="1">
                  <a:defRPr kumimoji="1" sz="1800" kern="1200">
                    <a:solidFill>
                      <a:schemeClr val="tx1"/>
                    </a:solidFill>
                    <a:latin typeface="+mn-lt"/>
                    <a:ea typeface="+mn-ea"/>
                    <a:cs typeface="+mn-cs"/>
                  </a:defRPr>
                </a:lvl5pPr>
                <a:lvl6pPr marL="2277359" algn="l" defTabSz="910944" rtl="0" eaLnBrk="1" latinLnBrk="0" hangingPunct="1">
                  <a:defRPr kumimoji="1" sz="1800" kern="1200">
                    <a:solidFill>
                      <a:schemeClr val="tx1"/>
                    </a:solidFill>
                    <a:latin typeface="+mn-lt"/>
                    <a:ea typeface="+mn-ea"/>
                    <a:cs typeface="+mn-cs"/>
                  </a:defRPr>
                </a:lvl6pPr>
                <a:lvl7pPr marL="2732831" algn="l" defTabSz="910944" rtl="0" eaLnBrk="1" latinLnBrk="0" hangingPunct="1">
                  <a:defRPr kumimoji="1" sz="1800" kern="1200">
                    <a:solidFill>
                      <a:schemeClr val="tx1"/>
                    </a:solidFill>
                    <a:latin typeface="+mn-lt"/>
                    <a:ea typeface="+mn-ea"/>
                    <a:cs typeface="+mn-cs"/>
                  </a:defRPr>
                </a:lvl7pPr>
                <a:lvl8pPr marL="3188299" algn="l" defTabSz="910944" rtl="0" eaLnBrk="1" latinLnBrk="0" hangingPunct="1">
                  <a:defRPr kumimoji="1" sz="1800" kern="1200">
                    <a:solidFill>
                      <a:schemeClr val="tx1"/>
                    </a:solidFill>
                    <a:latin typeface="+mn-lt"/>
                    <a:ea typeface="+mn-ea"/>
                    <a:cs typeface="+mn-cs"/>
                  </a:defRPr>
                </a:lvl8pPr>
                <a:lvl9pPr marL="3643773" algn="l" defTabSz="910944" rtl="0" eaLnBrk="1" latinLnBrk="0" hangingPunct="1">
                  <a:defRPr kumimoji="1" sz="1800" kern="1200">
                    <a:solidFill>
                      <a:schemeClr val="tx1"/>
                    </a:solidFill>
                    <a:latin typeface="+mn-lt"/>
                    <a:ea typeface="+mn-ea"/>
                    <a:cs typeface="+mn-cs"/>
                  </a:defRPr>
                </a:lvl9pPr>
              </a:lstStyle>
              <a:p>
                <a:pPr marL="0" marR="0" lvl="0" indent="0" algn="ctr" defTabSz="876237" rtl="0" eaLnBrk="1" fontAlgn="auto" latinLnBrk="0" hangingPunct="1">
                  <a:lnSpc>
                    <a:spcPct val="100000"/>
                  </a:lnSpc>
                  <a:spcBef>
                    <a:spcPts val="0"/>
                  </a:spcBef>
                  <a:spcAft>
                    <a:spcPts val="0"/>
                  </a:spcAft>
                  <a:buClrTx/>
                  <a:buSzTx/>
                  <a:buFontTx/>
                  <a:buNone/>
                  <a:tabLst/>
                  <a:defRPr/>
                </a:pPr>
                <a:r>
                  <a:rPr kumimoji="1" lang="ja-JP" altLang="en-US" sz="1058"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使用者</a:t>
                </a:r>
              </a:p>
            </p:txBody>
          </p:sp>
        </p:grpSp>
      </p:grpSp>
      <p:sp>
        <p:nvSpPr>
          <p:cNvPr id="30" name="Text Box 2"/>
          <p:cNvSpPr txBox="1">
            <a:spLocks noChangeArrowheads="1"/>
          </p:cNvSpPr>
          <p:nvPr/>
        </p:nvSpPr>
        <p:spPr bwMode="auto">
          <a:xfrm>
            <a:off x="520180" y="990201"/>
            <a:ext cx="8865641" cy="554350"/>
          </a:xfrm>
          <a:prstGeom prst="rect">
            <a:avLst/>
          </a:prstGeom>
          <a:noFill/>
          <a:ln w="12700" cmpd="dbl">
            <a:solidFill>
              <a:schemeClr val="tx1"/>
            </a:solidFill>
            <a:miter lim="800000"/>
            <a:headEnd/>
            <a:tailEnd/>
          </a:ln>
        </p:spPr>
        <p:txBody>
          <a:bodyPr wrap="square" lIns="83747" tIns="69259" rIns="83747" bIns="69259">
            <a:spAutoFit/>
          </a:bodyPr>
          <a:lstStyle/>
          <a:p>
            <a:pPr marL="0" marR="0" lvl="0" indent="0" algn="l" defTabSz="832767" rtl="0" eaLnBrk="1" fontAlgn="auto" latinLnBrk="0" hangingPunct="1">
              <a:lnSpc>
                <a:spcPct val="100000"/>
              </a:lnSpc>
              <a:spcBef>
                <a:spcPts val="0"/>
              </a:spcBef>
              <a:spcAft>
                <a:spcPts val="0"/>
              </a:spcAft>
              <a:buClrTx/>
              <a:buSzTx/>
              <a:buFontTx/>
              <a:buNone/>
              <a:tabLst>
                <a:tab pos="345106" algn="l"/>
              </a:tabLst>
              <a:defRPr/>
            </a:pPr>
            <a:r>
              <a:rPr kumimoji="1" lang="ja-JP" altLang="en-US" sz="1347"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年次有給休暇が年</a:t>
            </a:r>
            <a:r>
              <a:rPr kumimoji="1" lang="en-US" altLang="ja-JP" sz="1347"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10</a:t>
            </a:r>
            <a:r>
              <a:rPr kumimoji="1" lang="ja-JP" altLang="en-US" sz="1347"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rPr>
              <a:t>日以上付与される労働者（管理監督者を含む）に対して、そのうちの年５日について使用者が時季を指定して取得させることを義務づけ。</a:t>
            </a:r>
            <a:endParaRPr kumimoji="1" lang="en-US" altLang="ja-JP" sz="1347"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1" name="角丸四角形吹き出し 23"/>
          <p:cNvSpPr/>
          <p:nvPr/>
        </p:nvSpPr>
        <p:spPr>
          <a:xfrm>
            <a:off x="1079641" y="3567403"/>
            <a:ext cx="5379768" cy="1177655"/>
          </a:xfrm>
          <a:custGeom>
            <a:avLst/>
            <a:gdLst>
              <a:gd name="connsiteX0" fmla="*/ 0 w 2713468"/>
              <a:gd name="connsiteY0" fmla="*/ 120002 h 720000"/>
              <a:gd name="connsiteX1" fmla="*/ 120002 w 2713468"/>
              <a:gd name="connsiteY1" fmla="*/ 0 h 720000"/>
              <a:gd name="connsiteX2" fmla="*/ 452245 w 2713468"/>
              <a:gd name="connsiteY2" fmla="*/ 0 h 720000"/>
              <a:gd name="connsiteX3" fmla="*/ 333105 w 2713468"/>
              <a:gd name="connsiteY3" fmla="*/ -258070 h 720000"/>
              <a:gd name="connsiteX4" fmla="*/ 1130612 w 2713468"/>
              <a:gd name="connsiteY4" fmla="*/ 0 h 720000"/>
              <a:gd name="connsiteX5" fmla="*/ 2593466 w 2713468"/>
              <a:gd name="connsiteY5" fmla="*/ 0 h 720000"/>
              <a:gd name="connsiteX6" fmla="*/ 2713468 w 2713468"/>
              <a:gd name="connsiteY6" fmla="*/ 120002 h 720000"/>
              <a:gd name="connsiteX7" fmla="*/ 2713468 w 2713468"/>
              <a:gd name="connsiteY7" fmla="*/ 120000 h 720000"/>
              <a:gd name="connsiteX8" fmla="*/ 2713468 w 2713468"/>
              <a:gd name="connsiteY8" fmla="*/ 120000 h 720000"/>
              <a:gd name="connsiteX9" fmla="*/ 2713468 w 2713468"/>
              <a:gd name="connsiteY9" fmla="*/ 300000 h 720000"/>
              <a:gd name="connsiteX10" fmla="*/ 2713468 w 2713468"/>
              <a:gd name="connsiteY10" fmla="*/ 599998 h 720000"/>
              <a:gd name="connsiteX11" fmla="*/ 2593466 w 2713468"/>
              <a:gd name="connsiteY11" fmla="*/ 720000 h 720000"/>
              <a:gd name="connsiteX12" fmla="*/ 1130612 w 2713468"/>
              <a:gd name="connsiteY12" fmla="*/ 720000 h 720000"/>
              <a:gd name="connsiteX13" fmla="*/ 452245 w 2713468"/>
              <a:gd name="connsiteY13" fmla="*/ 720000 h 720000"/>
              <a:gd name="connsiteX14" fmla="*/ 452245 w 2713468"/>
              <a:gd name="connsiteY14" fmla="*/ 720000 h 720000"/>
              <a:gd name="connsiteX15" fmla="*/ 120002 w 2713468"/>
              <a:gd name="connsiteY15" fmla="*/ 720000 h 720000"/>
              <a:gd name="connsiteX16" fmla="*/ 0 w 2713468"/>
              <a:gd name="connsiteY16" fmla="*/ 599998 h 720000"/>
              <a:gd name="connsiteX17" fmla="*/ 0 w 2713468"/>
              <a:gd name="connsiteY17" fmla="*/ 300000 h 720000"/>
              <a:gd name="connsiteX18" fmla="*/ 0 w 2713468"/>
              <a:gd name="connsiteY18" fmla="*/ 120000 h 720000"/>
              <a:gd name="connsiteX19" fmla="*/ 0 w 2713468"/>
              <a:gd name="connsiteY19" fmla="*/ 120000 h 720000"/>
              <a:gd name="connsiteX20" fmla="*/ 0 w 2713468"/>
              <a:gd name="connsiteY20" fmla="*/ 120002 h 720000"/>
              <a:gd name="connsiteX0" fmla="*/ 0 w 2713468"/>
              <a:gd name="connsiteY0" fmla="*/ 378072 h 978070"/>
              <a:gd name="connsiteX1" fmla="*/ 120002 w 2713468"/>
              <a:gd name="connsiteY1" fmla="*/ 258070 h 978070"/>
              <a:gd name="connsiteX2" fmla="*/ 128395 w 2713468"/>
              <a:gd name="connsiteY2" fmla="*/ 258070 h 978070"/>
              <a:gd name="connsiteX3" fmla="*/ 333105 w 2713468"/>
              <a:gd name="connsiteY3" fmla="*/ 0 h 978070"/>
              <a:gd name="connsiteX4" fmla="*/ 1130612 w 2713468"/>
              <a:gd name="connsiteY4" fmla="*/ 258070 h 978070"/>
              <a:gd name="connsiteX5" fmla="*/ 2593466 w 2713468"/>
              <a:gd name="connsiteY5" fmla="*/ 258070 h 978070"/>
              <a:gd name="connsiteX6" fmla="*/ 2713468 w 2713468"/>
              <a:gd name="connsiteY6" fmla="*/ 378072 h 978070"/>
              <a:gd name="connsiteX7" fmla="*/ 2713468 w 2713468"/>
              <a:gd name="connsiteY7" fmla="*/ 378070 h 978070"/>
              <a:gd name="connsiteX8" fmla="*/ 2713468 w 2713468"/>
              <a:gd name="connsiteY8" fmla="*/ 378070 h 978070"/>
              <a:gd name="connsiteX9" fmla="*/ 2713468 w 2713468"/>
              <a:gd name="connsiteY9" fmla="*/ 558070 h 978070"/>
              <a:gd name="connsiteX10" fmla="*/ 2713468 w 2713468"/>
              <a:gd name="connsiteY10" fmla="*/ 858068 h 978070"/>
              <a:gd name="connsiteX11" fmla="*/ 2593466 w 2713468"/>
              <a:gd name="connsiteY11" fmla="*/ 978070 h 978070"/>
              <a:gd name="connsiteX12" fmla="*/ 1130612 w 2713468"/>
              <a:gd name="connsiteY12" fmla="*/ 978070 h 978070"/>
              <a:gd name="connsiteX13" fmla="*/ 452245 w 2713468"/>
              <a:gd name="connsiteY13" fmla="*/ 978070 h 978070"/>
              <a:gd name="connsiteX14" fmla="*/ 452245 w 2713468"/>
              <a:gd name="connsiteY14" fmla="*/ 978070 h 978070"/>
              <a:gd name="connsiteX15" fmla="*/ 120002 w 2713468"/>
              <a:gd name="connsiteY15" fmla="*/ 978070 h 978070"/>
              <a:gd name="connsiteX16" fmla="*/ 0 w 2713468"/>
              <a:gd name="connsiteY16" fmla="*/ 858068 h 978070"/>
              <a:gd name="connsiteX17" fmla="*/ 0 w 2713468"/>
              <a:gd name="connsiteY17" fmla="*/ 558070 h 978070"/>
              <a:gd name="connsiteX18" fmla="*/ 0 w 2713468"/>
              <a:gd name="connsiteY18" fmla="*/ 378070 h 978070"/>
              <a:gd name="connsiteX19" fmla="*/ 0 w 2713468"/>
              <a:gd name="connsiteY19" fmla="*/ 378070 h 978070"/>
              <a:gd name="connsiteX20" fmla="*/ 0 w 2713468"/>
              <a:gd name="connsiteY20" fmla="*/ 378072 h 978070"/>
              <a:gd name="connsiteX0" fmla="*/ 0 w 2713468"/>
              <a:gd name="connsiteY0" fmla="*/ 378072 h 978070"/>
              <a:gd name="connsiteX1" fmla="*/ 120002 w 2713468"/>
              <a:gd name="connsiteY1" fmla="*/ 258070 h 978070"/>
              <a:gd name="connsiteX2" fmla="*/ 128395 w 2713468"/>
              <a:gd name="connsiteY2" fmla="*/ 258070 h 978070"/>
              <a:gd name="connsiteX3" fmla="*/ 333105 w 2713468"/>
              <a:gd name="connsiteY3" fmla="*/ 0 h 978070"/>
              <a:gd name="connsiteX4" fmla="*/ 416237 w 2713468"/>
              <a:gd name="connsiteY4" fmla="*/ 258070 h 978070"/>
              <a:gd name="connsiteX5" fmla="*/ 2593466 w 2713468"/>
              <a:gd name="connsiteY5" fmla="*/ 258070 h 978070"/>
              <a:gd name="connsiteX6" fmla="*/ 2713468 w 2713468"/>
              <a:gd name="connsiteY6" fmla="*/ 378072 h 978070"/>
              <a:gd name="connsiteX7" fmla="*/ 2713468 w 2713468"/>
              <a:gd name="connsiteY7" fmla="*/ 378070 h 978070"/>
              <a:gd name="connsiteX8" fmla="*/ 2713468 w 2713468"/>
              <a:gd name="connsiteY8" fmla="*/ 378070 h 978070"/>
              <a:gd name="connsiteX9" fmla="*/ 2713468 w 2713468"/>
              <a:gd name="connsiteY9" fmla="*/ 558070 h 978070"/>
              <a:gd name="connsiteX10" fmla="*/ 2713468 w 2713468"/>
              <a:gd name="connsiteY10" fmla="*/ 858068 h 978070"/>
              <a:gd name="connsiteX11" fmla="*/ 2593466 w 2713468"/>
              <a:gd name="connsiteY11" fmla="*/ 978070 h 978070"/>
              <a:gd name="connsiteX12" fmla="*/ 1130612 w 2713468"/>
              <a:gd name="connsiteY12" fmla="*/ 978070 h 978070"/>
              <a:gd name="connsiteX13" fmla="*/ 452245 w 2713468"/>
              <a:gd name="connsiteY13" fmla="*/ 978070 h 978070"/>
              <a:gd name="connsiteX14" fmla="*/ 452245 w 2713468"/>
              <a:gd name="connsiteY14" fmla="*/ 978070 h 978070"/>
              <a:gd name="connsiteX15" fmla="*/ 120002 w 2713468"/>
              <a:gd name="connsiteY15" fmla="*/ 978070 h 978070"/>
              <a:gd name="connsiteX16" fmla="*/ 0 w 2713468"/>
              <a:gd name="connsiteY16" fmla="*/ 858068 h 978070"/>
              <a:gd name="connsiteX17" fmla="*/ 0 w 2713468"/>
              <a:gd name="connsiteY17" fmla="*/ 558070 h 978070"/>
              <a:gd name="connsiteX18" fmla="*/ 0 w 2713468"/>
              <a:gd name="connsiteY18" fmla="*/ 378070 h 978070"/>
              <a:gd name="connsiteX19" fmla="*/ 0 w 2713468"/>
              <a:gd name="connsiteY19" fmla="*/ 378070 h 978070"/>
              <a:gd name="connsiteX20" fmla="*/ 0 w 2713468"/>
              <a:gd name="connsiteY20" fmla="*/ 378072 h 978070"/>
              <a:gd name="connsiteX0" fmla="*/ 0 w 2713468"/>
              <a:gd name="connsiteY0" fmla="*/ 330447 h 930445"/>
              <a:gd name="connsiteX1" fmla="*/ 120002 w 2713468"/>
              <a:gd name="connsiteY1" fmla="*/ 210445 h 930445"/>
              <a:gd name="connsiteX2" fmla="*/ 128395 w 2713468"/>
              <a:gd name="connsiteY2" fmla="*/ 210445 h 930445"/>
              <a:gd name="connsiteX3" fmla="*/ 256905 w 2713468"/>
              <a:gd name="connsiteY3" fmla="*/ 0 h 930445"/>
              <a:gd name="connsiteX4" fmla="*/ 416237 w 2713468"/>
              <a:gd name="connsiteY4" fmla="*/ 210445 h 930445"/>
              <a:gd name="connsiteX5" fmla="*/ 2593466 w 2713468"/>
              <a:gd name="connsiteY5" fmla="*/ 210445 h 930445"/>
              <a:gd name="connsiteX6" fmla="*/ 2713468 w 2713468"/>
              <a:gd name="connsiteY6" fmla="*/ 330447 h 930445"/>
              <a:gd name="connsiteX7" fmla="*/ 2713468 w 2713468"/>
              <a:gd name="connsiteY7" fmla="*/ 330445 h 930445"/>
              <a:gd name="connsiteX8" fmla="*/ 2713468 w 2713468"/>
              <a:gd name="connsiteY8" fmla="*/ 330445 h 930445"/>
              <a:gd name="connsiteX9" fmla="*/ 2713468 w 2713468"/>
              <a:gd name="connsiteY9" fmla="*/ 510445 h 930445"/>
              <a:gd name="connsiteX10" fmla="*/ 2713468 w 2713468"/>
              <a:gd name="connsiteY10" fmla="*/ 810443 h 930445"/>
              <a:gd name="connsiteX11" fmla="*/ 2593466 w 2713468"/>
              <a:gd name="connsiteY11" fmla="*/ 930445 h 930445"/>
              <a:gd name="connsiteX12" fmla="*/ 1130612 w 2713468"/>
              <a:gd name="connsiteY12" fmla="*/ 930445 h 930445"/>
              <a:gd name="connsiteX13" fmla="*/ 452245 w 2713468"/>
              <a:gd name="connsiteY13" fmla="*/ 930445 h 930445"/>
              <a:gd name="connsiteX14" fmla="*/ 452245 w 2713468"/>
              <a:gd name="connsiteY14" fmla="*/ 930445 h 930445"/>
              <a:gd name="connsiteX15" fmla="*/ 120002 w 2713468"/>
              <a:gd name="connsiteY15" fmla="*/ 930445 h 930445"/>
              <a:gd name="connsiteX16" fmla="*/ 0 w 2713468"/>
              <a:gd name="connsiteY16" fmla="*/ 810443 h 930445"/>
              <a:gd name="connsiteX17" fmla="*/ 0 w 2713468"/>
              <a:gd name="connsiteY17" fmla="*/ 510445 h 930445"/>
              <a:gd name="connsiteX18" fmla="*/ 0 w 2713468"/>
              <a:gd name="connsiteY18" fmla="*/ 330445 h 930445"/>
              <a:gd name="connsiteX19" fmla="*/ 0 w 2713468"/>
              <a:gd name="connsiteY19" fmla="*/ 330445 h 930445"/>
              <a:gd name="connsiteX20" fmla="*/ 0 w 2713468"/>
              <a:gd name="connsiteY20" fmla="*/ 330447 h 93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13468" h="930445">
                <a:moveTo>
                  <a:pt x="0" y="330447"/>
                </a:moveTo>
                <a:cubicBezTo>
                  <a:pt x="0" y="264172"/>
                  <a:pt x="53727" y="210445"/>
                  <a:pt x="120002" y="210445"/>
                </a:cubicBezTo>
                <a:lnTo>
                  <a:pt x="128395" y="210445"/>
                </a:lnTo>
                <a:lnTo>
                  <a:pt x="256905" y="0"/>
                </a:lnTo>
                <a:lnTo>
                  <a:pt x="416237" y="210445"/>
                </a:lnTo>
                <a:lnTo>
                  <a:pt x="2593466" y="210445"/>
                </a:lnTo>
                <a:cubicBezTo>
                  <a:pt x="2659741" y="210445"/>
                  <a:pt x="2713468" y="264172"/>
                  <a:pt x="2713468" y="330447"/>
                </a:cubicBezTo>
                <a:lnTo>
                  <a:pt x="2713468" y="330445"/>
                </a:lnTo>
                <a:lnTo>
                  <a:pt x="2713468" y="330445"/>
                </a:lnTo>
                <a:lnTo>
                  <a:pt x="2713468" y="510445"/>
                </a:lnTo>
                <a:lnTo>
                  <a:pt x="2713468" y="810443"/>
                </a:lnTo>
                <a:cubicBezTo>
                  <a:pt x="2713468" y="876718"/>
                  <a:pt x="2659741" y="930445"/>
                  <a:pt x="2593466" y="930445"/>
                </a:cubicBezTo>
                <a:lnTo>
                  <a:pt x="1130612" y="930445"/>
                </a:lnTo>
                <a:lnTo>
                  <a:pt x="452245" y="930445"/>
                </a:lnTo>
                <a:lnTo>
                  <a:pt x="452245" y="930445"/>
                </a:lnTo>
                <a:lnTo>
                  <a:pt x="120002" y="930445"/>
                </a:lnTo>
                <a:cubicBezTo>
                  <a:pt x="53727" y="930445"/>
                  <a:pt x="0" y="876718"/>
                  <a:pt x="0" y="810443"/>
                </a:cubicBezTo>
                <a:lnTo>
                  <a:pt x="0" y="510445"/>
                </a:lnTo>
                <a:lnTo>
                  <a:pt x="0" y="330445"/>
                </a:lnTo>
                <a:lnTo>
                  <a:pt x="0" y="330445"/>
                </a:lnTo>
                <a:lnTo>
                  <a:pt x="0" y="330447"/>
                </a:lnTo>
                <a:close/>
              </a:path>
            </a:pathLst>
          </a:custGeom>
          <a:solidFill>
            <a:schemeClr val="accent2">
              <a:lumMod val="20000"/>
              <a:lumOff val="80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3888" tIns="86573" rIns="34629" bIns="34629" rtlCol="0" anchor="ctr"/>
          <a:lstStyle/>
          <a:p>
            <a:pPr marL="0" marR="0" lvl="0" indent="0" algn="l" defTabSz="879561" rtl="0" eaLnBrk="1" fontAlgn="auto" latinLnBrk="0" hangingPunct="1">
              <a:lnSpc>
                <a:spcPct val="100000"/>
              </a:lnSpc>
              <a:spcBef>
                <a:spcPts val="0"/>
              </a:spcBef>
              <a:spcAft>
                <a:spcPts val="0"/>
              </a:spcAft>
              <a:buClrTx/>
              <a:buSzTx/>
              <a:buFontTx/>
              <a:buNone/>
              <a:tabLst/>
              <a:defRPr/>
            </a:pPr>
            <a:endParaRPr kumimoji="1" lang="en-US" altLang="ja-JP" sz="1154"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79561" rtl="0" eaLnBrk="1" fontAlgn="auto" latinLnBrk="0" hangingPunct="1">
              <a:lnSpc>
                <a:spcPct val="100000"/>
              </a:lnSpc>
              <a:spcBef>
                <a:spcPts val="577"/>
              </a:spcBef>
              <a:spcAft>
                <a:spcPts val="0"/>
              </a:spcAft>
              <a:buClrTx/>
              <a:buSzTx/>
              <a:buFontTx/>
              <a:buNone/>
              <a:tabLst/>
              <a:defRPr/>
            </a:pPr>
            <a:r>
              <a:rPr kumimoji="1" lang="ja-JP" altLang="en-US" sz="134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そもそも、</a:t>
            </a:r>
            <a:r>
              <a:rPr kumimoji="1" lang="ja-JP" altLang="en-US" sz="1347"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労働者の申出による取得がしにくい</a:t>
            </a:r>
          </a:p>
          <a:p>
            <a:pPr marL="0" marR="0" lvl="0" indent="0" algn="l" defTabSz="879561" rtl="0" eaLnBrk="1" fontAlgn="auto" latinLnBrk="0" hangingPunct="1">
              <a:lnSpc>
                <a:spcPct val="100000"/>
              </a:lnSpc>
              <a:spcBef>
                <a:spcPts val="577"/>
              </a:spcBef>
              <a:spcAft>
                <a:spcPts val="0"/>
              </a:spcAft>
              <a:buClrTx/>
              <a:buSzTx/>
              <a:buFontTx/>
              <a:buNone/>
              <a:tabLst/>
              <a:defRPr/>
            </a:pPr>
            <a:r>
              <a:rPr kumimoji="1" lang="ja-JP" altLang="en-US" sz="134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という状況がありました。</a:t>
            </a:r>
            <a:endParaRPr kumimoji="1" lang="en-US" altLang="ja-JP" sz="134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79561" rtl="0" eaLnBrk="1" fontAlgn="auto" latinLnBrk="0" hangingPunct="1">
              <a:lnSpc>
                <a:spcPct val="100000"/>
              </a:lnSpc>
              <a:spcBef>
                <a:spcPts val="385"/>
              </a:spcBef>
              <a:spcAft>
                <a:spcPts val="0"/>
              </a:spcAft>
              <a:buClrTx/>
              <a:buSzTx/>
              <a:buFontTx/>
              <a:buNone/>
              <a:tabLst/>
              <a:defRPr/>
            </a:pPr>
            <a:r>
              <a:rPr kumimoji="1" lang="ja-JP" altLang="en-US" sz="134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a:t>
            </a:r>
            <a:r>
              <a:rPr kumimoji="1" lang="en-US" altLang="ja-JP" sz="134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 </a:t>
            </a:r>
            <a:r>
              <a:rPr kumimoji="1" lang="ja-JP" altLang="en-US" sz="134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我が国の</a:t>
            </a:r>
            <a:r>
              <a:rPr kumimoji="1" lang="ja-JP" altLang="en-US" sz="134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年休取得率：</a:t>
            </a:r>
            <a:r>
              <a:rPr kumimoji="1" lang="en-US" altLang="ja-JP" sz="134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52.4%</a:t>
            </a:r>
            <a:r>
              <a:rPr kumimoji="1" lang="ja-JP" altLang="en-US" sz="134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（平成</a:t>
            </a:r>
            <a:r>
              <a:rPr kumimoji="1" lang="en-US" altLang="ja-JP" sz="134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30</a:t>
            </a:r>
            <a:r>
              <a:rPr kumimoji="1" lang="ja-JP" altLang="en-US" sz="1347"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年における取得率）</a:t>
            </a:r>
            <a:r>
              <a:rPr kumimoji="1" lang="ja-JP" altLang="en-US" sz="7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注１</a:t>
            </a:r>
            <a:r>
              <a:rPr kumimoji="1" lang="ja-JP" altLang="en-US" sz="77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77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2" name="グループ化 31"/>
          <p:cNvGrpSpPr/>
          <p:nvPr/>
        </p:nvGrpSpPr>
        <p:grpSpPr>
          <a:xfrm>
            <a:off x="381432" y="4955750"/>
            <a:ext cx="9027275" cy="1659496"/>
            <a:chOff x="251183" y="5109036"/>
            <a:chExt cx="6328759" cy="1163423"/>
          </a:xfrm>
        </p:grpSpPr>
        <p:sp>
          <p:nvSpPr>
            <p:cNvPr id="33" name="コンテンツ プレースホルダー 4"/>
            <p:cNvSpPr txBox="1">
              <a:spLocks/>
            </p:cNvSpPr>
            <p:nvPr/>
          </p:nvSpPr>
          <p:spPr>
            <a:xfrm>
              <a:off x="251183" y="5277144"/>
              <a:ext cx="6328759" cy="694279"/>
            </a:xfrm>
            <a:prstGeom prst="rect">
              <a:avLst/>
            </a:prstGeom>
            <a:noFill/>
          </p:spPr>
          <p:txBody>
            <a:bodyPr vert="horz" wrap="square" lIns="87958" tIns="43979" rIns="87958" bIns="43979" rtlCol="0">
              <a:spAutoFit/>
            </a:bodyPr>
            <a:lstStyle>
              <a:lvl1pPr marL="495285" indent="-495285" algn="l" defTabSz="1320759" rtl="0" eaLnBrk="1" latinLnBrk="0" hangingPunct="1">
                <a:spcBef>
                  <a:spcPct val="20000"/>
                </a:spcBef>
                <a:buFont typeface="Arial" pitchFamily="34" charset="0"/>
                <a:buChar char="•"/>
                <a:defRPr kumimoji="1" sz="4622" kern="1200">
                  <a:solidFill>
                    <a:schemeClr val="tx1"/>
                  </a:solidFill>
                  <a:latin typeface="+mn-lt"/>
                  <a:ea typeface="+mn-ea"/>
                  <a:cs typeface="+mn-cs"/>
                </a:defRPr>
              </a:lvl1pPr>
              <a:lvl2pPr marL="1073117" indent="-412737" algn="l" defTabSz="1320759" rtl="0" eaLnBrk="1" latinLnBrk="0" hangingPunct="1">
                <a:spcBef>
                  <a:spcPct val="20000"/>
                </a:spcBef>
                <a:buFont typeface="Arial" pitchFamily="34" charset="0"/>
                <a:buChar char="–"/>
                <a:defRPr kumimoji="1" sz="4044" kern="1200">
                  <a:solidFill>
                    <a:schemeClr val="tx1"/>
                  </a:solidFill>
                  <a:latin typeface="+mn-lt"/>
                  <a:ea typeface="+mn-ea"/>
                  <a:cs typeface="+mn-cs"/>
                </a:defRPr>
              </a:lvl2pPr>
              <a:lvl3pPr marL="1650949" indent="-330190" algn="l" defTabSz="1320759" rtl="0" eaLnBrk="1" latinLnBrk="0" hangingPunct="1">
                <a:spcBef>
                  <a:spcPct val="20000"/>
                </a:spcBef>
                <a:buFont typeface="Arial" pitchFamily="34" charset="0"/>
                <a:buChar char="•"/>
                <a:defRPr kumimoji="1" sz="3467" kern="1200">
                  <a:solidFill>
                    <a:schemeClr val="tx1"/>
                  </a:solidFill>
                  <a:latin typeface="+mn-lt"/>
                  <a:ea typeface="+mn-ea"/>
                  <a:cs typeface="+mn-cs"/>
                </a:defRPr>
              </a:lvl3pPr>
              <a:lvl4pPr marL="231132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4pPr>
              <a:lvl5pPr marL="297170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5pPr>
              <a:lvl6pPr marL="363208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6pPr>
              <a:lvl7pPr marL="429246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7pPr>
              <a:lvl8pPr marL="495284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8pPr>
              <a:lvl9pPr marL="5613227"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9pPr>
            </a:lstStyle>
            <a:p>
              <a:pPr marL="0" marR="0" lvl="0" indent="0" algn="l" defTabSz="1270438"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01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1270438"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01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1270438"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01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1270438"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01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1270438"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101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34" name="直線矢印コネクタ 33"/>
            <p:cNvCxnSpPr/>
            <p:nvPr/>
          </p:nvCxnSpPr>
          <p:spPr>
            <a:xfrm>
              <a:off x="2665006" y="5947467"/>
              <a:ext cx="2121451" cy="0"/>
            </a:xfrm>
            <a:prstGeom prst="straightConnector1">
              <a:avLst/>
            </a:prstGeom>
            <a:ln w="47625">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35" name="フローチャート: 結合子 34"/>
            <p:cNvSpPr/>
            <p:nvPr/>
          </p:nvSpPr>
          <p:spPr>
            <a:xfrm>
              <a:off x="2593006" y="5911467"/>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879561" rtl="0" eaLnBrk="1" fontAlgn="auto" latinLnBrk="0" hangingPunct="1">
                <a:lnSpc>
                  <a:spcPct val="100000"/>
                </a:lnSpc>
                <a:spcBef>
                  <a:spcPts val="0"/>
                </a:spcBef>
                <a:spcAft>
                  <a:spcPts val="0"/>
                </a:spcAft>
                <a:buClrTx/>
                <a:buSzTx/>
                <a:buFontTx/>
                <a:buNone/>
                <a:tabLst/>
                <a:defRPr/>
              </a:pPr>
              <a:endParaRPr kumimoji="1" lang="ja-JP" altLang="en-US" sz="173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フローチャート: 結合子 35"/>
            <p:cNvSpPr/>
            <p:nvPr/>
          </p:nvSpPr>
          <p:spPr>
            <a:xfrm>
              <a:off x="4786457" y="5911467"/>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879561" rtl="0" eaLnBrk="1" fontAlgn="auto" latinLnBrk="0" hangingPunct="1">
                <a:lnSpc>
                  <a:spcPct val="100000"/>
                </a:lnSpc>
                <a:spcBef>
                  <a:spcPts val="0"/>
                </a:spcBef>
                <a:spcAft>
                  <a:spcPts val="0"/>
                </a:spcAft>
                <a:buClrTx/>
                <a:buSzTx/>
                <a:buFontTx/>
                <a:buNone/>
                <a:tabLst/>
                <a:defRPr/>
              </a:pPr>
              <a:endParaRPr kumimoji="1" lang="ja-JP" altLang="en-US" sz="173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37" name="直線コネクタ 36"/>
            <p:cNvCxnSpPr>
              <a:endCxn id="35" idx="0"/>
            </p:cNvCxnSpPr>
            <p:nvPr/>
          </p:nvCxnSpPr>
          <p:spPr>
            <a:xfrm flipH="1">
              <a:off x="2629006" y="5669224"/>
              <a:ext cx="1" cy="24224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endCxn id="36" idx="0"/>
            </p:cNvCxnSpPr>
            <p:nvPr/>
          </p:nvCxnSpPr>
          <p:spPr>
            <a:xfrm>
              <a:off x="4822457" y="5669220"/>
              <a:ext cx="0" cy="24224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aphicFrame>
          <p:nvGraphicFramePr>
            <p:cNvPr id="39" name="図表 38"/>
            <p:cNvGraphicFramePr/>
            <p:nvPr/>
          </p:nvGraphicFramePr>
          <p:xfrm>
            <a:off x="1340768" y="5438362"/>
            <a:ext cx="4752528" cy="2877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0" name="フローチャート: 結合子 39"/>
            <p:cNvSpPr/>
            <p:nvPr/>
          </p:nvSpPr>
          <p:spPr>
            <a:xfrm>
              <a:off x="1448786" y="5560930"/>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879561" rtl="0" eaLnBrk="1" fontAlgn="auto" latinLnBrk="0" hangingPunct="1">
                <a:lnSpc>
                  <a:spcPct val="100000"/>
                </a:lnSpc>
                <a:spcBef>
                  <a:spcPts val="0"/>
                </a:spcBef>
                <a:spcAft>
                  <a:spcPts val="0"/>
                </a:spcAft>
                <a:buClrTx/>
                <a:buSzTx/>
                <a:buFontTx/>
                <a:buNone/>
                <a:tabLst/>
                <a:defRPr/>
              </a:pPr>
              <a:endParaRPr kumimoji="1" lang="ja-JP" altLang="en-US" sz="173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1347833" y="5732309"/>
              <a:ext cx="256587" cy="249069"/>
            </a:xfrm>
            <a:prstGeom prst="rect">
              <a:avLst/>
            </a:prstGeom>
            <a:solidFill>
              <a:schemeClr val="bg1"/>
            </a:solidFill>
            <a:ln>
              <a:noFill/>
            </a:ln>
          </p:spPr>
          <p:txBody>
            <a:bodyPr wrap="none" lIns="34629" tIns="0" rIns="34629" bIns="0" rtlCol="0">
              <a:spAutoFit/>
            </a:bodyPr>
            <a:lstStyle/>
            <a:p>
              <a:pPr marL="0" marR="0" lvl="0" indent="0" algn="l" defTabSz="879561" rtl="0" eaLnBrk="1" fontAlgn="auto" latinLnBrk="0" hangingPunct="1">
                <a:lnSpc>
                  <a:spcPct val="100000"/>
                </a:lnSpc>
                <a:spcBef>
                  <a:spcPts val="0"/>
                </a:spcBef>
                <a:spcAft>
                  <a:spcPts val="0"/>
                </a:spcAft>
                <a:buClrTx/>
                <a:buSzTx/>
                <a:buFontTx/>
                <a:buNone/>
                <a:tabLst/>
                <a:defRPr/>
              </a:pPr>
              <a:r>
                <a:rPr kumimoji="1" lang="ja-JP" altLang="en-US"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４</a:t>
              </a:r>
              <a:r>
                <a:rPr kumimoji="1" lang="en-US" altLang="ja-JP"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a:t>
              </a:r>
              <a:r>
                <a:rPr kumimoji="1" lang="ja-JP" altLang="en-US"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１</a:t>
              </a:r>
              <a:endParaRPr kumimoji="1" lang="en-US" altLang="ja-JP"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a:p>
              <a:pPr marL="0" marR="0" lvl="0" indent="0" algn="l" defTabSz="879561" rtl="0" eaLnBrk="1" fontAlgn="auto" latinLnBrk="0" hangingPunct="1">
                <a:lnSpc>
                  <a:spcPct val="100000"/>
                </a:lnSpc>
                <a:spcBef>
                  <a:spcPts val="0"/>
                </a:spcBef>
                <a:spcAft>
                  <a:spcPts val="0"/>
                </a:spcAft>
                <a:buClrTx/>
                <a:buSzTx/>
                <a:buFontTx/>
                <a:buNone/>
                <a:tabLst/>
                <a:defRPr/>
              </a:pPr>
              <a:r>
                <a:rPr kumimoji="1" lang="ja-JP" altLang="en-US"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入社</a:t>
              </a:r>
            </a:p>
          </p:txBody>
        </p:sp>
        <p:sp>
          <p:nvSpPr>
            <p:cNvPr id="42" name="フローチャート: 結合子 41"/>
            <p:cNvSpPr/>
            <p:nvPr/>
          </p:nvSpPr>
          <p:spPr>
            <a:xfrm>
              <a:off x="2593006" y="5560930"/>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879561" rtl="0" eaLnBrk="1" fontAlgn="auto" latinLnBrk="0" hangingPunct="1">
                <a:lnSpc>
                  <a:spcPct val="100000"/>
                </a:lnSpc>
                <a:spcBef>
                  <a:spcPts val="0"/>
                </a:spcBef>
                <a:spcAft>
                  <a:spcPts val="0"/>
                </a:spcAft>
                <a:buClrTx/>
                <a:buSzTx/>
                <a:buFontTx/>
                <a:buNone/>
                <a:tabLst/>
                <a:defRPr/>
              </a:pPr>
              <a:endParaRPr kumimoji="1" lang="ja-JP" altLang="en-US" sz="173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3" name="テキスト ボックス 42"/>
            <p:cNvSpPr txBox="1"/>
            <p:nvPr/>
          </p:nvSpPr>
          <p:spPr>
            <a:xfrm>
              <a:off x="2482201" y="5732309"/>
              <a:ext cx="307395" cy="124534"/>
            </a:xfrm>
            <a:prstGeom prst="rect">
              <a:avLst/>
            </a:prstGeom>
            <a:solidFill>
              <a:schemeClr val="bg1"/>
            </a:solidFill>
          </p:spPr>
          <p:txBody>
            <a:bodyPr wrap="none" lIns="34629" tIns="0" rIns="34629" bIns="0" rtlCol="0">
              <a:spAutoFit/>
            </a:bodyPr>
            <a:lstStyle/>
            <a:p>
              <a:pPr marL="0" marR="0" lvl="0" indent="0" algn="l" defTabSz="879561" rtl="0" eaLnBrk="1" fontAlgn="auto" latinLnBrk="0" hangingPunct="1">
                <a:lnSpc>
                  <a:spcPct val="100000"/>
                </a:lnSpc>
                <a:spcBef>
                  <a:spcPts val="0"/>
                </a:spcBef>
                <a:spcAft>
                  <a:spcPts val="0"/>
                </a:spcAft>
                <a:buClrTx/>
                <a:buSzTx/>
                <a:buFontTx/>
                <a:buNone/>
                <a:tabLst/>
                <a:defRPr/>
              </a:pPr>
              <a:r>
                <a:rPr kumimoji="1" lang="ja-JP" altLang="en-US"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１０</a:t>
              </a:r>
              <a:r>
                <a:rPr kumimoji="1" lang="en-US" altLang="ja-JP"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a:t>
              </a:r>
              <a:r>
                <a:rPr kumimoji="1" lang="ja-JP" altLang="en-US"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１</a:t>
              </a:r>
            </a:p>
          </p:txBody>
        </p:sp>
        <p:sp>
          <p:nvSpPr>
            <p:cNvPr id="44" name="フローチャート: 結合子 43"/>
            <p:cNvSpPr/>
            <p:nvPr/>
          </p:nvSpPr>
          <p:spPr>
            <a:xfrm>
              <a:off x="3737225" y="5560930"/>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879561" rtl="0" eaLnBrk="1" fontAlgn="auto" latinLnBrk="0" hangingPunct="1">
                <a:lnSpc>
                  <a:spcPct val="100000"/>
                </a:lnSpc>
                <a:spcBef>
                  <a:spcPts val="0"/>
                </a:spcBef>
                <a:spcAft>
                  <a:spcPts val="0"/>
                </a:spcAft>
                <a:buClrTx/>
                <a:buSzTx/>
                <a:buFontTx/>
                <a:buNone/>
                <a:tabLst/>
                <a:defRPr/>
              </a:pPr>
              <a:endParaRPr kumimoji="1" lang="ja-JP" altLang="en-US" sz="173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テキスト ボックス 44"/>
            <p:cNvSpPr txBox="1"/>
            <p:nvPr/>
          </p:nvSpPr>
          <p:spPr>
            <a:xfrm>
              <a:off x="3645024" y="5732309"/>
              <a:ext cx="236047" cy="124534"/>
            </a:xfrm>
            <a:prstGeom prst="rect">
              <a:avLst/>
            </a:prstGeom>
            <a:solidFill>
              <a:schemeClr val="bg1"/>
            </a:solidFill>
          </p:spPr>
          <p:txBody>
            <a:bodyPr wrap="none" lIns="34629" tIns="0" rIns="34629" bIns="0" rtlCol="0">
              <a:spAutoFit/>
            </a:bodyPr>
            <a:lstStyle/>
            <a:p>
              <a:pPr marL="0" marR="0" lvl="0" indent="0" algn="l" defTabSz="879561" rtl="0" eaLnBrk="1" fontAlgn="auto" latinLnBrk="0" hangingPunct="1">
                <a:lnSpc>
                  <a:spcPct val="100000"/>
                </a:lnSpc>
                <a:spcBef>
                  <a:spcPts val="0"/>
                </a:spcBef>
                <a:spcAft>
                  <a:spcPts val="0"/>
                </a:spcAft>
                <a:buClrTx/>
                <a:buSzTx/>
                <a:buFontTx/>
                <a:buNone/>
                <a:tabLst/>
                <a:defRPr/>
              </a:pPr>
              <a:r>
                <a:rPr kumimoji="1" lang="ja-JP" altLang="en-US"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４</a:t>
              </a:r>
              <a:r>
                <a:rPr kumimoji="1" lang="en-US" altLang="ja-JP"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a:t>
              </a:r>
              <a:r>
                <a:rPr kumimoji="1" lang="ja-JP" altLang="en-US"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１</a:t>
              </a:r>
            </a:p>
          </p:txBody>
        </p:sp>
        <p:sp>
          <p:nvSpPr>
            <p:cNvPr id="46" name="テキスト ボックス 45"/>
            <p:cNvSpPr txBox="1"/>
            <p:nvPr/>
          </p:nvSpPr>
          <p:spPr>
            <a:xfrm>
              <a:off x="2395853" y="5109036"/>
              <a:ext cx="466306" cy="249069"/>
            </a:xfrm>
            <a:prstGeom prst="rect">
              <a:avLst/>
            </a:prstGeom>
            <a:noFill/>
            <a:ln w="1270">
              <a:solidFill>
                <a:schemeClr val="tx1"/>
              </a:solidFill>
            </a:ln>
          </p:spPr>
          <p:txBody>
            <a:bodyPr wrap="none" lIns="34629" tIns="0" rIns="34629" bIns="0" rtlCol="0">
              <a:spAutoFit/>
            </a:bodyPr>
            <a:lstStyle/>
            <a:p>
              <a:pPr marL="0" marR="0" lvl="0" indent="0" algn="l" defTabSz="879561" rtl="0" eaLnBrk="1" fontAlgn="auto" latinLnBrk="0" hangingPunct="1">
                <a:lnSpc>
                  <a:spcPct val="100000"/>
                </a:lnSpc>
                <a:spcBef>
                  <a:spcPts val="0"/>
                </a:spcBef>
                <a:spcAft>
                  <a:spcPts val="0"/>
                </a:spcAft>
                <a:buClrTx/>
                <a:buSzTx/>
                <a:buFontTx/>
                <a:buNone/>
                <a:tabLst/>
                <a:defRPr/>
              </a:pPr>
              <a:r>
                <a:rPr kumimoji="1" lang="en-US" altLang="ja-JP" sz="115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10</a:t>
              </a:r>
              <a:r>
                <a:rPr kumimoji="1" lang="ja-JP" altLang="en-US" sz="115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日付与</a:t>
              </a:r>
              <a:endParaRPr kumimoji="1" lang="en-US" altLang="ja-JP" sz="115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a:p>
              <a:pPr marL="0" marR="0" lvl="0" indent="0" algn="l" defTabSz="879561" rtl="0" eaLnBrk="1" fontAlgn="auto" latinLnBrk="0" hangingPunct="1">
                <a:lnSpc>
                  <a:spcPct val="100000"/>
                </a:lnSpc>
                <a:spcBef>
                  <a:spcPts val="0"/>
                </a:spcBef>
                <a:spcAft>
                  <a:spcPts val="0"/>
                </a:spcAft>
                <a:buClrTx/>
                <a:buSzTx/>
                <a:buFontTx/>
                <a:buNone/>
                <a:tabLst/>
                <a:defRPr/>
              </a:pPr>
              <a:r>
                <a:rPr kumimoji="1" lang="ja-JP" altLang="en-US" sz="115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（基準日）</a:t>
              </a:r>
            </a:p>
          </p:txBody>
        </p:sp>
        <p:sp>
          <p:nvSpPr>
            <p:cNvPr id="47" name="テキスト ボックス 46"/>
            <p:cNvSpPr txBox="1"/>
            <p:nvPr/>
          </p:nvSpPr>
          <p:spPr>
            <a:xfrm>
              <a:off x="2887546" y="6023390"/>
              <a:ext cx="1676369" cy="249069"/>
            </a:xfrm>
            <a:prstGeom prst="rect">
              <a:avLst/>
            </a:prstGeom>
            <a:noFill/>
            <a:ln w="1270">
              <a:solidFill>
                <a:schemeClr val="tx1"/>
              </a:solidFill>
            </a:ln>
          </p:spPr>
          <p:txBody>
            <a:bodyPr wrap="square" lIns="34629" tIns="0" rIns="34629" bIns="0" rtlCol="0">
              <a:spAutoFit/>
            </a:bodyPr>
            <a:lstStyle/>
            <a:p>
              <a:pPr marL="0" marR="0" lvl="0" indent="0" algn="l" defTabSz="879561" rtl="0" eaLnBrk="1" fontAlgn="auto" latinLnBrk="0" hangingPunct="1">
                <a:lnSpc>
                  <a:spcPct val="100000"/>
                </a:lnSpc>
                <a:spcBef>
                  <a:spcPts val="0"/>
                </a:spcBef>
                <a:spcAft>
                  <a:spcPts val="0"/>
                </a:spcAft>
                <a:buClrTx/>
                <a:buSzTx/>
                <a:buFontTx/>
                <a:buNone/>
                <a:tabLst/>
                <a:defRPr/>
              </a:pPr>
              <a:r>
                <a:rPr kumimoji="1" lang="ja-JP" altLang="en-US" sz="115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１０</a:t>
              </a:r>
              <a:r>
                <a:rPr kumimoji="1" lang="en-US" altLang="ja-JP" sz="115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a:t>
              </a:r>
              <a:r>
                <a:rPr kumimoji="1" lang="ja-JP" altLang="en-US" sz="115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１～翌９</a:t>
              </a:r>
              <a:r>
                <a:rPr kumimoji="1" lang="en-US" altLang="ja-JP" sz="115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a:t>
              </a:r>
              <a:r>
                <a:rPr kumimoji="1" lang="ja-JP" altLang="en-US" sz="115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３０までの１年間に５日取得時季を指定しなければならない。</a:t>
              </a:r>
            </a:p>
          </p:txBody>
        </p:sp>
        <p:sp>
          <p:nvSpPr>
            <p:cNvPr id="48" name="フローチャート: 結合子 47"/>
            <p:cNvSpPr/>
            <p:nvPr/>
          </p:nvSpPr>
          <p:spPr>
            <a:xfrm>
              <a:off x="4786457" y="5560926"/>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879561" rtl="0" eaLnBrk="1" fontAlgn="auto" latinLnBrk="0" hangingPunct="1">
                <a:lnSpc>
                  <a:spcPct val="100000"/>
                </a:lnSpc>
                <a:spcBef>
                  <a:spcPts val="0"/>
                </a:spcBef>
                <a:spcAft>
                  <a:spcPts val="0"/>
                </a:spcAft>
                <a:buClrTx/>
                <a:buSzTx/>
                <a:buFontTx/>
                <a:buNone/>
                <a:tabLst/>
                <a:defRPr/>
              </a:pPr>
              <a:endParaRPr kumimoji="1" lang="ja-JP" altLang="en-US" sz="1731"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テキスト ボックス 48"/>
            <p:cNvSpPr txBox="1"/>
            <p:nvPr/>
          </p:nvSpPr>
          <p:spPr>
            <a:xfrm>
              <a:off x="4714449" y="5741236"/>
              <a:ext cx="307395" cy="124534"/>
            </a:xfrm>
            <a:prstGeom prst="rect">
              <a:avLst/>
            </a:prstGeom>
            <a:solidFill>
              <a:schemeClr val="bg1"/>
            </a:solidFill>
          </p:spPr>
          <p:txBody>
            <a:bodyPr wrap="none" lIns="34629" tIns="0" rIns="34629" bIns="0" rtlCol="0">
              <a:spAutoFit/>
            </a:bodyPr>
            <a:lstStyle/>
            <a:p>
              <a:pPr marL="0" marR="0" lvl="0" indent="0" algn="l" defTabSz="879561" rtl="0" eaLnBrk="1" fontAlgn="auto" latinLnBrk="0" hangingPunct="1">
                <a:lnSpc>
                  <a:spcPct val="100000"/>
                </a:lnSpc>
                <a:spcBef>
                  <a:spcPts val="0"/>
                </a:spcBef>
                <a:spcAft>
                  <a:spcPts val="0"/>
                </a:spcAft>
                <a:buClrTx/>
                <a:buSzTx/>
                <a:buFontTx/>
                <a:buNone/>
                <a:tabLst/>
                <a:defRPr/>
              </a:pPr>
              <a:r>
                <a:rPr kumimoji="1" lang="ja-JP" altLang="en-US"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９</a:t>
              </a:r>
              <a:r>
                <a:rPr kumimoji="1" lang="en-US" altLang="ja-JP"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a:t>
              </a:r>
              <a:r>
                <a:rPr kumimoji="1" lang="ja-JP" altLang="en-US"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３０</a:t>
              </a:r>
            </a:p>
          </p:txBody>
        </p:sp>
        <p:grpSp>
          <p:nvGrpSpPr>
            <p:cNvPr id="50" name="グループ化 49"/>
            <p:cNvGrpSpPr/>
            <p:nvPr/>
          </p:nvGrpSpPr>
          <p:grpSpPr>
            <a:xfrm>
              <a:off x="332656" y="5344607"/>
              <a:ext cx="900098" cy="288319"/>
              <a:chOff x="692697" y="1280592"/>
              <a:chExt cx="900098" cy="288319"/>
            </a:xfrm>
          </p:grpSpPr>
          <p:sp>
            <p:nvSpPr>
              <p:cNvPr id="52" name="テキスト ボックス 51"/>
              <p:cNvSpPr txBox="1"/>
              <p:nvPr/>
            </p:nvSpPr>
            <p:spPr>
              <a:xfrm>
                <a:off x="692697" y="1285413"/>
                <a:ext cx="900098" cy="249068"/>
              </a:xfrm>
              <a:prstGeom prst="rect">
                <a:avLst/>
              </a:prstGeom>
              <a:noFill/>
            </p:spPr>
            <p:txBody>
              <a:bodyPr wrap="square" lIns="34629" tIns="0" rIns="34629" bIns="0" rtlCol="0">
                <a:spAutoFit/>
              </a:bodyPr>
              <a:lstStyle/>
              <a:p>
                <a:pPr marL="171026" marR="0" lvl="0" indent="-171026" algn="l" defTabSz="879561" rtl="0" eaLnBrk="1" fontAlgn="auto" latinLnBrk="0" hangingPunct="1">
                  <a:lnSpc>
                    <a:spcPct val="100000"/>
                  </a:lnSpc>
                  <a:spcBef>
                    <a:spcPts val="0"/>
                  </a:spcBef>
                  <a:spcAft>
                    <a:spcPts val="0"/>
                  </a:spcAft>
                  <a:buClrTx/>
                  <a:buSzTx/>
                  <a:buFontTx/>
                  <a:buNone/>
                  <a:tabLst/>
                  <a:defRPr/>
                </a:pPr>
                <a:r>
                  <a:rPr kumimoji="1" lang="ja-JP" altLang="en-US"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（例）４</a:t>
                </a:r>
                <a:r>
                  <a:rPr kumimoji="1" lang="en-US" altLang="ja-JP"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a:t>
                </a:r>
                <a:r>
                  <a:rPr kumimoji="1" lang="ja-JP" altLang="en-US"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１入社</a:t>
                </a:r>
                <a:endParaRPr kumimoji="1" lang="en-US" altLang="ja-JP"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a:p>
                <a:pPr marL="171026" marR="0" lvl="0" indent="-171026" algn="l" defTabSz="879561" rtl="0" eaLnBrk="1" fontAlgn="auto" latinLnBrk="0" hangingPunct="1">
                  <a:lnSpc>
                    <a:spcPct val="100000"/>
                  </a:lnSpc>
                  <a:spcBef>
                    <a:spcPts val="0"/>
                  </a:spcBef>
                  <a:spcAft>
                    <a:spcPts val="0"/>
                  </a:spcAft>
                  <a:buClrTx/>
                  <a:buSzTx/>
                  <a:buFontTx/>
                  <a:buNone/>
                  <a:tabLst/>
                  <a:defRPr/>
                </a:pPr>
                <a:r>
                  <a:rPr kumimoji="1" lang="ja-JP" altLang="en-US" sz="1154"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の場合</a:t>
                </a:r>
              </a:p>
            </p:txBody>
          </p:sp>
          <p:sp>
            <p:nvSpPr>
              <p:cNvPr id="53" name="大かっこ 52"/>
              <p:cNvSpPr/>
              <p:nvPr/>
            </p:nvSpPr>
            <p:spPr>
              <a:xfrm>
                <a:off x="692698" y="1280592"/>
                <a:ext cx="736192" cy="288319"/>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879561" rtl="0" eaLnBrk="1" fontAlgn="auto" latinLnBrk="0" hangingPunct="1">
                  <a:lnSpc>
                    <a:spcPct val="100000"/>
                  </a:lnSpc>
                  <a:spcBef>
                    <a:spcPts val="0"/>
                  </a:spcBef>
                  <a:spcAft>
                    <a:spcPts val="0"/>
                  </a:spcAft>
                  <a:buClrTx/>
                  <a:buSzTx/>
                  <a:buFontTx/>
                  <a:buNone/>
                  <a:tabLst/>
                  <a:defRPr/>
                </a:pPr>
                <a:endParaRPr kumimoji="1" lang="ja-JP" altLang="en-US" sz="1731"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cxnSp>
          <p:nvCxnSpPr>
            <p:cNvPr id="51" name="直線矢印コネクタ 50"/>
            <p:cNvCxnSpPr>
              <a:stCxn id="46" idx="2"/>
              <a:endCxn id="42" idx="0"/>
            </p:cNvCxnSpPr>
            <p:nvPr/>
          </p:nvCxnSpPr>
          <p:spPr>
            <a:xfrm>
              <a:off x="2629006" y="5358105"/>
              <a:ext cx="0" cy="202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4" name="テキスト ボックス 53">
            <a:extLst>
              <a:ext uri="{FF2B5EF4-FFF2-40B4-BE49-F238E27FC236}">
                <a16:creationId xmlns:a16="http://schemas.microsoft.com/office/drawing/2014/main" id="{407CAD75-1B7A-4DEB-8816-B6FDB569298F}"/>
              </a:ext>
            </a:extLst>
          </p:cNvPr>
          <p:cNvSpPr txBox="1"/>
          <p:nvPr/>
        </p:nvSpPr>
        <p:spPr>
          <a:xfrm>
            <a:off x="6459409" y="4102730"/>
            <a:ext cx="3258001" cy="829201"/>
          </a:xfrm>
          <a:prstGeom prst="rect">
            <a:avLst/>
          </a:prstGeom>
          <a:noFill/>
        </p:spPr>
        <p:txBody>
          <a:bodyPr wrap="square" lIns="34629" tIns="0" rIns="34629" bIns="0" rtlCol="0">
            <a:spAutoFit/>
          </a:bodyPr>
          <a:lstStyle/>
          <a:p>
            <a:pPr marL="171026" marR="0" lvl="0" indent="-171026" algn="l" defTabSz="879561" rtl="0" eaLnBrk="1" fontAlgn="auto" latinLnBrk="0" hangingPunct="1">
              <a:lnSpc>
                <a:spcPct val="100000"/>
              </a:lnSpc>
              <a:spcBef>
                <a:spcPts val="0"/>
              </a:spcBef>
              <a:spcAft>
                <a:spcPts val="0"/>
              </a:spcAft>
              <a:buClrTx/>
              <a:buSzTx/>
              <a:buFontTx/>
              <a:buNone/>
              <a:tabLst/>
              <a:defRPr/>
            </a:pPr>
            <a:endParaRPr kumimoji="1" lang="en-US" altLang="ja-JP" sz="1347" b="1" i="0" u="sng" strike="noStrike" kern="1200" cap="none" spc="0" normalizeH="0" baseline="0" noProof="0" dirty="0">
              <a:ln>
                <a:noFill/>
              </a:ln>
              <a:solidFill>
                <a:prstClr val="black"/>
              </a:solidFill>
              <a:effectLst/>
              <a:uLnTx/>
              <a:uFillTx/>
              <a:latin typeface="メイリオ"/>
              <a:ea typeface="メイリオ"/>
              <a:cs typeface="+mn-cs"/>
            </a:endParaRPr>
          </a:p>
          <a:p>
            <a:pPr marL="171026" marR="0" lvl="0" indent="-171026" algn="l" defTabSz="879561" rtl="0" eaLnBrk="1" fontAlgn="auto" latinLnBrk="0" hangingPunct="1">
              <a:lnSpc>
                <a:spcPct val="100000"/>
              </a:lnSpc>
              <a:spcBef>
                <a:spcPts val="0"/>
              </a:spcBef>
              <a:spcAft>
                <a:spcPts val="0"/>
              </a:spcAft>
              <a:buClrTx/>
              <a:buSzTx/>
              <a:buFontTx/>
              <a:buNone/>
              <a:tabLst/>
              <a:defRPr/>
            </a:pPr>
            <a:r>
              <a:rPr kumimoji="1" lang="en-US" altLang="ja-JP" sz="1347" b="1" i="0" u="sng" strike="noStrike" kern="1200" cap="none" spc="0" normalizeH="0" baseline="0" noProof="0" dirty="0">
                <a:ln>
                  <a:noFill/>
                </a:ln>
                <a:solidFill>
                  <a:prstClr val="black"/>
                </a:solidFill>
                <a:effectLst/>
                <a:uLnTx/>
                <a:uFillTx/>
                <a:latin typeface="メイリオ"/>
                <a:ea typeface="メイリオ"/>
                <a:cs typeface="+mn-cs"/>
              </a:rPr>
              <a:t>※</a:t>
            </a:r>
            <a:r>
              <a:rPr kumimoji="1" lang="ja-JP" altLang="en-US" sz="1347" b="1" i="0" u="sng" strike="noStrike" kern="1200" cap="none" spc="0" normalizeH="0" baseline="0" noProof="0" dirty="0">
                <a:ln>
                  <a:noFill/>
                </a:ln>
                <a:solidFill>
                  <a:prstClr val="black"/>
                </a:solidFill>
                <a:effectLst/>
                <a:uLnTx/>
                <a:uFillTx/>
                <a:latin typeface="メイリオ"/>
                <a:ea typeface="メイリオ"/>
                <a:cs typeface="+mn-cs"/>
              </a:rPr>
              <a:t>平成</a:t>
            </a:r>
            <a:r>
              <a:rPr kumimoji="1" lang="en-US" altLang="ja-JP" sz="1347" b="1" i="0" u="sng" strike="noStrike" kern="1200" cap="none" spc="0" normalizeH="0" baseline="0" noProof="0" dirty="0">
                <a:ln>
                  <a:noFill/>
                </a:ln>
                <a:solidFill>
                  <a:prstClr val="black"/>
                </a:solidFill>
                <a:effectLst/>
                <a:uLnTx/>
                <a:uFillTx/>
                <a:latin typeface="メイリオ"/>
                <a:ea typeface="メイリオ"/>
                <a:cs typeface="+mn-cs"/>
              </a:rPr>
              <a:t>31</a:t>
            </a:r>
            <a:r>
              <a:rPr kumimoji="1" lang="ja-JP" altLang="en-US" sz="1347" b="1" i="0" u="sng" strike="noStrike" kern="1200" cap="none" spc="0" normalizeH="0" baseline="0" noProof="0" dirty="0">
                <a:ln>
                  <a:noFill/>
                </a:ln>
                <a:solidFill>
                  <a:prstClr val="black"/>
                </a:solidFill>
                <a:effectLst/>
                <a:uLnTx/>
                <a:uFillTx/>
                <a:latin typeface="メイリオ"/>
                <a:ea typeface="メイリオ"/>
                <a:cs typeface="+mn-cs"/>
              </a:rPr>
              <a:t>年４月１日施行</a:t>
            </a:r>
            <a:endParaRPr kumimoji="1" lang="en-US" altLang="ja-JP" sz="1347" b="1" i="0" u="sng" strike="noStrike" kern="1200" cap="none" spc="0" normalizeH="0" baseline="0" noProof="0" dirty="0">
              <a:ln>
                <a:noFill/>
              </a:ln>
              <a:solidFill>
                <a:prstClr val="black"/>
              </a:solidFill>
              <a:effectLst/>
              <a:uLnTx/>
              <a:uFillTx/>
              <a:latin typeface="メイリオ"/>
              <a:ea typeface="メイリオ"/>
              <a:cs typeface="+mn-cs"/>
            </a:endParaRPr>
          </a:p>
          <a:p>
            <a:pPr marL="171026" marR="0" lvl="0" indent="-171026" algn="l" defTabSz="879561" rtl="0" eaLnBrk="1" fontAlgn="auto" latinLnBrk="0" hangingPunct="1">
              <a:lnSpc>
                <a:spcPct val="100000"/>
              </a:lnSpc>
              <a:spcBef>
                <a:spcPts val="0"/>
              </a:spcBef>
              <a:spcAft>
                <a:spcPts val="0"/>
              </a:spcAft>
              <a:buClrTx/>
              <a:buSzTx/>
              <a:buFontTx/>
              <a:buNone/>
              <a:tabLst/>
              <a:defRPr/>
            </a:pPr>
            <a:r>
              <a:rPr kumimoji="1" lang="ja-JP" altLang="en-US" sz="1347" b="1" i="0" u="none" strike="noStrike" kern="1200" cap="none" spc="0" normalizeH="0" baseline="0" noProof="0" dirty="0">
                <a:ln>
                  <a:noFill/>
                </a:ln>
                <a:solidFill>
                  <a:prstClr val="black"/>
                </a:solidFill>
                <a:effectLst/>
                <a:uLnTx/>
                <a:uFillTx/>
                <a:latin typeface="メイリオ"/>
                <a:ea typeface="メイリオ"/>
                <a:cs typeface="+mn-cs"/>
              </a:rPr>
              <a:t>（令和</a:t>
            </a:r>
            <a:r>
              <a:rPr kumimoji="1" lang="ja-JP" altLang="en-US" sz="1347" b="1" i="0" u="none" strike="noStrike" kern="1200" cap="none" spc="0" normalizeH="0" baseline="0" noProof="0" dirty="0">
                <a:ln>
                  <a:noFill/>
                </a:ln>
                <a:effectLst/>
                <a:uLnTx/>
                <a:uFillTx/>
                <a:latin typeface="メイリオ"/>
                <a:ea typeface="メイリオ"/>
                <a:cs typeface="+mn-cs"/>
              </a:rPr>
              <a:t>５年における取得率は</a:t>
            </a:r>
            <a:r>
              <a:rPr kumimoji="1" lang="en-US" altLang="ja-JP" sz="1347" b="1" i="0" u="none" strike="noStrike" kern="1200" cap="none" spc="0" normalizeH="0" baseline="0" noProof="0" dirty="0">
                <a:ln>
                  <a:noFill/>
                </a:ln>
                <a:effectLst/>
                <a:uLnTx/>
                <a:uFillTx/>
                <a:latin typeface="メイリオ"/>
                <a:ea typeface="メイリオ"/>
                <a:cs typeface="+mn-cs"/>
              </a:rPr>
              <a:t>65.3</a:t>
            </a:r>
            <a:r>
              <a:rPr kumimoji="1" lang="ja-JP" altLang="en-US" sz="1347" b="1" i="0" u="none" strike="noStrike" kern="1200" cap="none" spc="0" normalizeH="0" baseline="0" noProof="0" dirty="0">
                <a:ln>
                  <a:noFill/>
                </a:ln>
                <a:solidFill>
                  <a:prstClr val="black"/>
                </a:solidFill>
                <a:effectLst/>
                <a:uLnTx/>
                <a:uFillTx/>
                <a:latin typeface="メイリオ"/>
                <a:ea typeface="メイリオ"/>
                <a:cs typeface="+mn-cs"/>
              </a:rPr>
              <a:t>％）</a:t>
            </a:r>
            <a:r>
              <a:rPr kumimoji="1" lang="ja-JP" altLang="en-US" sz="770" b="1" i="0" u="none" strike="noStrike" kern="1200" cap="none" spc="0" normalizeH="0" baseline="0" noProof="0" dirty="0">
                <a:ln>
                  <a:noFill/>
                </a:ln>
                <a:solidFill>
                  <a:prstClr val="black"/>
                </a:solidFill>
                <a:effectLst/>
                <a:uLnTx/>
                <a:uFillTx/>
                <a:latin typeface="メイリオ"/>
                <a:ea typeface="メイリオ"/>
                <a:cs typeface="+mn-cs"/>
              </a:rPr>
              <a:t>注２</a:t>
            </a:r>
            <a:endParaRPr kumimoji="1" lang="en-US" altLang="ja-JP" sz="770" b="1" i="0" u="none" strike="noStrike" kern="1200" cap="none" spc="0" normalizeH="0" baseline="0" noProof="0" dirty="0">
              <a:ln>
                <a:noFill/>
              </a:ln>
              <a:solidFill>
                <a:prstClr val="black"/>
              </a:solidFill>
              <a:effectLst/>
              <a:uLnTx/>
              <a:uFillTx/>
              <a:latin typeface="メイリオ"/>
              <a:ea typeface="メイリオ"/>
              <a:cs typeface="+mn-cs"/>
            </a:endParaRPr>
          </a:p>
          <a:p>
            <a:pPr marL="171026" marR="0" lvl="0" indent="-171026" algn="l" defTabSz="879561" rtl="0" eaLnBrk="1" fontAlgn="auto" latinLnBrk="0" hangingPunct="1">
              <a:lnSpc>
                <a:spcPct val="100000"/>
              </a:lnSpc>
              <a:spcBef>
                <a:spcPts val="0"/>
              </a:spcBef>
              <a:spcAft>
                <a:spcPts val="0"/>
              </a:spcAft>
              <a:buClrTx/>
              <a:buSzTx/>
              <a:buFontTx/>
              <a:buNone/>
              <a:tabLst/>
              <a:defRPr/>
            </a:pPr>
            <a:endParaRPr kumimoji="1" lang="ja-JP" altLang="en-US" sz="1347" b="1" i="0" u="sng" strike="noStrike" kern="1200" cap="none" spc="0" normalizeH="0" baseline="0" noProof="0" dirty="0">
              <a:ln>
                <a:noFill/>
              </a:ln>
              <a:solidFill>
                <a:prstClr val="black"/>
              </a:solidFill>
              <a:effectLst/>
              <a:uLnTx/>
              <a:uFillTx/>
              <a:latin typeface="メイリオ"/>
              <a:ea typeface="メイリオ"/>
              <a:cs typeface="+mn-cs"/>
            </a:endParaRPr>
          </a:p>
        </p:txBody>
      </p:sp>
      <p:sp>
        <p:nvSpPr>
          <p:cNvPr id="55" name="テキスト ボックス 54">
            <a:extLst>
              <a:ext uri="{FF2B5EF4-FFF2-40B4-BE49-F238E27FC236}">
                <a16:creationId xmlns:a16="http://schemas.microsoft.com/office/drawing/2014/main" id="{A972B2B5-C21D-4817-B1FE-E4015132F0D0}"/>
              </a:ext>
            </a:extLst>
          </p:cNvPr>
          <p:cNvSpPr txBox="1"/>
          <p:nvPr/>
        </p:nvSpPr>
        <p:spPr>
          <a:xfrm>
            <a:off x="7774864" y="4824644"/>
            <a:ext cx="2391155" cy="236846"/>
          </a:xfrm>
          <a:prstGeom prst="rect">
            <a:avLst/>
          </a:prstGeom>
          <a:noFill/>
          <a:ln w="1270">
            <a:noFill/>
          </a:ln>
        </p:spPr>
        <p:txBody>
          <a:bodyPr wrap="square" lIns="34629" tIns="0" rIns="34629" bIns="0" rtlCol="0">
            <a:spAutoFit/>
          </a:bodyPr>
          <a:lstStyle/>
          <a:p>
            <a:pPr marL="0" marR="0" lvl="0" indent="0" algn="l" defTabSz="879561" rtl="0" eaLnBrk="1" fontAlgn="auto" latinLnBrk="0" hangingPunct="1">
              <a:lnSpc>
                <a:spcPct val="100000"/>
              </a:lnSpc>
              <a:spcBef>
                <a:spcPts val="0"/>
              </a:spcBef>
              <a:spcAft>
                <a:spcPts val="0"/>
              </a:spcAft>
              <a:buClrTx/>
              <a:buSzTx/>
              <a:buFontTx/>
              <a:buNone/>
              <a:tabLst/>
              <a:defRPr/>
            </a:pPr>
            <a:r>
              <a:rPr kumimoji="1" lang="ja-JP" altLang="en-US" sz="770" b="0" i="0" u="none" strike="noStrike" kern="1200" cap="none" spc="0" normalizeH="0" baseline="0" noProof="0">
                <a:ln>
                  <a:noFill/>
                </a:ln>
                <a:solidFill>
                  <a:prstClr val="black"/>
                </a:solidFill>
                <a:effectLst/>
                <a:uLnTx/>
                <a:uFillTx/>
                <a:latin typeface="メイリオ"/>
                <a:ea typeface="メイリオ"/>
                <a:cs typeface="+mn-cs"/>
              </a:rPr>
              <a:t>注１：平成</a:t>
            </a:r>
            <a:r>
              <a:rPr kumimoji="1" lang="en-US" altLang="ja-JP" sz="770" b="0" i="0" u="none" strike="noStrike" kern="1200" cap="none" spc="0" normalizeH="0" baseline="0" noProof="0">
                <a:ln>
                  <a:noFill/>
                </a:ln>
                <a:solidFill>
                  <a:prstClr val="black"/>
                </a:solidFill>
                <a:effectLst/>
                <a:uLnTx/>
                <a:uFillTx/>
                <a:latin typeface="メイリオ"/>
                <a:ea typeface="メイリオ"/>
                <a:cs typeface="+mn-cs"/>
              </a:rPr>
              <a:t>31</a:t>
            </a:r>
            <a:r>
              <a:rPr kumimoji="1" lang="ja-JP" altLang="en-US" sz="770" b="0" i="0" u="none" strike="noStrike" kern="1200" cap="none" spc="0" normalizeH="0" baseline="0" noProof="0">
                <a:ln>
                  <a:noFill/>
                </a:ln>
                <a:solidFill>
                  <a:prstClr val="black"/>
                </a:solidFill>
                <a:effectLst/>
                <a:uLnTx/>
                <a:uFillTx/>
                <a:latin typeface="メイリオ"/>
                <a:ea typeface="メイリオ"/>
                <a:cs typeface="+mn-cs"/>
              </a:rPr>
              <a:t>年就労条件総合調査より</a:t>
            </a:r>
            <a:endParaRPr kumimoji="1" lang="en-US" altLang="ja-JP" sz="770" b="0" i="0" u="none" strike="noStrike" kern="1200" cap="none" spc="0" normalizeH="0" baseline="0" noProof="0">
              <a:ln>
                <a:noFill/>
              </a:ln>
              <a:solidFill>
                <a:prstClr val="black"/>
              </a:solidFill>
              <a:effectLst/>
              <a:uLnTx/>
              <a:uFillTx/>
              <a:latin typeface="メイリオ"/>
              <a:ea typeface="メイリオ"/>
              <a:cs typeface="+mn-cs"/>
            </a:endParaRPr>
          </a:p>
          <a:p>
            <a:pPr marL="0" marR="0" lvl="0" indent="0" algn="l" defTabSz="879561" rtl="0" eaLnBrk="1" fontAlgn="auto" latinLnBrk="0" hangingPunct="1">
              <a:lnSpc>
                <a:spcPct val="100000"/>
              </a:lnSpc>
              <a:spcBef>
                <a:spcPts val="0"/>
              </a:spcBef>
              <a:spcAft>
                <a:spcPts val="0"/>
              </a:spcAft>
              <a:buClrTx/>
              <a:buSzTx/>
              <a:buFontTx/>
              <a:buNone/>
              <a:tabLst/>
              <a:defRPr/>
            </a:pPr>
            <a:r>
              <a:rPr kumimoji="1" lang="ja-JP" altLang="en-US" sz="770" b="0" i="0" u="none" strike="noStrike" kern="1200" cap="none" spc="0" normalizeH="0" baseline="0" noProof="0">
                <a:ln>
                  <a:noFill/>
                </a:ln>
                <a:solidFill>
                  <a:prstClr val="black"/>
                </a:solidFill>
                <a:effectLst/>
                <a:uLnTx/>
                <a:uFillTx/>
                <a:latin typeface="メイリオ"/>
                <a:ea typeface="メイリオ"/>
                <a:cs typeface="+mn-cs"/>
              </a:rPr>
              <a:t>注２：令和</a:t>
            </a:r>
            <a:r>
              <a:rPr kumimoji="1" lang="ja-JP" altLang="en-US" sz="770" b="0" i="0" u="none" strike="noStrike" kern="1200" cap="none" spc="0" normalizeH="0" baseline="0" noProof="0">
                <a:ln>
                  <a:noFill/>
                </a:ln>
                <a:solidFill>
                  <a:srgbClr val="FF0000"/>
                </a:solidFill>
                <a:effectLst/>
                <a:uLnTx/>
                <a:uFillTx/>
                <a:latin typeface="メイリオ"/>
                <a:ea typeface="メイリオ"/>
                <a:cs typeface="+mn-cs"/>
              </a:rPr>
              <a:t>６</a:t>
            </a:r>
            <a:r>
              <a:rPr kumimoji="1" lang="ja-JP" altLang="en-US" sz="770" b="0" i="0" u="none" strike="noStrike" kern="1200" cap="none" spc="0" normalizeH="0" baseline="0" noProof="0">
                <a:ln>
                  <a:noFill/>
                </a:ln>
                <a:solidFill>
                  <a:prstClr val="black"/>
                </a:solidFill>
                <a:effectLst/>
                <a:uLnTx/>
                <a:uFillTx/>
                <a:latin typeface="メイリオ"/>
                <a:ea typeface="メイリオ"/>
                <a:cs typeface="+mn-cs"/>
              </a:rPr>
              <a:t>年就労条件総合調査より</a:t>
            </a:r>
          </a:p>
        </p:txBody>
      </p:sp>
      <p:sp>
        <p:nvSpPr>
          <p:cNvPr id="2" name="スライド番号プレースホルダー 2">
            <a:extLst>
              <a:ext uri="{FF2B5EF4-FFF2-40B4-BE49-F238E27FC236}">
                <a16:creationId xmlns:a16="http://schemas.microsoft.com/office/drawing/2014/main" id="{E4956D99-AA5A-F9AE-4B98-5D2017AA4578}"/>
              </a:ext>
            </a:extLst>
          </p:cNvPr>
          <p:cNvSpPr txBox="1">
            <a:spLocks/>
          </p:cNvSpPr>
          <p:nvPr/>
        </p:nvSpPr>
        <p:spPr>
          <a:xfrm>
            <a:off x="9183470" y="6493718"/>
            <a:ext cx="722530" cy="365125"/>
          </a:xfrm>
          <a:prstGeom prst="rect">
            <a:avLst/>
          </a:prstGeom>
        </p:spPr>
        <p:txBody>
          <a:bodyPr/>
          <a:ls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marL="0" marR="0" lvl="0" indent="0" algn="l" defTabSz="912750" rtl="0" eaLnBrk="1" fontAlgn="auto" latinLnBrk="0" hangingPunct="1">
              <a:lnSpc>
                <a:spcPct val="100000"/>
              </a:lnSpc>
              <a:spcBef>
                <a:spcPts val="0"/>
              </a:spcBef>
              <a:spcAft>
                <a:spcPts val="0"/>
              </a:spcAft>
              <a:buClrTx/>
              <a:buSzTx/>
              <a:buFontTx/>
              <a:buNone/>
              <a:tabLst/>
              <a:defRPr/>
            </a:pPr>
            <a:fld id="{A5A05A7F-8CE3-4109-9362-34BB9F9E23C9}" type="slidenum">
              <a:rPr kumimoji="1" lang="ja-JP" altLang="en-US" sz="2000" b="0" i="0" u="none" strike="noStrike" kern="1200" cap="none" spc="0" normalizeH="0" baseline="0" noProof="0" smtClean="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pPr marL="0" marR="0" lvl="0" indent="0" algn="l" defTabSz="912750" rtl="0" eaLnBrk="1" fontAlgn="auto" latinLnBrk="0" hangingPunct="1">
                <a:lnSpc>
                  <a:spcPct val="100000"/>
                </a:lnSpc>
                <a:spcBef>
                  <a:spcPts val="0"/>
                </a:spcBef>
                <a:spcAft>
                  <a:spcPts val="0"/>
                </a:spcAft>
                <a:buClrTx/>
                <a:buSzTx/>
                <a:buFontTx/>
                <a:buNone/>
                <a:tabLst/>
                <a:defRPr/>
              </a:pPr>
              <a:t>30</a:t>
            </a:fld>
            <a:endParaRPr kumimoji="1" lang="ja-JP" altLang="en-US" sz="2000" b="0" i="0" u="none" strike="noStrike" kern="1200" cap="none" spc="0" normalizeH="0" baseline="0" noProof="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952121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 descr="25%"/>
          <p:cNvSpPr>
            <a:spLocks noChangeArrowheads="1"/>
          </p:cNvSpPr>
          <p:nvPr/>
        </p:nvSpPr>
        <p:spPr bwMode="auto">
          <a:xfrm>
            <a:off x="0" y="-36666"/>
            <a:ext cx="9817149" cy="369322"/>
          </a:xfrm>
          <a:prstGeom prst="rect">
            <a:avLst/>
          </a:prstGeom>
          <a:solidFill>
            <a:srgbClr val="00B0F0"/>
          </a:solidFill>
          <a:ln w="12700">
            <a:solidFill>
              <a:srgbClr val="00B0F0"/>
            </a:solidFill>
            <a:miter lim="800000"/>
            <a:headEnd/>
            <a:tailEnd/>
          </a:ln>
        </p:spPr>
        <p:txBody>
          <a:bodyPr wrap="square" lIns="91428" tIns="45715" rIns="91428" bIns="45715" anchor="ctr">
            <a:spAutoFit/>
          </a:bodyPr>
          <a:lstStyle/>
          <a:p>
            <a:pPr fontAlgn="base">
              <a:spcBef>
                <a:spcPct val="0"/>
              </a:spcBef>
              <a:spcAft>
                <a:spcPct val="0"/>
              </a:spcAft>
            </a:pPr>
            <a:r>
              <a:rPr lang="ja-JP" altLang="en-US" dirty="0">
                <a:solidFill>
                  <a:schemeClr val="bg1"/>
                </a:solidFill>
                <a:latin typeface="メイリオ" panose="020B0604030504040204" pitchFamily="50" charset="-128"/>
                <a:ea typeface="メイリオ" panose="020B0604030504040204" pitchFamily="50" charset="-128"/>
              </a:rPr>
              <a:t>　年次有給休暇の時季指定義務のポイント</a:t>
            </a:r>
          </a:p>
        </p:txBody>
      </p:sp>
      <p:cxnSp>
        <p:nvCxnSpPr>
          <p:cNvPr id="4" name="直線コネクタ 3"/>
          <p:cNvCxnSpPr/>
          <p:nvPr/>
        </p:nvCxnSpPr>
        <p:spPr>
          <a:xfrm flipV="1">
            <a:off x="0" y="332656"/>
            <a:ext cx="9792000" cy="0"/>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60512" y="548680"/>
            <a:ext cx="8922196" cy="6063198"/>
          </a:xfrm>
          <a:prstGeom prst="rect">
            <a:avLst/>
          </a:prstGeom>
          <a:noFill/>
        </p:spPr>
        <p:txBody>
          <a:bodyPr wrap="square" rtlCol="0">
            <a:spAutoFit/>
          </a:bodyPr>
          <a:lstStyle/>
          <a:p>
            <a:r>
              <a:rPr kumimoji="1" lang="ja-JP" altLang="en-US" sz="2800" b="1" dirty="0">
                <a:latin typeface="メイリオ" panose="020B0604030504040204" pitchFamily="50" charset="-128"/>
                <a:ea typeface="メイリオ" panose="020B0604030504040204" pitchFamily="50" charset="-128"/>
              </a:rPr>
              <a:t>ポイント</a:t>
            </a:r>
            <a:endParaRPr kumimoji="1" lang="en-US" altLang="ja-JP" sz="2000" b="1" dirty="0">
              <a:latin typeface="メイリオ" panose="020B0604030504040204" pitchFamily="50" charset="-128"/>
              <a:ea typeface="メイリオ" panose="020B0604030504040204" pitchFamily="50" charset="-128"/>
            </a:endParaRPr>
          </a:p>
          <a:p>
            <a:pPr lvl="1"/>
            <a:endParaRPr kumimoji="1" lang="en-US" altLang="ja-JP" sz="2000" dirty="0">
              <a:latin typeface="メイリオ" panose="020B0604030504040204" pitchFamily="50" charset="-128"/>
              <a:ea typeface="メイリオ" panose="020B0604030504040204" pitchFamily="50" charset="-128"/>
            </a:endParaRPr>
          </a:p>
          <a:p>
            <a:pPr lvl="1"/>
            <a:r>
              <a:rPr kumimoji="1" lang="ja-JP" altLang="en-US" sz="2000" dirty="0">
                <a:latin typeface="メイリオ" panose="020B0604030504040204" pitchFamily="50" charset="-128"/>
                <a:ea typeface="メイリオ" panose="020B0604030504040204" pitchFamily="50" charset="-128"/>
              </a:rPr>
              <a:t>○　対象者は、年次有給休暇が年</a:t>
            </a:r>
            <a:r>
              <a:rPr kumimoji="1" lang="en-US" altLang="ja-JP" sz="2000" dirty="0">
                <a:latin typeface="メイリオ" panose="020B0604030504040204" pitchFamily="50" charset="-128"/>
                <a:ea typeface="メイリオ" panose="020B0604030504040204" pitchFamily="50" charset="-128"/>
              </a:rPr>
              <a:t>10</a:t>
            </a:r>
            <a:r>
              <a:rPr kumimoji="1" lang="ja-JP" altLang="en-US" sz="2000" dirty="0">
                <a:latin typeface="メイリオ" panose="020B0604030504040204" pitchFamily="50" charset="-128"/>
                <a:ea typeface="メイリオ" panose="020B0604030504040204" pitchFamily="50" charset="-128"/>
              </a:rPr>
              <a:t>日以上付与される労働者</a:t>
            </a:r>
            <a:endParaRPr kumimoji="1" lang="en-US" altLang="ja-JP" sz="2000" dirty="0">
              <a:latin typeface="メイリオ" panose="020B0604030504040204" pitchFamily="50" charset="-128"/>
              <a:ea typeface="メイリオ" panose="020B0604030504040204" pitchFamily="50" charset="-128"/>
            </a:endParaRPr>
          </a:p>
          <a:p>
            <a:pPr lvl="1"/>
            <a:r>
              <a:rPr kumimoji="1" lang="ja-JP" altLang="en-US" sz="2000" dirty="0">
                <a:latin typeface="メイリオ" panose="020B0604030504040204" pitchFamily="50" charset="-128"/>
                <a:ea typeface="メイリオ" panose="020B0604030504040204" pitchFamily="50" charset="-128"/>
              </a:rPr>
              <a:t>　（管理監督者を含む）</a:t>
            </a:r>
            <a:endParaRPr kumimoji="1" lang="en-US" altLang="ja-JP" sz="2000" dirty="0">
              <a:latin typeface="メイリオ" panose="020B0604030504040204" pitchFamily="50" charset="-128"/>
              <a:ea typeface="メイリオ" panose="020B0604030504040204" pitchFamily="50" charset="-128"/>
            </a:endParaRPr>
          </a:p>
          <a:p>
            <a:pPr lvl="1"/>
            <a:endParaRPr lang="en-US" altLang="ja-JP" sz="2000" dirty="0">
              <a:latin typeface="メイリオ" panose="020B0604030504040204" pitchFamily="50" charset="-128"/>
              <a:ea typeface="メイリオ" panose="020B0604030504040204" pitchFamily="50" charset="-128"/>
            </a:endParaRPr>
          </a:p>
          <a:p>
            <a:pPr marL="809625" lvl="1" indent="-352425"/>
            <a:r>
              <a:rPr lang="ja-JP" altLang="en-US" sz="2000" dirty="0">
                <a:latin typeface="メイリオ" panose="020B0604030504040204" pitchFamily="50" charset="-128"/>
                <a:ea typeface="メイリオ" panose="020B0604030504040204" pitchFamily="50" charset="-128"/>
              </a:rPr>
              <a:t>○　労働者ごとに、年次有給休暇を付与した日（基準日）から１年以内に５日について、使用者が取得時季を指定して与える</a:t>
            </a:r>
            <a:endParaRPr lang="en-US" altLang="ja-JP" sz="2000" dirty="0">
              <a:latin typeface="メイリオ" panose="020B0604030504040204" pitchFamily="50" charset="-128"/>
              <a:ea typeface="メイリオ" panose="020B0604030504040204" pitchFamily="50" charset="-128"/>
            </a:endParaRPr>
          </a:p>
          <a:p>
            <a:pPr lvl="1"/>
            <a:endParaRPr lang="en-US" altLang="ja-JP" sz="2000" dirty="0">
              <a:latin typeface="メイリオ" panose="020B0604030504040204" pitchFamily="50" charset="-128"/>
              <a:ea typeface="メイリオ" panose="020B0604030504040204" pitchFamily="50" charset="-128"/>
            </a:endParaRPr>
          </a:p>
          <a:p>
            <a:pPr marL="809625" lvl="1" indent="-352425"/>
            <a:r>
              <a:rPr kumimoji="1" lang="ja-JP" altLang="en-US" sz="20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労働者が自ら申し出て取得した日数や、計画的付与で取得した日数については、５日から控除することができる</a:t>
            </a:r>
            <a:endParaRPr lang="en-US" altLang="ja-JP" sz="2000" dirty="0">
              <a:latin typeface="メイリオ" panose="020B0604030504040204" pitchFamily="50" charset="-128"/>
              <a:ea typeface="メイリオ" panose="020B0604030504040204" pitchFamily="50" charset="-128"/>
            </a:endParaRPr>
          </a:p>
          <a:p>
            <a:pPr marL="809625" lvl="1" indent="-352425"/>
            <a:endParaRPr kumimoji="1" lang="en-US" altLang="ja-JP" sz="2000" dirty="0">
              <a:latin typeface="メイリオ" panose="020B0604030504040204" pitchFamily="50" charset="-128"/>
              <a:ea typeface="メイリオ" panose="020B0604030504040204" pitchFamily="50" charset="-128"/>
            </a:endParaRPr>
          </a:p>
          <a:p>
            <a:pPr marL="809625" lvl="1" indent="-352425"/>
            <a:endParaRPr lang="en-US" altLang="ja-JP" sz="2000" dirty="0">
              <a:latin typeface="メイリオ" panose="020B0604030504040204" pitchFamily="50" charset="-128"/>
              <a:ea typeface="メイリオ" panose="020B0604030504040204" pitchFamily="50" charset="-128"/>
            </a:endParaRPr>
          </a:p>
          <a:p>
            <a:pPr marL="809625" lvl="1" indent="-352425"/>
            <a:endParaRPr kumimoji="1" lang="en-US" altLang="ja-JP" sz="2000" dirty="0">
              <a:latin typeface="メイリオ" panose="020B0604030504040204" pitchFamily="50" charset="-128"/>
              <a:ea typeface="メイリオ" panose="020B0604030504040204" pitchFamily="50" charset="-128"/>
            </a:endParaRPr>
          </a:p>
          <a:p>
            <a:pPr marL="809625" lvl="1" indent="-352425"/>
            <a:endParaRPr lang="en-US" altLang="ja-JP" sz="2000" dirty="0">
              <a:latin typeface="メイリオ" panose="020B0604030504040204" pitchFamily="50" charset="-128"/>
              <a:ea typeface="メイリオ" panose="020B0604030504040204" pitchFamily="50" charset="-128"/>
            </a:endParaRPr>
          </a:p>
          <a:p>
            <a:pPr marL="809625" lvl="1" indent="-352425"/>
            <a:endParaRPr kumimoji="1" lang="en-US" altLang="ja-JP" sz="2000" dirty="0">
              <a:latin typeface="メイリオ" panose="020B0604030504040204" pitchFamily="50" charset="-128"/>
              <a:ea typeface="メイリオ" panose="020B0604030504040204" pitchFamily="50" charset="-128"/>
            </a:endParaRPr>
          </a:p>
          <a:p>
            <a:pPr marL="809625" lvl="1" indent="-352425"/>
            <a:r>
              <a:rPr lang="ja-JP" altLang="en-US" sz="2000" dirty="0">
                <a:latin typeface="メイリオ" panose="020B0604030504040204" pitchFamily="50" charset="-128"/>
                <a:ea typeface="メイリオ" panose="020B0604030504040204" pitchFamily="50" charset="-128"/>
              </a:rPr>
              <a:t>○　時季指定に当たっては、労働者の意見を聴取し、その意見を尊重するよう努めなければならない</a:t>
            </a:r>
            <a:endParaRPr lang="en-US" altLang="ja-JP" sz="2000" dirty="0">
              <a:latin typeface="メイリオ" panose="020B0604030504040204" pitchFamily="50" charset="-128"/>
              <a:ea typeface="メイリオ" panose="020B0604030504040204" pitchFamily="50" charset="-128"/>
            </a:endParaRPr>
          </a:p>
          <a:p>
            <a:pPr marL="809625" lvl="1" indent="-352425"/>
            <a:endParaRPr lang="en-US" altLang="ja-JP" sz="2000" dirty="0">
              <a:latin typeface="メイリオ" panose="020B0604030504040204" pitchFamily="50" charset="-128"/>
              <a:ea typeface="メイリオ" panose="020B0604030504040204" pitchFamily="50" charset="-128"/>
            </a:endParaRPr>
          </a:p>
          <a:p>
            <a:pPr marL="809625" lvl="1" indent="-352425"/>
            <a:r>
              <a:rPr lang="ja-JP" altLang="en-US" sz="2000" dirty="0">
                <a:latin typeface="メイリオ" panose="020B0604030504040204" pitchFamily="50" charset="-128"/>
                <a:ea typeface="メイリオ" panose="020B0604030504040204" pitchFamily="50" charset="-128"/>
              </a:rPr>
              <a:t>○　労働者ごとに年次有給休暇管理簿を作成し、３年間保存</a:t>
            </a:r>
            <a:endParaRPr kumimoji="1" lang="en-US" altLang="ja-JP" sz="2000" dirty="0">
              <a:latin typeface="メイリオ" panose="020B0604030504040204" pitchFamily="50" charset="-128"/>
              <a:ea typeface="メイリオ" panose="020B0604030504040204" pitchFamily="50" charset="-128"/>
            </a:endParaRPr>
          </a:p>
        </p:txBody>
      </p:sp>
      <p:graphicFrame>
        <p:nvGraphicFramePr>
          <p:cNvPr id="6" name="表 5"/>
          <p:cNvGraphicFramePr>
            <a:graphicFrameLocks noGrp="1"/>
          </p:cNvGraphicFramePr>
          <p:nvPr/>
        </p:nvGraphicFramePr>
        <p:xfrm>
          <a:off x="1352600" y="3861048"/>
          <a:ext cx="7632847" cy="1188000"/>
        </p:xfrm>
        <a:graphic>
          <a:graphicData uri="http://schemas.openxmlformats.org/drawingml/2006/table">
            <a:tbl>
              <a:tblPr firstRow="1" bandRow="1">
                <a:tableStyleId>{2D5ABB26-0587-4C30-8999-92F81FD0307C}</a:tableStyleId>
              </a:tblPr>
              <a:tblGrid>
                <a:gridCol w="663726">
                  <a:extLst>
                    <a:ext uri="{9D8B030D-6E8A-4147-A177-3AD203B41FA5}">
                      <a16:colId xmlns:a16="http://schemas.microsoft.com/office/drawing/2014/main" val="562353814"/>
                    </a:ext>
                  </a:extLst>
                </a:gridCol>
                <a:gridCol w="4397184">
                  <a:extLst>
                    <a:ext uri="{9D8B030D-6E8A-4147-A177-3AD203B41FA5}">
                      <a16:colId xmlns:a16="http://schemas.microsoft.com/office/drawing/2014/main" val="2669464326"/>
                    </a:ext>
                  </a:extLst>
                </a:gridCol>
                <a:gridCol w="434740">
                  <a:extLst>
                    <a:ext uri="{9D8B030D-6E8A-4147-A177-3AD203B41FA5}">
                      <a16:colId xmlns:a16="http://schemas.microsoft.com/office/drawing/2014/main" val="3316057797"/>
                    </a:ext>
                  </a:extLst>
                </a:gridCol>
                <a:gridCol w="2137197">
                  <a:extLst>
                    <a:ext uri="{9D8B030D-6E8A-4147-A177-3AD203B41FA5}">
                      <a16:colId xmlns:a16="http://schemas.microsoft.com/office/drawing/2014/main" val="2090250420"/>
                    </a:ext>
                  </a:extLst>
                </a:gridCol>
              </a:tblGrid>
              <a:tr h="297000">
                <a:tc>
                  <a:txBody>
                    <a:bodyPr/>
                    <a:lstStyle/>
                    <a:p>
                      <a:pPr marL="0" indent="0">
                        <a:buFont typeface="Wingdings" panose="05000000000000000000" pitchFamily="2" charset="2"/>
                        <a:buNone/>
                      </a:pPr>
                      <a:r>
                        <a:rPr kumimoji="1" lang="ja-JP" altLang="en-US" sz="1400">
                          <a:latin typeface="メイリオ" panose="020B0604030504040204" pitchFamily="50" charset="-128"/>
                          <a:ea typeface="メイリオ" panose="020B0604030504040204" pitchFamily="50" charset="-128"/>
                        </a:rPr>
                        <a:t>（例）</a:t>
                      </a:r>
                    </a:p>
                  </a:txBody>
                  <a:tcPr marL="0" marR="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Ø"/>
                      </a:pPr>
                      <a:r>
                        <a:rPr kumimoji="1" lang="ja-JP" altLang="en-US" sz="1400">
                          <a:latin typeface="メイリオ" panose="020B0604030504040204" pitchFamily="50" charset="-128"/>
                          <a:ea typeface="メイリオ" panose="020B0604030504040204" pitchFamily="50" charset="-128"/>
                        </a:rPr>
                        <a:t>労働者が自ら５日取得した場合</a:t>
                      </a:r>
                    </a:p>
                  </a:txBody>
                  <a:tcPr marL="45720" marR="4572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a:latin typeface="メイリオ" panose="020B0604030504040204" pitchFamily="50" charset="-128"/>
                          <a:ea typeface="メイリオ" panose="020B0604030504040204" pitchFamily="50" charset="-128"/>
                        </a:rPr>
                        <a:t>⇒</a:t>
                      </a:r>
                    </a:p>
                  </a:txBody>
                  <a:tcPr marL="45720" marR="45720" marT="18000" marB="18000">
                    <a:lnL>
                      <a:noFill/>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a:latin typeface="メイリオ" panose="020B0604030504040204" pitchFamily="50" charset="-128"/>
                          <a:ea typeface="メイリオ" panose="020B0604030504040204" pitchFamily="50" charset="-128"/>
                        </a:rPr>
                        <a:t>使用者の時季指定は不要</a:t>
                      </a:r>
                    </a:p>
                  </a:txBody>
                  <a:tcPr marL="45720" marR="45720" marT="18000" marB="18000">
                    <a:lnL>
                      <a:noFill/>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7299067"/>
                  </a:ext>
                </a:extLst>
              </a:tr>
              <a:tr h="297000">
                <a:tc>
                  <a:txBody>
                    <a:bodyPr/>
                    <a:lstStyle/>
                    <a:p>
                      <a:pPr marL="171450" indent="-171450">
                        <a:buFont typeface="Wingdings" panose="05000000000000000000" pitchFamily="2" charset="2"/>
                        <a:buChar char="Ø"/>
                      </a:pPr>
                      <a:endParaRPr kumimoji="1" lang="ja-JP" altLang="en-US" sz="1400">
                        <a:latin typeface="メイリオ" panose="020B0604030504040204" pitchFamily="50" charset="-128"/>
                        <a:ea typeface="メイリオ" panose="020B0604030504040204" pitchFamily="50" charset="-128"/>
                      </a:endParaRPr>
                    </a:p>
                  </a:txBody>
                  <a:tcPr marL="0" marR="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Ø"/>
                      </a:pPr>
                      <a:r>
                        <a:rPr kumimoji="1" lang="ja-JP" altLang="en-US" sz="1400">
                          <a:latin typeface="メイリオ" panose="020B0604030504040204" pitchFamily="50" charset="-128"/>
                          <a:ea typeface="メイリオ" panose="020B0604030504040204" pitchFamily="50" charset="-128"/>
                        </a:rPr>
                        <a:t>労働者が自ら３日取得＋計画的付与２日の場合</a:t>
                      </a:r>
                    </a:p>
                  </a:txBody>
                  <a:tcPr marL="45720" marR="4572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a:latin typeface="メイリオ" panose="020B0604030504040204" pitchFamily="50" charset="-128"/>
                          <a:ea typeface="メイリオ" panose="020B0604030504040204" pitchFamily="50" charset="-128"/>
                        </a:rPr>
                        <a:t>⇒</a:t>
                      </a:r>
                    </a:p>
                  </a:txBody>
                  <a:tcPr marL="45720" marR="45720" marT="18000" marB="18000">
                    <a:lnL>
                      <a:noFill/>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a:latin typeface="メイリオ" panose="020B0604030504040204" pitchFamily="50" charset="-128"/>
                          <a:ea typeface="メイリオ" panose="020B0604030504040204" pitchFamily="50" charset="-128"/>
                        </a:rPr>
                        <a:t>　　　　　</a:t>
                      </a:r>
                      <a:r>
                        <a:rPr kumimoji="1" lang="en-US" altLang="ja-JP" sz="1400">
                          <a:latin typeface="メイリオ" panose="020B0604030504040204" pitchFamily="50" charset="-128"/>
                          <a:ea typeface="メイリオ" panose="020B0604030504040204" pitchFamily="50" charset="-128"/>
                        </a:rPr>
                        <a:t>〃</a:t>
                      </a:r>
                      <a:endParaRPr kumimoji="1" lang="ja-JP" altLang="en-US" sz="1400">
                        <a:latin typeface="メイリオ" panose="020B0604030504040204" pitchFamily="50" charset="-128"/>
                        <a:ea typeface="メイリオ" panose="020B0604030504040204" pitchFamily="50" charset="-128"/>
                      </a:endParaRPr>
                    </a:p>
                  </a:txBody>
                  <a:tcPr marL="45720" marR="45720" marT="18000" marB="18000">
                    <a:lnL>
                      <a:noFill/>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351077"/>
                  </a:ext>
                </a:extLst>
              </a:tr>
              <a:tr h="297000">
                <a:tc>
                  <a:txBody>
                    <a:bodyPr/>
                    <a:lstStyle/>
                    <a:p>
                      <a:pPr marL="171450" indent="-171450">
                        <a:buFont typeface="Wingdings" panose="05000000000000000000" pitchFamily="2" charset="2"/>
                        <a:buChar char="Ø"/>
                      </a:pPr>
                      <a:endParaRPr kumimoji="1" lang="ja-JP" altLang="en-US" sz="1400">
                        <a:latin typeface="メイリオ" panose="020B0604030504040204" pitchFamily="50" charset="-128"/>
                        <a:ea typeface="メイリオ" panose="020B0604030504040204" pitchFamily="50" charset="-128"/>
                      </a:endParaRPr>
                    </a:p>
                  </a:txBody>
                  <a:tcPr marL="0" marR="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Ø"/>
                      </a:pPr>
                      <a:r>
                        <a:rPr kumimoji="1" lang="ja-JP" altLang="en-US" sz="1400">
                          <a:latin typeface="メイリオ" panose="020B0604030504040204" pitchFamily="50" charset="-128"/>
                          <a:ea typeface="メイリオ" panose="020B0604030504040204" pitchFamily="50" charset="-128"/>
                        </a:rPr>
                        <a:t>労働者が自ら３日取得した場合</a:t>
                      </a:r>
                    </a:p>
                  </a:txBody>
                  <a:tcPr marL="45720" marR="4572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a:latin typeface="メイリオ" panose="020B0604030504040204" pitchFamily="50" charset="-128"/>
                          <a:ea typeface="メイリオ" panose="020B0604030504040204" pitchFamily="50" charset="-128"/>
                        </a:rPr>
                        <a:t>⇒</a:t>
                      </a:r>
                    </a:p>
                  </a:txBody>
                  <a:tcPr marL="45720" marR="45720" marT="18000" marB="18000">
                    <a:lnL>
                      <a:noFill/>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a:latin typeface="メイリオ" panose="020B0604030504040204" pitchFamily="50" charset="-128"/>
                          <a:ea typeface="メイリオ" panose="020B0604030504040204" pitchFamily="50" charset="-128"/>
                        </a:rPr>
                        <a:t>使用者は２日を時季指定</a:t>
                      </a:r>
                    </a:p>
                  </a:txBody>
                  <a:tcPr marL="45720" marR="45720" marT="18000" marB="18000">
                    <a:lnL>
                      <a:noFill/>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7821674"/>
                  </a:ext>
                </a:extLst>
              </a:tr>
              <a:tr h="297000">
                <a:tc>
                  <a:txBody>
                    <a:bodyPr/>
                    <a:lstStyle/>
                    <a:p>
                      <a:pPr marL="171450" indent="-171450">
                        <a:buFont typeface="Wingdings" panose="05000000000000000000" pitchFamily="2" charset="2"/>
                        <a:buChar char="Ø"/>
                      </a:pPr>
                      <a:endParaRPr kumimoji="1" lang="ja-JP" altLang="en-US" sz="1400">
                        <a:latin typeface="メイリオ" panose="020B0604030504040204" pitchFamily="50" charset="-128"/>
                        <a:ea typeface="メイリオ" panose="020B0604030504040204" pitchFamily="50" charset="-128"/>
                      </a:endParaRPr>
                    </a:p>
                  </a:txBody>
                  <a:tcPr marL="0" marR="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Ø"/>
                      </a:pPr>
                      <a:r>
                        <a:rPr kumimoji="1" lang="ja-JP" altLang="en-US" sz="1400">
                          <a:latin typeface="メイリオ" panose="020B0604030504040204" pitchFamily="50" charset="-128"/>
                          <a:ea typeface="メイリオ" panose="020B0604030504040204" pitchFamily="50" charset="-128"/>
                        </a:rPr>
                        <a:t>計画的付与で２日取得した場合</a:t>
                      </a:r>
                    </a:p>
                  </a:txBody>
                  <a:tcPr marL="45720" marR="45720" marT="18000" marB="18000">
                    <a:lnL w="3175" cap="flat" cmpd="sng" algn="ctr">
                      <a:noFill/>
                      <a:prstDash val="sysDot"/>
                      <a:round/>
                      <a:headEnd type="none" w="med" len="med"/>
                      <a:tailEnd type="none" w="med" len="med"/>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a:latin typeface="メイリオ" panose="020B0604030504040204" pitchFamily="50" charset="-128"/>
                          <a:ea typeface="メイリオ" panose="020B0604030504040204" pitchFamily="50" charset="-128"/>
                        </a:rPr>
                        <a:t>⇒</a:t>
                      </a:r>
                    </a:p>
                  </a:txBody>
                  <a:tcPr marL="45720" marR="45720" marT="18000" marB="18000">
                    <a:lnL>
                      <a:noFill/>
                    </a:lnL>
                    <a:lnR>
                      <a:noFill/>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400">
                          <a:latin typeface="メイリオ" panose="020B0604030504040204" pitchFamily="50" charset="-128"/>
                          <a:ea typeface="メイリオ" panose="020B0604030504040204" pitchFamily="50" charset="-128"/>
                        </a:rPr>
                        <a:t>　　</a:t>
                      </a:r>
                      <a:r>
                        <a:rPr kumimoji="1" lang="en-US" altLang="ja-JP" sz="1400">
                          <a:latin typeface="メイリオ" panose="020B0604030504040204" pitchFamily="50" charset="-128"/>
                          <a:ea typeface="メイリオ" panose="020B0604030504040204" pitchFamily="50" charset="-128"/>
                        </a:rPr>
                        <a:t>〃</a:t>
                      </a:r>
                      <a:r>
                        <a:rPr kumimoji="1" lang="ja-JP" altLang="en-US" sz="1400">
                          <a:latin typeface="メイリオ" panose="020B0604030504040204" pitchFamily="50" charset="-128"/>
                          <a:ea typeface="メイリオ" panose="020B0604030504040204" pitchFamily="50" charset="-128"/>
                        </a:rPr>
                        <a:t>　３日　　</a:t>
                      </a:r>
                      <a:r>
                        <a:rPr kumimoji="1" lang="en-US" altLang="ja-JP" sz="1400">
                          <a:latin typeface="メイリオ" panose="020B0604030504040204" pitchFamily="50" charset="-128"/>
                          <a:ea typeface="メイリオ" panose="020B0604030504040204" pitchFamily="50" charset="-128"/>
                        </a:rPr>
                        <a:t>〃</a:t>
                      </a:r>
                      <a:endParaRPr kumimoji="1" lang="ja-JP" altLang="en-US" sz="1400">
                        <a:latin typeface="メイリオ" panose="020B0604030504040204" pitchFamily="50" charset="-128"/>
                        <a:ea typeface="メイリオ" panose="020B0604030504040204" pitchFamily="50" charset="-128"/>
                      </a:endParaRPr>
                    </a:p>
                  </a:txBody>
                  <a:tcPr marL="45720" marR="45720" marT="18000" marB="18000">
                    <a:lnL>
                      <a:noFill/>
                    </a:lnL>
                    <a:lnR w="3175" cap="flat" cmpd="sng" algn="ctr">
                      <a:noFill/>
                      <a:prstDash val="sysDot"/>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7261396"/>
                  </a:ext>
                </a:extLst>
              </a:tr>
            </a:tbl>
          </a:graphicData>
        </a:graphic>
      </p:graphicFrame>
      <p:sp>
        <p:nvSpPr>
          <p:cNvPr id="8" name="スライド番号プレースホルダー 2"/>
          <p:cNvSpPr>
            <a:spLocks noGrp="1"/>
          </p:cNvSpPr>
          <p:nvPr>
            <p:ph type="sldNum" sz="quarter" idx="12"/>
          </p:nvPr>
        </p:nvSpPr>
        <p:spPr>
          <a:xfrm>
            <a:off x="9183470" y="6493718"/>
            <a:ext cx="722530" cy="365125"/>
          </a:xfrm>
        </p:spPr>
        <p:txBody>
          <a:bodyPr/>
          <a:lstStyle/>
          <a:p>
            <a:pPr>
              <a:defRPr/>
            </a:pPr>
            <a:fld id="{A5A05A7F-8CE3-4109-9362-34BB9F9E23C9}" type="slidenum">
              <a:rPr lang="ja-JP" altLang="en-US" sz="2000" smtClean="0">
                <a:solidFill>
                  <a:schemeClr val="tx1"/>
                </a:solidFill>
                <a:latin typeface="HG丸ｺﾞｼｯｸM-PRO" panose="020F0600000000000000" pitchFamily="50" charset="-128"/>
                <a:ea typeface="HG丸ｺﾞｼｯｸM-PRO" panose="020F0600000000000000" pitchFamily="50" charset="-128"/>
              </a:rPr>
              <a:pPr>
                <a:defRPr/>
              </a:pPr>
              <a:t>31</a:t>
            </a:fld>
            <a:endParaRPr lang="ja-JP" altLang="en-US" sz="2000">
              <a:solidFill>
                <a:schemeClr val="tx1"/>
              </a:solidFill>
              <a:latin typeface="HG丸ｺﾞｼｯｸM-PRO" panose="020F0600000000000000" pitchFamily="50" charset="-128"/>
              <a:ea typeface="HG丸ｺﾞｼｯｸM-PRO" panose="020F0600000000000000" pitchFamily="50" charset="-128"/>
            </a:endParaRPr>
          </a:p>
        </p:txBody>
      </p:sp>
      <p:cxnSp>
        <p:nvCxnSpPr>
          <p:cNvPr id="7" name="直線コネクタ 6">
            <a:extLst>
              <a:ext uri="{FF2B5EF4-FFF2-40B4-BE49-F238E27FC236}">
                <a16:creationId xmlns:a16="http://schemas.microsoft.com/office/drawing/2014/main" id="{803FF343-6527-9154-678B-DD5D8AC8F197}"/>
              </a:ext>
            </a:extLst>
          </p:cNvPr>
          <p:cNvCxnSpPr/>
          <p:nvPr/>
        </p:nvCxnSpPr>
        <p:spPr>
          <a:xfrm flipV="1">
            <a:off x="1555531" y="6493718"/>
            <a:ext cx="6316717" cy="3162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619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 descr="25%"/>
          <p:cNvSpPr>
            <a:spLocks noChangeArrowheads="1"/>
          </p:cNvSpPr>
          <p:nvPr/>
        </p:nvSpPr>
        <p:spPr bwMode="auto">
          <a:xfrm>
            <a:off x="0" y="0"/>
            <a:ext cx="9817149" cy="369322"/>
          </a:xfrm>
          <a:prstGeom prst="rect">
            <a:avLst/>
          </a:prstGeom>
          <a:solidFill>
            <a:srgbClr val="00B0F0"/>
          </a:solidFill>
          <a:ln w="12700">
            <a:noFill/>
            <a:miter lim="800000"/>
            <a:headEnd/>
            <a:tailEnd/>
          </a:ln>
        </p:spPr>
        <p:txBody>
          <a:bodyPr wrap="square" lIns="91428" tIns="45715" rIns="91428" bIns="45715" anchor="ctr">
            <a:spAutoFit/>
          </a:bodyPr>
          <a:lstStyle/>
          <a:p>
            <a:pPr fontAlgn="base">
              <a:spcBef>
                <a:spcPct val="0"/>
              </a:spcBef>
              <a:spcAft>
                <a:spcPct val="0"/>
              </a:spcAft>
            </a:pPr>
            <a:r>
              <a:rPr lang="ja-JP" altLang="en-US" dirty="0">
                <a:solidFill>
                  <a:schemeClr val="bg1"/>
                </a:solidFill>
                <a:latin typeface="メイリオ" panose="020B0604030504040204" pitchFamily="50" charset="-128"/>
                <a:ea typeface="メイリオ" panose="020B0604030504040204" pitchFamily="50" charset="-128"/>
              </a:rPr>
              <a:t>（参考）法定の基準日と異なる年次有給休暇の付与をする場合</a:t>
            </a:r>
          </a:p>
        </p:txBody>
      </p:sp>
      <p:cxnSp>
        <p:nvCxnSpPr>
          <p:cNvPr id="4" name="直線コネクタ 3"/>
          <p:cNvCxnSpPr/>
          <p:nvPr/>
        </p:nvCxnSpPr>
        <p:spPr>
          <a:xfrm flipV="1">
            <a:off x="0" y="332656"/>
            <a:ext cx="9792000" cy="0"/>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ext Box 2"/>
          <p:cNvSpPr txBox="1">
            <a:spLocks noChangeArrowheads="1"/>
          </p:cNvSpPr>
          <p:nvPr/>
        </p:nvSpPr>
        <p:spPr bwMode="auto">
          <a:xfrm>
            <a:off x="344939" y="477603"/>
            <a:ext cx="9216573" cy="1007181"/>
          </a:xfrm>
          <a:prstGeom prst="rect">
            <a:avLst/>
          </a:prstGeom>
          <a:noFill/>
          <a:ln w="12700" cmpd="dbl">
            <a:solidFill>
              <a:schemeClr val="tx1"/>
            </a:solidFill>
            <a:miter lim="800000"/>
            <a:headEnd/>
            <a:tailEnd/>
          </a:ln>
        </p:spPr>
        <p:txBody>
          <a:bodyPr wrap="square" lIns="87062" tIns="72000" rIns="87062" bIns="72000">
            <a:spAutoFit/>
          </a:bodyPr>
          <a:lstStyle/>
          <a:p>
            <a:pPr marL="182563" indent="-182563"/>
            <a:r>
              <a:rPr lang="ja-JP" altLang="en-US" sz="1400">
                <a:latin typeface="メイリオ" panose="020B0604030504040204" pitchFamily="50" charset="-128"/>
                <a:ea typeface="メイリオ" panose="020B0604030504040204" pitchFamily="50" charset="-128"/>
              </a:rPr>
              <a:t>法定の基準日と異なり、</a:t>
            </a:r>
            <a:endParaRPr lang="en-US" altLang="ja-JP" sz="1400">
              <a:latin typeface="メイリオ" panose="020B0604030504040204" pitchFamily="50" charset="-128"/>
              <a:ea typeface="メイリオ" panose="020B0604030504040204" pitchFamily="50" charset="-128"/>
            </a:endParaRPr>
          </a:p>
          <a:p>
            <a:pPr marL="358775" indent="-182563">
              <a:buFont typeface="Wingdings" panose="05000000000000000000" pitchFamily="2" charset="2"/>
              <a:buChar char="l"/>
            </a:pPr>
            <a:r>
              <a:rPr lang="ja-JP" altLang="en-US" sz="1400">
                <a:latin typeface="メイリオ" panose="020B0604030504040204" pitchFamily="50" charset="-128"/>
                <a:ea typeface="メイリオ" panose="020B0604030504040204" pitchFamily="50" charset="-128"/>
              </a:rPr>
              <a:t>入社日から年次有給休暇を付与する場合や、</a:t>
            </a:r>
            <a:endParaRPr lang="en-US" altLang="ja-JP" sz="1400">
              <a:latin typeface="メイリオ" panose="020B0604030504040204" pitchFamily="50" charset="-128"/>
              <a:ea typeface="メイリオ" panose="020B0604030504040204" pitchFamily="50" charset="-128"/>
            </a:endParaRPr>
          </a:p>
          <a:p>
            <a:pPr marL="358775" indent="-182563">
              <a:buFont typeface="Wingdings" panose="05000000000000000000" pitchFamily="2" charset="2"/>
              <a:buChar char="l"/>
            </a:pPr>
            <a:r>
              <a:rPr lang="ja-JP" altLang="en-US" sz="1400">
                <a:latin typeface="メイリオ" panose="020B0604030504040204" pitchFamily="50" charset="-128"/>
                <a:ea typeface="メイリオ" panose="020B0604030504040204" pitchFamily="50" charset="-128"/>
              </a:rPr>
              <a:t>全社的に年次有給休暇の起算日を合わせるために２年目以降に付与日を変える場合</a:t>
            </a:r>
            <a:endParaRPr lang="en-US" altLang="ja-JP" sz="1400">
              <a:latin typeface="メイリオ" panose="020B0604030504040204" pitchFamily="50" charset="-128"/>
              <a:ea typeface="メイリオ" panose="020B0604030504040204" pitchFamily="50" charset="-128"/>
            </a:endParaRPr>
          </a:p>
          <a:p>
            <a:pPr marL="182563" indent="-182563"/>
            <a:r>
              <a:rPr lang="ja-JP" altLang="en-US" sz="1400">
                <a:latin typeface="メイリオ" panose="020B0604030504040204" pitchFamily="50" charset="-128"/>
                <a:ea typeface="メイリオ" panose="020B0604030504040204" pitchFamily="50" charset="-128"/>
              </a:rPr>
              <a:t>　などについては、以下のような取扱いとなる。</a:t>
            </a:r>
            <a:endParaRPr lang="en-US" altLang="ja-JP" sz="1400">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8" name="グループ化 7"/>
          <p:cNvGrpSpPr/>
          <p:nvPr/>
        </p:nvGrpSpPr>
        <p:grpSpPr>
          <a:xfrm>
            <a:off x="368748" y="1556792"/>
            <a:ext cx="8523338" cy="1858969"/>
            <a:chOff x="368748" y="776536"/>
            <a:chExt cx="6087905" cy="1327793"/>
          </a:xfrm>
        </p:grpSpPr>
        <p:sp>
          <p:nvSpPr>
            <p:cNvPr id="9" name="コンテンツ プレースホルダー 4"/>
            <p:cNvSpPr txBox="1">
              <a:spLocks/>
            </p:cNvSpPr>
            <p:nvPr/>
          </p:nvSpPr>
          <p:spPr>
            <a:xfrm>
              <a:off x="368748" y="776536"/>
              <a:ext cx="6087905" cy="1327793"/>
            </a:xfrm>
            <a:prstGeom prst="rect">
              <a:avLst/>
            </a:prstGeom>
            <a:solidFill>
              <a:schemeClr val="bg1"/>
            </a:solidFill>
          </p:spPr>
          <p:txBody>
            <a:bodyPr vert="horz" wrap="square" lIns="91440" tIns="45720" rIns="91440" bIns="45720" rtlCol="0">
              <a:spAutoFit/>
            </a:bodyPr>
            <a:lstStyle>
              <a:lvl1pPr marL="495285" indent="-495285" algn="l" defTabSz="1320759" rtl="0" eaLnBrk="1" latinLnBrk="0" hangingPunct="1">
                <a:spcBef>
                  <a:spcPct val="20000"/>
                </a:spcBef>
                <a:buFont typeface="Arial" pitchFamily="34" charset="0"/>
                <a:buChar char="•"/>
                <a:defRPr kumimoji="1" sz="4622" kern="1200">
                  <a:solidFill>
                    <a:schemeClr val="tx1"/>
                  </a:solidFill>
                  <a:latin typeface="+mn-lt"/>
                  <a:ea typeface="+mn-ea"/>
                  <a:cs typeface="+mn-cs"/>
                </a:defRPr>
              </a:lvl1pPr>
              <a:lvl2pPr marL="1073117" indent="-412737" algn="l" defTabSz="1320759" rtl="0" eaLnBrk="1" latinLnBrk="0" hangingPunct="1">
                <a:spcBef>
                  <a:spcPct val="20000"/>
                </a:spcBef>
                <a:buFont typeface="Arial" pitchFamily="34" charset="0"/>
                <a:buChar char="–"/>
                <a:defRPr kumimoji="1" sz="4044" kern="1200">
                  <a:solidFill>
                    <a:schemeClr val="tx1"/>
                  </a:solidFill>
                  <a:latin typeface="+mn-lt"/>
                  <a:ea typeface="+mn-ea"/>
                  <a:cs typeface="+mn-cs"/>
                </a:defRPr>
              </a:lvl2pPr>
              <a:lvl3pPr marL="1650949" indent="-330190" algn="l" defTabSz="1320759" rtl="0" eaLnBrk="1" latinLnBrk="0" hangingPunct="1">
                <a:spcBef>
                  <a:spcPct val="20000"/>
                </a:spcBef>
                <a:buFont typeface="Arial" pitchFamily="34" charset="0"/>
                <a:buChar char="•"/>
                <a:defRPr kumimoji="1" sz="3467" kern="1200">
                  <a:solidFill>
                    <a:schemeClr val="tx1"/>
                  </a:solidFill>
                  <a:latin typeface="+mn-lt"/>
                  <a:ea typeface="+mn-ea"/>
                  <a:cs typeface="+mn-cs"/>
                </a:defRPr>
              </a:lvl3pPr>
              <a:lvl4pPr marL="231132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4pPr>
              <a:lvl5pPr marL="297170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5pPr>
              <a:lvl6pPr marL="363208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6pPr>
              <a:lvl7pPr marL="429246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7pPr>
              <a:lvl8pPr marL="495284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8pPr>
              <a:lvl9pPr marL="5613227"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9pPr>
            </a:lstStyle>
            <a:p>
              <a:pPr marL="0" indent="0">
                <a:buNone/>
              </a:pPr>
              <a:r>
                <a:rPr lang="ja-JP" altLang="en-US" sz="1400">
                  <a:latin typeface="メイリオ" panose="020B0604030504040204" pitchFamily="50" charset="-128"/>
                  <a:ea typeface="メイリオ" panose="020B0604030504040204" pitchFamily="50" charset="-128"/>
                </a:rPr>
                <a:t>①法定の基準日（雇入れの日から半年後）より前に</a:t>
              </a:r>
              <a:r>
                <a:rPr lang="en-US" altLang="ja-JP" sz="1400">
                  <a:latin typeface="メイリオ" panose="020B0604030504040204" pitchFamily="50" charset="-128"/>
                  <a:ea typeface="メイリオ" panose="020B0604030504040204" pitchFamily="50" charset="-128"/>
                </a:rPr>
                <a:t>10</a:t>
              </a:r>
              <a:r>
                <a:rPr lang="ja-JP" altLang="en-US" sz="1400">
                  <a:latin typeface="メイリオ" panose="020B0604030504040204" pitchFamily="50" charset="-128"/>
                  <a:ea typeface="メイリオ" panose="020B0604030504040204" pitchFamily="50" charset="-128"/>
                </a:rPr>
                <a:t>日以上の年次有給休暇を付与する場合</a:t>
              </a:r>
              <a:endParaRPr lang="en-US" altLang="ja-JP" sz="1400">
                <a:latin typeface="メイリオ" panose="020B0604030504040204" pitchFamily="50" charset="-128"/>
                <a:ea typeface="メイリオ" panose="020B0604030504040204" pitchFamily="50" charset="-128"/>
              </a:endParaRPr>
            </a:p>
            <a:p>
              <a:pPr marL="0" indent="0">
                <a:buNone/>
              </a:pPr>
              <a:r>
                <a:rPr lang="ja-JP" altLang="en-US" sz="1400">
                  <a:latin typeface="メイリオ" panose="020B0604030504040204" pitchFamily="50" charset="-128"/>
                  <a:ea typeface="メイリオ" panose="020B0604030504040204" pitchFamily="50" charset="-128"/>
                </a:rPr>
                <a:t>　⇒使用者は付与した日から１年以内に５日指定して取得させなければなりません。</a:t>
              </a:r>
              <a:endParaRPr lang="en-US" altLang="ja-JP" sz="1400">
                <a:latin typeface="メイリオ" panose="020B0604030504040204" pitchFamily="50" charset="-128"/>
                <a:ea typeface="メイリオ" panose="020B0604030504040204" pitchFamily="50" charset="-128"/>
              </a:endParaRPr>
            </a:p>
            <a:p>
              <a:pPr marL="0" indent="0">
                <a:buNone/>
              </a:pPr>
              <a:endParaRPr lang="en-US" altLang="ja-JP" sz="1400">
                <a:latin typeface="メイリオ" panose="020B0604030504040204" pitchFamily="50" charset="-128"/>
                <a:ea typeface="メイリオ" panose="020B0604030504040204" pitchFamily="50" charset="-128"/>
              </a:endParaRPr>
            </a:p>
            <a:p>
              <a:pPr marL="0" indent="0">
                <a:buNone/>
              </a:pPr>
              <a:endParaRPr lang="en-US" altLang="ja-JP" sz="1400">
                <a:latin typeface="メイリオ" panose="020B0604030504040204" pitchFamily="50" charset="-128"/>
                <a:ea typeface="メイリオ" panose="020B0604030504040204" pitchFamily="50" charset="-128"/>
              </a:endParaRPr>
            </a:p>
            <a:p>
              <a:pPr marL="0" indent="0">
                <a:buNone/>
              </a:pPr>
              <a:endParaRPr lang="en-US" altLang="ja-JP" sz="1400">
                <a:latin typeface="メイリオ" panose="020B0604030504040204" pitchFamily="50" charset="-128"/>
                <a:ea typeface="メイリオ" panose="020B0604030504040204" pitchFamily="50" charset="-128"/>
              </a:endParaRPr>
            </a:p>
            <a:p>
              <a:pPr marL="0" indent="0">
                <a:buNone/>
              </a:pPr>
              <a:endParaRPr lang="en-US" altLang="ja-JP" sz="1400">
                <a:latin typeface="メイリオ" panose="020B0604030504040204" pitchFamily="50" charset="-128"/>
                <a:ea typeface="メイリオ" panose="020B0604030504040204" pitchFamily="50" charset="-128"/>
              </a:endParaRPr>
            </a:p>
            <a:p>
              <a:pPr marL="0" indent="0">
                <a:buNone/>
              </a:pPr>
              <a:endParaRPr lang="en-US" altLang="ja-JP" sz="1400">
                <a:latin typeface="メイリオ" panose="020B0604030504040204" pitchFamily="50" charset="-128"/>
                <a:ea typeface="メイリオ" panose="020B0604030504040204" pitchFamily="50" charset="-128"/>
              </a:endParaRPr>
            </a:p>
          </p:txBody>
        </p:sp>
        <p:cxnSp>
          <p:nvCxnSpPr>
            <p:cNvPr id="10" name="直線矢印コネクタ 9"/>
            <p:cNvCxnSpPr/>
            <p:nvPr/>
          </p:nvCxnSpPr>
          <p:spPr>
            <a:xfrm>
              <a:off x="2244183" y="1877213"/>
              <a:ext cx="1719134" cy="0"/>
            </a:xfrm>
            <a:prstGeom prst="straightConnector1">
              <a:avLst/>
            </a:prstGeom>
            <a:ln w="47625">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11" name="フローチャート: 結合子 10"/>
            <p:cNvSpPr/>
            <p:nvPr/>
          </p:nvSpPr>
          <p:spPr>
            <a:xfrm>
              <a:off x="2172183" y="1841212"/>
              <a:ext cx="72000" cy="76821"/>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2" name="フローチャート: 結合子 11"/>
            <p:cNvSpPr/>
            <p:nvPr/>
          </p:nvSpPr>
          <p:spPr>
            <a:xfrm>
              <a:off x="3963317" y="1841212"/>
              <a:ext cx="72000" cy="76821"/>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cxnSp>
          <p:nvCxnSpPr>
            <p:cNvPr id="13" name="直線コネクタ 12"/>
            <p:cNvCxnSpPr>
              <a:endCxn id="11" idx="0"/>
            </p:cNvCxnSpPr>
            <p:nvPr/>
          </p:nvCxnSpPr>
          <p:spPr>
            <a:xfrm>
              <a:off x="2208183" y="1424596"/>
              <a:ext cx="0" cy="41661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20" idx="4"/>
              <a:endCxn id="12" idx="0"/>
            </p:cNvCxnSpPr>
            <p:nvPr/>
          </p:nvCxnSpPr>
          <p:spPr>
            <a:xfrm>
              <a:off x="3999317" y="1506119"/>
              <a:ext cx="0" cy="33509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aphicFrame>
          <p:nvGraphicFramePr>
            <p:cNvPr id="15" name="図表 14"/>
            <p:cNvGraphicFramePr/>
            <p:nvPr/>
          </p:nvGraphicFramePr>
          <p:xfrm>
            <a:off x="2064165" y="1362107"/>
            <a:ext cx="4032448" cy="216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フローチャート: 結合子 15"/>
            <p:cNvSpPr/>
            <p:nvPr/>
          </p:nvSpPr>
          <p:spPr>
            <a:xfrm>
              <a:off x="2172183" y="1434119"/>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071230" y="1569204"/>
              <a:ext cx="399999" cy="109917"/>
            </a:xfrm>
            <a:prstGeom prst="rect">
              <a:avLst/>
            </a:prstGeom>
            <a:solidFill>
              <a:schemeClr val="bg1"/>
            </a:solidFill>
          </p:spPr>
          <p:txBody>
            <a:bodyPr wrap="none" lIns="36000" tIns="0" rIns="36000" bIns="0" rtlCol="0">
              <a:spAutoFit/>
            </a:bodyPr>
            <a:lstStyle/>
            <a:p>
              <a:r>
                <a:rPr kumimoji="1" lang="ja-JP" altLang="en-US" sz="1000" b="1"/>
                <a:t>４</a:t>
              </a:r>
              <a:r>
                <a:rPr kumimoji="1" lang="en-US" altLang="ja-JP" sz="1000" b="1"/>
                <a:t>/</a:t>
              </a:r>
              <a:r>
                <a:rPr kumimoji="1" lang="ja-JP" altLang="en-US" sz="1000" b="1"/>
                <a:t>１入社</a:t>
              </a:r>
            </a:p>
          </p:txBody>
        </p:sp>
        <p:sp>
          <p:nvSpPr>
            <p:cNvPr id="18" name="フローチャート: 結合子 17"/>
            <p:cNvSpPr/>
            <p:nvPr/>
          </p:nvSpPr>
          <p:spPr>
            <a:xfrm>
              <a:off x="3096284" y="1434119"/>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2990172" y="1569204"/>
              <a:ext cx="279778" cy="109917"/>
            </a:xfrm>
            <a:prstGeom prst="rect">
              <a:avLst/>
            </a:prstGeom>
            <a:solidFill>
              <a:schemeClr val="bg1"/>
            </a:solidFill>
          </p:spPr>
          <p:txBody>
            <a:bodyPr wrap="none" lIns="36000" tIns="0" rIns="36000" bIns="0" rtlCol="0">
              <a:spAutoFit/>
            </a:bodyPr>
            <a:lstStyle/>
            <a:p>
              <a:r>
                <a:rPr kumimoji="1" lang="ja-JP" altLang="en-US" sz="1000" b="1"/>
                <a:t>１０</a:t>
              </a:r>
              <a:r>
                <a:rPr kumimoji="1" lang="en-US" altLang="ja-JP" sz="1000" b="1"/>
                <a:t>/</a:t>
              </a:r>
              <a:r>
                <a:rPr kumimoji="1" lang="ja-JP" altLang="en-US" sz="1000" b="1"/>
                <a:t>１</a:t>
              </a:r>
            </a:p>
          </p:txBody>
        </p:sp>
        <p:sp>
          <p:nvSpPr>
            <p:cNvPr id="20" name="フローチャート: 結合子 19"/>
            <p:cNvSpPr/>
            <p:nvPr/>
          </p:nvSpPr>
          <p:spPr>
            <a:xfrm>
              <a:off x="3963317" y="1434119"/>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795026" y="1569204"/>
              <a:ext cx="279778" cy="109917"/>
            </a:xfrm>
            <a:prstGeom prst="rect">
              <a:avLst/>
            </a:prstGeom>
            <a:solidFill>
              <a:schemeClr val="bg1"/>
            </a:solidFill>
          </p:spPr>
          <p:txBody>
            <a:bodyPr wrap="none" lIns="36000" tIns="0" rIns="36000" bIns="0" rtlCol="0">
              <a:spAutoFit/>
            </a:bodyPr>
            <a:lstStyle/>
            <a:p>
              <a:r>
                <a:rPr kumimoji="1" lang="ja-JP" altLang="en-US" sz="1000" b="1"/>
                <a:t>３</a:t>
              </a:r>
              <a:r>
                <a:rPr kumimoji="1" lang="en-US" altLang="ja-JP" sz="1000" b="1"/>
                <a:t>/</a:t>
              </a:r>
              <a:r>
                <a:rPr kumimoji="1" lang="ja-JP" altLang="en-US" sz="1000" b="1"/>
                <a:t>３１</a:t>
              </a:r>
            </a:p>
          </p:txBody>
        </p:sp>
        <p:sp>
          <p:nvSpPr>
            <p:cNvPr id="22" name="テキスト ボックス 21"/>
            <p:cNvSpPr txBox="1"/>
            <p:nvPr/>
          </p:nvSpPr>
          <p:spPr>
            <a:xfrm>
              <a:off x="2808248" y="1208584"/>
              <a:ext cx="648072" cy="109917"/>
            </a:xfrm>
            <a:prstGeom prst="rect">
              <a:avLst/>
            </a:prstGeom>
            <a:noFill/>
            <a:ln w="1270">
              <a:solidFill>
                <a:schemeClr val="tx1"/>
              </a:solidFill>
            </a:ln>
          </p:spPr>
          <p:txBody>
            <a:bodyPr wrap="square" lIns="36000" tIns="0" rIns="36000" bIns="0" rtlCol="0">
              <a:spAutoFit/>
            </a:bodyPr>
            <a:lstStyle/>
            <a:p>
              <a:r>
                <a:rPr kumimoji="1" lang="ja-JP" altLang="en-US" sz="1000"/>
                <a:t>法定の基準日</a:t>
              </a:r>
            </a:p>
          </p:txBody>
        </p:sp>
        <p:sp>
          <p:nvSpPr>
            <p:cNvPr id="23" name="テキスト ボックス 22"/>
            <p:cNvSpPr txBox="1"/>
            <p:nvPr/>
          </p:nvSpPr>
          <p:spPr>
            <a:xfrm>
              <a:off x="1992157" y="1208584"/>
              <a:ext cx="432052" cy="109917"/>
            </a:xfrm>
            <a:prstGeom prst="rect">
              <a:avLst/>
            </a:prstGeom>
            <a:noFill/>
            <a:ln w="1270">
              <a:solidFill>
                <a:schemeClr val="tx1"/>
              </a:solidFill>
            </a:ln>
          </p:spPr>
          <p:txBody>
            <a:bodyPr wrap="square" lIns="36000" tIns="0" rIns="36000" bIns="0" rtlCol="0">
              <a:spAutoFit/>
            </a:bodyPr>
            <a:lstStyle/>
            <a:p>
              <a:r>
                <a:rPr kumimoji="1" lang="en-US" altLang="ja-JP" sz="1000"/>
                <a:t>10</a:t>
              </a:r>
              <a:r>
                <a:rPr kumimoji="1" lang="ja-JP" altLang="en-US" sz="1000"/>
                <a:t>日付与</a:t>
              </a:r>
            </a:p>
          </p:txBody>
        </p:sp>
        <p:cxnSp>
          <p:nvCxnSpPr>
            <p:cNvPr id="24" name="直線矢印コネクタ 23"/>
            <p:cNvCxnSpPr>
              <a:endCxn id="16" idx="0"/>
            </p:cNvCxnSpPr>
            <p:nvPr/>
          </p:nvCxnSpPr>
          <p:spPr>
            <a:xfrm>
              <a:off x="2208183" y="1325813"/>
              <a:ext cx="0" cy="108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endCxn id="18" idx="0"/>
            </p:cNvCxnSpPr>
            <p:nvPr/>
          </p:nvCxnSpPr>
          <p:spPr>
            <a:xfrm>
              <a:off x="3132284" y="1325813"/>
              <a:ext cx="0" cy="108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フローチャート: 結合子 25"/>
            <p:cNvSpPr/>
            <p:nvPr/>
          </p:nvSpPr>
          <p:spPr>
            <a:xfrm>
              <a:off x="4944485" y="1434115"/>
              <a:ext cx="72000" cy="72000"/>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4872477" y="1578131"/>
              <a:ext cx="279778" cy="109917"/>
            </a:xfrm>
            <a:prstGeom prst="rect">
              <a:avLst/>
            </a:prstGeom>
            <a:solidFill>
              <a:schemeClr val="bg1"/>
            </a:solidFill>
          </p:spPr>
          <p:txBody>
            <a:bodyPr wrap="none" lIns="36000" tIns="0" rIns="36000" bIns="0" rtlCol="0">
              <a:spAutoFit/>
            </a:bodyPr>
            <a:lstStyle/>
            <a:p>
              <a:r>
                <a:rPr kumimoji="1" lang="ja-JP" altLang="en-US" sz="1000" b="1"/>
                <a:t>９</a:t>
              </a:r>
              <a:r>
                <a:rPr kumimoji="1" lang="en-US" altLang="ja-JP" sz="1000" b="1"/>
                <a:t>/</a:t>
              </a:r>
              <a:r>
                <a:rPr kumimoji="1" lang="ja-JP" altLang="en-US" sz="1000" b="1"/>
                <a:t>３０</a:t>
              </a:r>
            </a:p>
          </p:txBody>
        </p:sp>
        <p:grpSp>
          <p:nvGrpSpPr>
            <p:cNvPr id="28" name="グループ化 27"/>
            <p:cNvGrpSpPr/>
            <p:nvPr/>
          </p:nvGrpSpPr>
          <p:grpSpPr>
            <a:xfrm>
              <a:off x="696014" y="1208584"/>
              <a:ext cx="946799" cy="225088"/>
              <a:chOff x="692697" y="1280592"/>
              <a:chExt cx="946799" cy="225088"/>
            </a:xfrm>
          </p:grpSpPr>
          <p:sp>
            <p:nvSpPr>
              <p:cNvPr id="31" name="テキスト ボックス 30"/>
              <p:cNvSpPr txBox="1"/>
              <p:nvPr/>
            </p:nvSpPr>
            <p:spPr>
              <a:xfrm>
                <a:off x="692697" y="1285414"/>
                <a:ext cx="946799" cy="219834"/>
              </a:xfrm>
              <a:prstGeom prst="rect">
                <a:avLst/>
              </a:prstGeom>
              <a:solidFill>
                <a:schemeClr val="bg1"/>
              </a:solidFill>
            </p:spPr>
            <p:txBody>
              <a:bodyPr wrap="square" lIns="36000" tIns="0" rIns="36000" bIns="0" rtlCol="0">
                <a:spAutoFit/>
              </a:bodyPr>
              <a:lstStyle/>
              <a:p>
                <a:pPr marL="177800" indent="-177800"/>
                <a:r>
                  <a:rPr kumimoji="1" lang="ja-JP" altLang="en-US" sz="1000" b="1"/>
                  <a:t>（例）４</a:t>
                </a:r>
                <a:r>
                  <a:rPr lang="en-US" altLang="ja-JP" sz="1000" b="1"/>
                  <a:t>/</a:t>
                </a:r>
                <a:r>
                  <a:rPr lang="ja-JP" altLang="en-US" sz="1000" b="1"/>
                  <a:t>１入社時に</a:t>
                </a:r>
                <a:r>
                  <a:rPr kumimoji="1" lang="en-US" altLang="ja-JP" sz="1000" b="1"/>
                  <a:t>10</a:t>
                </a:r>
                <a:r>
                  <a:rPr kumimoji="1" lang="ja-JP" altLang="en-US" sz="1000" b="1"/>
                  <a:t>日付与する場合</a:t>
                </a:r>
              </a:p>
            </p:txBody>
          </p:sp>
          <p:sp>
            <p:nvSpPr>
              <p:cNvPr id="32" name="大かっこ 31"/>
              <p:cNvSpPr/>
              <p:nvPr/>
            </p:nvSpPr>
            <p:spPr>
              <a:xfrm>
                <a:off x="692697" y="1280592"/>
                <a:ext cx="946799" cy="225088"/>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9" name="テキスト ボックス 28"/>
            <p:cNvSpPr txBox="1"/>
            <p:nvPr/>
          </p:nvSpPr>
          <p:spPr>
            <a:xfrm>
              <a:off x="4096406" y="1677507"/>
              <a:ext cx="2216231" cy="329750"/>
            </a:xfrm>
            <a:prstGeom prst="rect">
              <a:avLst/>
            </a:prstGeom>
            <a:noFill/>
            <a:ln w="1270">
              <a:solidFill>
                <a:schemeClr val="tx1"/>
              </a:solidFill>
            </a:ln>
          </p:spPr>
          <p:txBody>
            <a:bodyPr wrap="square" lIns="36000" tIns="0" rIns="36000" bIns="0" rtlCol="0">
              <a:spAutoFit/>
            </a:bodyPr>
            <a:lstStyle/>
            <a:p>
              <a:r>
                <a:rPr kumimoji="1" lang="ja-JP" altLang="en-US" sz="1000"/>
                <a:t>通常は１０</a:t>
              </a:r>
              <a:r>
                <a:rPr kumimoji="1" lang="en-US" altLang="ja-JP" sz="1000"/>
                <a:t>/</a:t>
              </a:r>
              <a:r>
                <a:rPr kumimoji="1" lang="ja-JP" altLang="en-US" sz="1000"/>
                <a:t>１～翌９</a:t>
              </a:r>
              <a:r>
                <a:rPr kumimoji="1" lang="en-US" altLang="ja-JP" sz="1000"/>
                <a:t>/</a:t>
              </a:r>
              <a:r>
                <a:rPr kumimoji="1" lang="ja-JP" altLang="en-US" sz="1000"/>
                <a:t>３０までの１年間に５日取得させることになるが、４</a:t>
              </a:r>
              <a:r>
                <a:rPr kumimoji="1" lang="en-US" altLang="ja-JP" sz="1000"/>
                <a:t>/</a:t>
              </a:r>
              <a:r>
                <a:rPr kumimoji="1" lang="ja-JP" altLang="en-US" sz="1000"/>
                <a:t>１に前倒しで付与した場合には、４</a:t>
              </a:r>
              <a:r>
                <a:rPr kumimoji="1" lang="en-US" altLang="ja-JP" sz="1000"/>
                <a:t>/</a:t>
              </a:r>
              <a:r>
                <a:rPr kumimoji="1" lang="ja-JP" altLang="en-US" sz="1000"/>
                <a:t>１～翌３</a:t>
              </a:r>
              <a:r>
                <a:rPr kumimoji="1" lang="en-US" altLang="ja-JP" sz="1000"/>
                <a:t>/</a:t>
              </a:r>
              <a:r>
                <a:rPr kumimoji="1" lang="ja-JP" altLang="en-US" sz="1000"/>
                <a:t>３１までの１年間に５日取得させなければならない。</a:t>
              </a:r>
            </a:p>
          </p:txBody>
        </p:sp>
        <p:sp>
          <p:nvSpPr>
            <p:cNvPr id="30" name="テキスト ボックス 29"/>
            <p:cNvSpPr txBox="1"/>
            <p:nvPr/>
          </p:nvSpPr>
          <p:spPr>
            <a:xfrm>
              <a:off x="2869724" y="1823352"/>
              <a:ext cx="432052" cy="109917"/>
            </a:xfrm>
            <a:prstGeom prst="rect">
              <a:avLst/>
            </a:prstGeom>
            <a:solidFill>
              <a:schemeClr val="bg1"/>
            </a:solidFill>
            <a:ln w="1270">
              <a:solidFill>
                <a:schemeClr val="tx1"/>
              </a:solidFill>
            </a:ln>
          </p:spPr>
          <p:txBody>
            <a:bodyPr wrap="square" lIns="36000" tIns="0" rIns="36000" bIns="0" rtlCol="0">
              <a:spAutoFit/>
            </a:bodyPr>
            <a:lstStyle/>
            <a:p>
              <a:pPr algn="ctr"/>
              <a:r>
                <a:rPr kumimoji="1" lang="ja-JP" altLang="en-US" sz="1000"/>
                <a:t>５日取得</a:t>
              </a:r>
            </a:p>
          </p:txBody>
        </p:sp>
      </p:grpSp>
      <p:sp>
        <p:nvSpPr>
          <p:cNvPr id="59" name="コンテンツ プレースホルダー 4"/>
          <p:cNvSpPr txBox="1">
            <a:spLocks/>
          </p:cNvSpPr>
          <p:nvPr/>
        </p:nvSpPr>
        <p:spPr>
          <a:xfrm>
            <a:off x="368748" y="3718422"/>
            <a:ext cx="9192764" cy="2806922"/>
          </a:xfrm>
          <a:prstGeom prst="rect">
            <a:avLst/>
          </a:prstGeom>
          <a:noFill/>
        </p:spPr>
        <p:txBody>
          <a:bodyPr vert="horz" wrap="square" lIns="91440" tIns="45720" rIns="91440" bIns="45720" rtlCol="0">
            <a:spAutoFit/>
          </a:bodyPr>
          <a:lstStyle>
            <a:lvl1pPr marL="495285" indent="-495285" algn="l" defTabSz="1320759" rtl="0" eaLnBrk="1" latinLnBrk="0" hangingPunct="1">
              <a:spcBef>
                <a:spcPct val="20000"/>
              </a:spcBef>
              <a:buFont typeface="Arial" pitchFamily="34" charset="0"/>
              <a:buChar char="•"/>
              <a:defRPr kumimoji="1" sz="4622" kern="1200">
                <a:solidFill>
                  <a:schemeClr val="tx1"/>
                </a:solidFill>
                <a:latin typeface="+mn-lt"/>
                <a:ea typeface="+mn-ea"/>
                <a:cs typeface="+mn-cs"/>
              </a:defRPr>
            </a:lvl1pPr>
            <a:lvl2pPr marL="1073117" indent="-412737" algn="l" defTabSz="1320759" rtl="0" eaLnBrk="1" latinLnBrk="0" hangingPunct="1">
              <a:spcBef>
                <a:spcPct val="20000"/>
              </a:spcBef>
              <a:buFont typeface="Arial" pitchFamily="34" charset="0"/>
              <a:buChar char="–"/>
              <a:defRPr kumimoji="1" sz="4044" kern="1200">
                <a:solidFill>
                  <a:schemeClr val="tx1"/>
                </a:solidFill>
                <a:latin typeface="+mn-lt"/>
                <a:ea typeface="+mn-ea"/>
                <a:cs typeface="+mn-cs"/>
              </a:defRPr>
            </a:lvl2pPr>
            <a:lvl3pPr marL="1650949" indent="-330190" algn="l" defTabSz="1320759" rtl="0" eaLnBrk="1" latinLnBrk="0" hangingPunct="1">
              <a:spcBef>
                <a:spcPct val="20000"/>
              </a:spcBef>
              <a:buFont typeface="Arial" pitchFamily="34" charset="0"/>
              <a:buChar char="•"/>
              <a:defRPr kumimoji="1" sz="3467" kern="1200">
                <a:solidFill>
                  <a:schemeClr val="tx1"/>
                </a:solidFill>
                <a:latin typeface="+mn-lt"/>
                <a:ea typeface="+mn-ea"/>
                <a:cs typeface="+mn-cs"/>
              </a:defRPr>
            </a:lvl3pPr>
            <a:lvl4pPr marL="231132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4pPr>
            <a:lvl5pPr marL="297170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5pPr>
            <a:lvl6pPr marL="363208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6pPr>
            <a:lvl7pPr marL="429246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7pPr>
            <a:lvl8pPr marL="495284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8pPr>
            <a:lvl9pPr marL="5613227"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9pPr>
          </a:lstStyle>
          <a:p>
            <a:pPr marL="88900" indent="-88900">
              <a:buNone/>
            </a:pPr>
            <a:r>
              <a:rPr lang="ja-JP" altLang="en-US" sz="1400">
                <a:latin typeface="メイリオ" panose="020B0604030504040204" pitchFamily="50" charset="-128"/>
                <a:ea typeface="メイリオ" panose="020B0604030504040204" pitchFamily="50" charset="-128"/>
              </a:rPr>
              <a:t>②入社した年と翌年で年次有給休暇の付与日が異なるため、５日の指定義務がかかる１年間の期間に重複が生じる場合（全社的に起算日を合わせるために入社２年目以降の社員への付与日を統一する場合など）</a:t>
            </a:r>
            <a:endParaRPr lang="en-US" altLang="ja-JP" sz="1400">
              <a:latin typeface="メイリオ" panose="020B0604030504040204" pitchFamily="50" charset="-128"/>
              <a:ea typeface="メイリオ" panose="020B0604030504040204" pitchFamily="50" charset="-128"/>
            </a:endParaRPr>
          </a:p>
          <a:p>
            <a:pPr marL="177800" indent="-177800">
              <a:buNone/>
            </a:pPr>
            <a:r>
              <a:rPr lang="ja-JP" altLang="en-US" sz="1400">
                <a:latin typeface="メイリオ" panose="020B0604030504040204" pitchFamily="50" charset="-128"/>
                <a:ea typeface="メイリオ" panose="020B0604030504040204" pitchFamily="50" charset="-128"/>
              </a:rPr>
              <a:t>　⇒重複が生じるそれぞれの期間を通じた期間（前の期間の始期から後の期間の終期までの期間）の長さに応じた日数（比例按分した日数）を、当該期間に取得させることも認められます。</a:t>
            </a:r>
            <a:endParaRPr lang="en-US" altLang="ja-JP" sz="1400">
              <a:latin typeface="メイリオ" panose="020B0604030504040204" pitchFamily="50" charset="-128"/>
              <a:ea typeface="メイリオ" panose="020B0604030504040204" pitchFamily="50" charset="-128"/>
            </a:endParaRPr>
          </a:p>
          <a:p>
            <a:pPr marL="0" indent="0">
              <a:buNone/>
            </a:pPr>
            <a:endParaRPr lang="en-US" altLang="ja-JP" sz="1400">
              <a:latin typeface="メイリオ" panose="020B0604030504040204" pitchFamily="50" charset="-128"/>
              <a:ea typeface="メイリオ" panose="020B0604030504040204" pitchFamily="50" charset="-128"/>
            </a:endParaRPr>
          </a:p>
          <a:p>
            <a:pPr marL="0" indent="0">
              <a:buNone/>
            </a:pPr>
            <a:endParaRPr lang="en-US" altLang="ja-JP" sz="1400">
              <a:latin typeface="メイリオ" panose="020B0604030504040204" pitchFamily="50" charset="-128"/>
              <a:ea typeface="メイリオ" panose="020B0604030504040204" pitchFamily="50" charset="-128"/>
            </a:endParaRPr>
          </a:p>
          <a:p>
            <a:pPr marL="0" indent="0">
              <a:buNone/>
            </a:pPr>
            <a:endParaRPr lang="en-US" altLang="ja-JP" sz="1400">
              <a:latin typeface="メイリオ" panose="020B0604030504040204" pitchFamily="50" charset="-128"/>
              <a:ea typeface="メイリオ" panose="020B0604030504040204" pitchFamily="50" charset="-128"/>
            </a:endParaRPr>
          </a:p>
          <a:p>
            <a:pPr marL="0" indent="0">
              <a:buNone/>
            </a:pPr>
            <a:endParaRPr lang="en-US" altLang="ja-JP" sz="1400">
              <a:latin typeface="メイリオ" panose="020B0604030504040204" pitchFamily="50" charset="-128"/>
              <a:ea typeface="メイリオ" panose="020B0604030504040204" pitchFamily="50" charset="-128"/>
            </a:endParaRPr>
          </a:p>
          <a:p>
            <a:pPr marL="0" indent="0">
              <a:buNone/>
            </a:pPr>
            <a:endParaRPr lang="en-US" altLang="ja-JP" sz="1400">
              <a:latin typeface="メイリオ" panose="020B0604030504040204" pitchFamily="50" charset="-128"/>
              <a:ea typeface="メイリオ" panose="020B0604030504040204" pitchFamily="50" charset="-128"/>
            </a:endParaRPr>
          </a:p>
          <a:p>
            <a:pPr marL="0" indent="0">
              <a:buNone/>
            </a:pPr>
            <a:endParaRPr lang="en-US" altLang="ja-JP" sz="1400">
              <a:latin typeface="メイリオ" panose="020B0604030504040204" pitchFamily="50" charset="-128"/>
              <a:ea typeface="メイリオ" panose="020B0604030504040204" pitchFamily="50" charset="-128"/>
            </a:endParaRPr>
          </a:p>
          <a:p>
            <a:pPr marL="0" indent="0">
              <a:buNone/>
            </a:pPr>
            <a:endParaRPr lang="en-US" altLang="ja-JP" sz="1400">
              <a:latin typeface="メイリオ" panose="020B0604030504040204" pitchFamily="50" charset="-128"/>
              <a:ea typeface="メイリオ" panose="020B0604030504040204" pitchFamily="50" charset="-128"/>
            </a:endParaRPr>
          </a:p>
        </p:txBody>
      </p:sp>
      <p:cxnSp>
        <p:nvCxnSpPr>
          <p:cNvPr id="60" name="直線矢印コネクタ 59"/>
          <p:cNvCxnSpPr>
            <a:stCxn id="90" idx="6"/>
            <a:endCxn id="61" idx="2"/>
          </p:cNvCxnSpPr>
          <p:nvPr/>
        </p:nvCxnSpPr>
        <p:spPr>
          <a:xfrm>
            <a:off x="4328359" y="5925263"/>
            <a:ext cx="2567033" cy="0"/>
          </a:xfrm>
          <a:prstGeom prst="straightConnector1">
            <a:avLst/>
          </a:prstGeom>
          <a:ln w="47625">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1" name="フローチャート: 結合子 60"/>
          <p:cNvSpPr/>
          <p:nvPr/>
        </p:nvSpPr>
        <p:spPr>
          <a:xfrm>
            <a:off x="6895393" y="5874862"/>
            <a:ext cx="100803" cy="100803"/>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cxnSp>
        <p:nvCxnSpPr>
          <p:cNvPr id="62" name="直線コネクタ 61"/>
          <p:cNvCxnSpPr>
            <a:stCxn id="72" idx="4"/>
            <a:endCxn id="85" idx="0"/>
          </p:cNvCxnSpPr>
          <p:nvPr/>
        </p:nvCxnSpPr>
        <p:spPr>
          <a:xfrm>
            <a:off x="4277958" y="5461743"/>
            <a:ext cx="0" cy="107956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78" idx="4"/>
            <a:endCxn id="61" idx="0"/>
          </p:cNvCxnSpPr>
          <p:nvPr/>
        </p:nvCxnSpPr>
        <p:spPr>
          <a:xfrm>
            <a:off x="6945795" y="5461738"/>
            <a:ext cx="0" cy="41312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64" name="テキスト ボックス 63"/>
          <p:cNvSpPr txBox="1"/>
          <p:nvPr/>
        </p:nvSpPr>
        <p:spPr>
          <a:xfrm>
            <a:off x="2752299" y="5562563"/>
            <a:ext cx="560016" cy="153888"/>
          </a:xfrm>
          <a:prstGeom prst="rect">
            <a:avLst/>
          </a:prstGeom>
          <a:solidFill>
            <a:schemeClr val="bg1"/>
          </a:solidFill>
        </p:spPr>
        <p:txBody>
          <a:bodyPr wrap="none" lIns="36000" tIns="0" rIns="36000" bIns="0" rtlCol="0">
            <a:spAutoFit/>
          </a:bodyPr>
          <a:lstStyle/>
          <a:p>
            <a:r>
              <a:rPr kumimoji="1" lang="ja-JP" altLang="en-US" sz="1000" b="1"/>
              <a:t>４</a:t>
            </a:r>
            <a:r>
              <a:rPr kumimoji="1" lang="en-US" altLang="ja-JP" sz="1000" b="1"/>
              <a:t>/</a:t>
            </a:r>
            <a:r>
              <a:rPr kumimoji="1" lang="ja-JP" altLang="en-US" sz="1000" b="1"/>
              <a:t>１入社</a:t>
            </a:r>
          </a:p>
        </p:txBody>
      </p:sp>
      <p:sp>
        <p:nvSpPr>
          <p:cNvPr id="65" name="テキスト ボックス 64"/>
          <p:cNvSpPr txBox="1"/>
          <p:nvPr/>
        </p:nvSpPr>
        <p:spPr>
          <a:xfrm>
            <a:off x="861221" y="5774036"/>
            <a:ext cx="3191774" cy="461665"/>
          </a:xfrm>
          <a:prstGeom prst="rect">
            <a:avLst/>
          </a:prstGeom>
          <a:noFill/>
          <a:ln w="1270">
            <a:solidFill>
              <a:schemeClr val="tx1"/>
            </a:solidFill>
          </a:ln>
        </p:spPr>
        <p:txBody>
          <a:bodyPr wrap="square" lIns="36000" tIns="0" rIns="36000" bIns="0" rtlCol="0">
            <a:spAutoFit/>
          </a:bodyPr>
          <a:lstStyle/>
          <a:p>
            <a:r>
              <a:rPr kumimoji="1" lang="ja-JP" altLang="en-US" sz="1000"/>
              <a:t>通常は１年目の１０</a:t>
            </a:r>
            <a:r>
              <a:rPr kumimoji="1" lang="en-US" altLang="ja-JP" sz="1000"/>
              <a:t>/</a:t>
            </a:r>
            <a:r>
              <a:rPr kumimoji="1" lang="ja-JP" altLang="en-US" sz="1000"/>
              <a:t>１～翌９</a:t>
            </a:r>
            <a:r>
              <a:rPr kumimoji="1" lang="en-US" altLang="ja-JP" sz="1000"/>
              <a:t>/</a:t>
            </a:r>
            <a:r>
              <a:rPr kumimoji="1" lang="ja-JP" altLang="en-US" sz="1000"/>
              <a:t>３０までの１年間に５日取得させ、２年目の４</a:t>
            </a:r>
            <a:r>
              <a:rPr kumimoji="1" lang="en-US" altLang="ja-JP" sz="1000"/>
              <a:t>/</a:t>
            </a:r>
            <a:r>
              <a:rPr kumimoji="1" lang="ja-JP" altLang="en-US" sz="1000"/>
              <a:t>１～翌３</a:t>
            </a:r>
            <a:r>
              <a:rPr kumimoji="1" lang="en-US" altLang="ja-JP" sz="1000"/>
              <a:t>/</a:t>
            </a:r>
            <a:r>
              <a:rPr kumimoji="1" lang="ja-JP" altLang="en-US" sz="1000"/>
              <a:t>３１までの１年間に５日取得させることになるが、期間の重複が生じるため管理が複雑になる。</a:t>
            </a:r>
          </a:p>
        </p:txBody>
      </p:sp>
      <p:cxnSp>
        <p:nvCxnSpPr>
          <p:cNvPr id="66" name="直線矢印コネクタ 65"/>
          <p:cNvCxnSpPr>
            <a:stCxn id="67" idx="6"/>
            <a:endCxn id="89" idx="2"/>
          </p:cNvCxnSpPr>
          <p:nvPr/>
        </p:nvCxnSpPr>
        <p:spPr>
          <a:xfrm>
            <a:off x="5666025" y="6126892"/>
            <a:ext cx="2563285" cy="0"/>
          </a:xfrm>
          <a:prstGeom prst="straightConnector1">
            <a:avLst/>
          </a:prstGeom>
          <a:ln w="47625">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67" name="フローチャート: 結合子 66"/>
          <p:cNvSpPr/>
          <p:nvPr/>
        </p:nvSpPr>
        <p:spPr>
          <a:xfrm>
            <a:off x="5565222" y="6076490"/>
            <a:ext cx="100803" cy="100803"/>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cxnSp>
        <p:nvCxnSpPr>
          <p:cNvPr id="68" name="直線コネクタ 67"/>
          <p:cNvCxnSpPr>
            <a:stCxn id="74" idx="4"/>
            <a:endCxn id="67" idx="0"/>
          </p:cNvCxnSpPr>
          <p:nvPr/>
        </p:nvCxnSpPr>
        <p:spPr>
          <a:xfrm>
            <a:off x="5611876" y="5461743"/>
            <a:ext cx="3748" cy="61474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a:stCxn id="82" idx="4"/>
            <a:endCxn id="86" idx="4"/>
          </p:cNvCxnSpPr>
          <p:nvPr/>
        </p:nvCxnSpPr>
        <p:spPr>
          <a:xfrm>
            <a:off x="8279712" y="5460926"/>
            <a:ext cx="0" cy="118119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aphicFrame>
        <p:nvGraphicFramePr>
          <p:cNvPr id="70" name="図表 69"/>
          <p:cNvGraphicFramePr/>
          <p:nvPr/>
        </p:nvGraphicFramePr>
        <p:xfrm>
          <a:off x="2742407" y="5260120"/>
          <a:ext cx="5645607" cy="3024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1" name="フローチャート: 結合子 70"/>
          <p:cNvSpPr/>
          <p:nvPr/>
        </p:nvSpPr>
        <p:spPr>
          <a:xfrm>
            <a:off x="2893637" y="5360940"/>
            <a:ext cx="100803" cy="100803"/>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2" name="フローチャート: 結合子 71"/>
          <p:cNvSpPr/>
          <p:nvPr/>
        </p:nvSpPr>
        <p:spPr>
          <a:xfrm>
            <a:off x="4227556" y="5360940"/>
            <a:ext cx="100803" cy="100803"/>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4038858" y="5550065"/>
            <a:ext cx="391701" cy="153888"/>
          </a:xfrm>
          <a:prstGeom prst="rect">
            <a:avLst/>
          </a:prstGeom>
          <a:solidFill>
            <a:schemeClr val="bg1"/>
          </a:solidFill>
        </p:spPr>
        <p:txBody>
          <a:bodyPr wrap="none" lIns="36000" tIns="0" rIns="36000" bIns="0" rtlCol="0">
            <a:spAutoFit/>
          </a:bodyPr>
          <a:lstStyle/>
          <a:p>
            <a:r>
              <a:rPr kumimoji="1" lang="ja-JP" altLang="en-US" sz="1000" b="1"/>
              <a:t>１０</a:t>
            </a:r>
            <a:r>
              <a:rPr kumimoji="1" lang="en-US" altLang="ja-JP" sz="1000" b="1"/>
              <a:t>/</a:t>
            </a:r>
            <a:r>
              <a:rPr kumimoji="1" lang="ja-JP" altLang="en-US" sz="1000" b="1"/>
              <a:t>１</a:t>
            </a:r>
          </a:p>
        </p:txBody>
      </p:sp>
      <p:sp>
        <p:nvSpPr>
          <p:cNvPr id="74" name="フローチャート: 結合子 73"/>
          <p:cNvSpPr/>
          <p:nvPr/>
        </p:nvSpPr>
        <p:spPr>
          <a:xfrm>
            <a:off x="5561474" y="5360940"/>
            <a:ext cx="100803" cy="100803"/>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5436136" y="5550065"/>
            <a:ext cx="303536" cy="153888"/>
          </a:xfrm>
          <a:prstGeom prst="rect">
            <a:avLst/>
          </a:prstGeom>
          <a:solidFill>
            <a:schemeClr val="bg1"/>
          </a:solidFill>
        </p:spPr>
        <p:txBody>
          <a:bodyPr wrap="none" lIns="36000" tIns="0" rIns="36000" bIns="0" rtlCol="0">
            <a:spAutoFit/>
          </a:bodyPr>
          <a:lstStyle/>
          <a:p>
            <a:r>
              <a:rPr kumimoji="1" lang="ja-JP" altLang="en-US" sz="1000" b="1"/>
              <a:t>４</a:t>
            </a:r>
            <a:r>
              <a:rPr kumimoji="1" lang="en-US" altLang="ja-JP" sz="1000" b="1"/>
              <a:t>/</a:t>
            </a:r>
            <a:r>
              <a:rPr kumimoji="1" lang="ja-JP" altLang="en-US" sz="1000" b="1"/>
              <a:t>１</a:t>
            </a:r>
          </a:p>
        </p:txBody>
      </p:sp>
      <p:sp>
        <p:nvSpPr>
          <p:cNvPr id="76" name="テキスト ボックス 75"/>
          <p:cNvSpPr txBox="1"/>
          <p:nvPr/>
        </p:nvSpPr>
        <p:spPr>
          <a:xfrm>
            <a:off x="3785356" y="4832776"/>
            <a:ext cx="985202" cy="307777"/>
          </a:xfrm>
          <a:prstGeom prst="rect">
            <a:avLst/>
          </a:prstGeom>
          <a:noFill/>
          <a:ln w="1270">
            <a:solidFill>
              <a:schemeClr val="tx1"/>
            </a:solidFill>
          </a:ln>
        </p:spPr>
        <p:txBody>
          <a:bodyPr wrap="square" lIns="36000" tIns="0" rIns="36000" bIns="0" rtlCol="0">
            <a:spAutoFit/>
          </a:bodyPr>
          <a:lstStyle/>
          <a:p>
            <a:pPr algn="ctr"/>
            <a:r>
              <a:rPr kumimoji="1" lang="ja-JP" altLang="en-US" sz="1000"/>
              <a:t>１年目の付与日</a:t>
            </a:r>
            <a:endParaRPr kumimoji="1" lang="en-US" altLang="ja-JP" sz="1000"/>
          </a:p>
          <a:p>
            <a:pPr algn="ctr"/>
            <a:r>
              <a:rPr kumimoji="1" lang="ja-JP" altLang="en-US" sz="1000"/>
              <a:t>（</a:t>
            </a:r>
            <a:r>
              <a:rPr kumimoji="1" lang="en-US" altLang="ja-JP" sz="1000"/>
              <a:t>10</a:t>
            </a:r>
            <a:r>
              <a:rPr kumimoji="1" lang="ja-JP" altLang="en-US" sz="1000"/>
              <a:t>日付与）</a:t>
            </a:r>
          </a:p>
        </p:txBody>
      </p:sp>
      <p:cxnSp>
        <p:nvCxnSpPr>
          <p:cNvPr id="77" name="直線矢印コネクタ 76"/>
          <p:cNvCxnSpPr>
            <a:stCxn id="76" idx="2"/>
            <a:endCxn id="72" idx="0"/>
          </p:cNvCxnSpPr>
          <p:nvPr/>
        </p:nvCxnSpPr>
        <p:spPr>
          <a:xfrm>
            <a:off x="4277957" y="5140553"/>
            <a:ext cx="1" cy="220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フローチャート: 結合子 77"/>
          <p:cNvSpPr/>
          <p:nvPr/>
        </p:nvSpPr>
        <p:spPr>
          <a:xfrm>
            <a:off x="6895393" y="5360935"/>
            <a:ext cx="100803" cy="100803"/>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9" name="テキスト ボックス 78"/>
          <p:cNvSpPr txBox="1"/>
          <p:nvPr/>
        </p:nvSpPr>
        <p:spPr>
          <a:xfrm>
            <a:off x="6674169" y="5562563"/>
            <a:ext cx="391701" cy="153888"/>
          </a:xfrm>
          <a:prstGeom prst="rect">
            <a:avLst/>
          </a:prstGeom>
          <a:solidFill>
            <a:schemeClr val="bg1"/>
          </a:solidFill>
        </p:spPr>
        <p:txBody>
          <a:bodyPr wrap="none" lIns="36000" tIns="0" rIns="36000" bIns="0" rtlCol="0">
            <a:spAutoFit/>
          </a:bodyPr>
          <a:lstStyle/>
          <a:p>
            <a:r>
              <a:rPr kumimoji="1" lang="ja-JP" altLang="en-US" sz="1000" b="1"/>
              <a:t>９</a:t>
            </a:r>
            <a:r>
              <a:rPr kumimoji="1" lang="en-US" altLang="ja-JP" sz="1000" b="1"/>
              <a:t>/</a:t>
            </a:r>
            <a:r>
              <a:rPr kumimoji="1" lang="ja-JP" altLang="en-US" sz="1000" b="1"/>
              <a:t>３０</a:t>
            </a:r>
          </a:p>
        </p:txBody>
      </p:sp>
      <p:sp>
        <p:nvSpPr>
          <p:cNvPr id="80" name="テキスト ボックス 79"/>
          <p:cNvSpPr txBox="1"/>
          <p:nvPr/>
        </p:nvSpPr>
        <p:spPr>
          <a:xfrm>
            <a:off x="5121514" y="4832776"/>
            <a:ext cx="985202" cy="307777"/>
          </a:xfrm>
          <a:prstGeom prst="rect">
            <a:avLst/>
          </a:prstGeom>
          <a:noFill/>
          <a:ln w="1270">
            <a:solidFill>
              <a:schemeClr val="tx1"/>
            </a:solidFill>
          </a:ln>
        </p:spPr>
        <p:txBody>
          <a:bodyPr wrap="square" lIns="36000" tIns="0" rIns="36000" bIns="0" rtlCol="0">
            <a:spAutoFit/>
          </a:bodyPr>
          <a:lstStyle/>
          <a:p>
            <a:pPr algn="ctr"/>
            <a:r>
              <a:rPr kumimoji="1" lang="ja-JP" altLang="en-US" sz="1000"/>
              <a:t>２年目の付与日</a:t>
            </a:r>
            <a:endParaRPr kumimoji="1" lang="en-US" altLang="ja-JP" sz="1000"/>
          </a:p>
          <a:p>
            <a:pPr algn="ctr"/>
            <a:r>
              <a:rPr kumimoji="1" lang="ja-JP" altLang="en-US" sz="1000"/>
              <a:t>（</a:t>
            </a:r>
            <a:r>
              <a:rPr kumimoji="1" lang="en-US" altLang="ja-JP" sz="1000"/>
              <a:t>11</a:t>
            </a:r>
            <a:r>
              <a:rPr kumimoji="1" lang="ja-JP" altLang="en-US" sz="1000"/>
              <a:t>日付与）</a:t>
            </a:r>
          </a:p>
        </p:txBody>
      </p:sp>
      <p:cxnSp>
        <p:nvCxnSpPr>
          <p:cNvPr id="81" name="直線矢印コネクタ 80"/>
          <p:cNvCxnSpPr>
            <a:stCxn id="80" idx="2"/>
            <a:endCxn id="74" idx="0"/>
          </p:cNvCxnSpPr>
          <p:nvPr/>
        </p:nvCxnSpPr>
        <p:spPr>
          <a:xfrm flipH="1">
            <a:off x="5611876" y="5140553"/>
            <a:ext cx="2239" cy="220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フローチャート: 結合子 81"/>
          <p:cNvSpPr/>
          <p:nvPr/>
        </p:nvSpPr>
        <p:spPr>
          <a:xfrm>
            <a:off x="8229311" y="5360123"/>
            <a:ext cx="100803" cy="100803"/>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8070597" y="5561751"/>
            <a:ext cx="369259" cy="153888"/>
          </a:xfrm>
          <a:prstGeom prst="rect">
            <a:avLst/>
          </a:prstGeom>
          <a:solidFill>
            <a:schemeClr val="bg1"/>
          </a:solidFill>
        </p:spPr>
        <p:txBody>
          <a:bodyPr wrap="none" lIns="36000" tIns="0" rIns="36000" bIns="0" rtlCol="0">
            <a:spAutoFit/>
          </a:bodyPr>
          <a:lstStyle/>
          <a:p>
            <a:r>
              <a:rPr kumimoji="1" lang="ja-JP" altLang="en-US" sz="1000" b="1"/>
              <a:t>３</a:t>
            </a:r>
            <a:r>
              <a:rPr kumimoji="1" lang="en-US" altLang="ja-JP" sz="1000" b="1"/>
              <a:t>/</a:t>
            </a:r>
            <a:r>
              <a:rPr kumimoji="1" lang="ja-JP" altLang="en-US" sz="1000" b="1"/>
              <a:t>３</a:t>
            </a:r>
            <a:r>
              <a:rPr kumimoji="1" lang="en-US" altLang="ja-JP" sz="1000" b="1"/>
              <a:t>1</a:t>
            </a:r>
          </a:p>
        </p:txBody>
      </p:sp>
      <p:cxnSp>
        <p:nvCxnSpPr>
          <p:cNvPr id="84" name="直線矢印コネクタ 83"/>
          <p:cNvCxnSpPr/>
          <p:nvPr/>
        </p:nvCxnSpPr>
        <p:spPr>
          <a:xfrm>
            <a:off x="4328359" y="6591714"/>
            <a:ext cx="3900951" cy="0"/>
          </a:xfrm>
          <a:prstGeom prst="straightConnector1">
            <a:avLst/>
          </a:prstGeom>
          <a:ln w="47625">
            <a:solidFill>
              <a:srgbClr val="FF0000"/>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85" name="フローチャート: 結合子 84"/>
          <p:cNvSpPr/>
          <p:nvPr/>
        </p:nvSpPr>
        <p:spPr>
          <a:xfrm>
            <a:off x="4227556" y="6541312"/>
            <a:ext cx="100803" cy="100803"/>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6" name="フローチャート: 結合子 85"/>
          <p:cNvSpPr/>
          <p:nvPr/>
        </p:nvSpPr>
        <p:spPr>
          <a:xfrm>
            <a:off x="8229311" y="6541312"/>
            <a:ext cx="100803" cy="100803"/>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863017" y="6450437"/>
            <a:ext cx="3188183" cy="307777"/>
          </a:xfrm>
          <a:prstGeom prst="rect">
            <a:avLst/>
          </a:prstGeom>
          <a:noFill/>
          <a:ln w="1270">
            <a:solidFill>
              <a:schemeClr val="tx1"/>
            </a:solidFill>
          </a:ln>
        </p:spPr>
        <p:txBody>
          <a:bodyPr wrap="square" lIns="36000" tIns="0" rIns="36000" bIns="0" rtlCol="0">
            <a:spAutoFit/>
          </a:bodyPr>
          <a:lstStyle/>
          <a:p>
            <a:r>
              <a:rPr kumimoji="1" lang="ja-JP" altLang="en-US" sz="1000"/>
              <a:t>この場合には、１０</a:t>
            </a:r>
            <a:r>
              <a:rPr kumimoji="1" lang="en-US" altLang="ja-JP" sz="1000"/>
              <a:t>/</a:t>
            </a:r>
            <a:r>
              <a:rPr kumimoji="1" lang="ja-JP" altLang="en-US" sz="1000"/>
              <a:t>１～翌々３</a:t>
            </a:r>
            <a:r>
              <a:rPr kumimoji="1" lang="en-US" altLang="ja-JP" sz="1000"/>
              <a:t>/</a:t>
            </a:r>
            <a:r>
              <a:rPr kumimoji="1" lang="ja-JP" altLang="en-US" sz="1000"/>
              <a:t>３１までの期間（</a:t>
            </a:r>
            <a:r>
              <a:rPr kumimoji="1" lang="en-US" altLang="ja-JP" sz="1000"/>
              <a:t>18</a:t>
            </a:r>
            <a:r>
              <a:rPr kumimoji="1" lang="ja-JP" altLang="en-US" sz="1000"/>
              <a:t>箇月）に、５日</a:t>
            </a:r>
            <a:r>
              <a:rPr kumimoji="1" lang="en-US" altLang="ja-JP" sz="1000"/>
              <a:t>÷12×18</a:t>
            </a:r>
            <a:r>
              <a:rPr kumimoji="1" lang="ja-JP" altLang="en-US" sz="1000"/>
              <a:t>＝７．５日以上取得させることも認められる。</a:t>
            </a:r>
            <a:endParaRPr kumimoji="1" lang="en-US" altLang="ja-JP" sz="1000"/>
          </a:p>
        </p:txBody>
      </p:sp>
      <p:sp>
        <p:nvSpPr>
          <p:cNvPr id="88" name="右矢印 87"/>
          <p:cNvSpPr/>
          <p:nvPr/>
        </p:nvSpPr>
        <p:spPr>
          <a:xfrm rot="5400000">
            <a:off x="2371212" y="6166975"/>
            <a:ext cx="171791" cy="342969"/>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0944" rtl="0" eaLnBrk="1" latinLnBrk="0" hangingPunct="1">
              <a:defRPr kumimoji="1" sz="1800" kern="1200">
                <a:solidFill>
                  <a:schemeClr val="lt1"/>
                </a:solidFill>
                <a:latin typeface="+mn-lt"/>
                <a:ea typeface="+mn-ea"/>
                <a:cs typeface="+mn-cs"/>
              </a:defRPr>
            </a:lvl1pPr>
            <a:lvl2pPr marL="455470" algn="l" defTabSz="910944" rtl="0" eaLnBrk="1" latinLnBrk="0" hangingPunct="1">
              <a:defRPr kumimoji="1" sz="1800" kern="1200">
                <a:solidFill>
                  <a:schemeClr val="lt1"/>
                </a:solidFill>
                <a:latin typeface="+mn-lt"/>
                <a:ea typeface="+mn-ea"/>
                <a:cs typeface="+mn-cs"/>
              </a:defRPr>
            </a:lvl2pPr>
            <a:lvl3pPr marL="910944" algn="l" defTabSz="910944" rtl="0" eaLnBrk="1" latinLnBrk="0" hangingPunct="1">
              <a:defRPr kumimoji="1" sz="1800" kern="1200">
                <a:solidFill>
                  <a:schemeClr val="lt1"/>
                </a:solidFill>
                <a:latin typeface="+mn-lt"/>
                <a:ea typeface="+mn-ea"/>
                <a:cs typeface="+mn-cs"/>
              </a:defRPr>
            </a:lvl3pPr>
            <a:lvl4pPr marL="1366414" algn="l" defTabSz="910944" rtl="0" eaLnBrk="1" latinLnBrk="0" hangingPunct="1">
              <a:defRPr kumimoji="1" sz="1800" kern="1200">
                <a:solidFill>
                  <a:schemeClr val="lt1"/>
                </a:solidFill>
                <a:latin typeface="+mn-lt"/>
                <a:ea typeface="+mn-ea"/>
                <a:cs typeface="+mn-cs"/>
              </a:defRPr>
            </a:lvl4pPr>
            <a:lvl5pPr marL="1821886" algn="l" defTabSz="910944" rtl="0" eaLnBrk="1" latinLnBrk="0" hangingPunct="1">
              <a:defRPr kumimoji="1" sz="1800" kern="1200">
                <a:solidFill>
                  <a:schemeClr val="lt1"/>
                </a:solidFill>
                <a:latin typeface="+mn-lt"/>
                <a:ea typeface="+mn-ea"/>
                <a:cs typeface="+mn-cs"/>
              </a:defRPr>
            </a:lvl5pPr>
            <a:lvl6pPr marL="2277359" algn="l" defTabSz="910944" rtl="0" eaLnBrk="1" latinLnBrk="0" hangingPunct="1">
              <a:defRPr kumimoji="1" sz="1800" kern="1200">
                <a:solidFill>
                  <a:schemeClr val="lt1"/>
                </a:solidFill>
                <a:latin typeface="+mn-lt"/>
                <a:ea typeface="+mn-ea"/>
                <a:cs typeface="+mn-cs"/>
              </a:defRPr>
            </a:lvl6pPr>
            <a:lvl7pPr marL="2732831" algn="l" defTabSz="910944" rtl="0" eaLnBrk="1" latinLnBrk="0" hangingPunct="1">
              <a:defRPr kumimoji="1" sz="1800" kern="1200">
                <a:solidFill>
                  <a:schemeClr val="lt1"/>
                </a:solidFill>
                <a:latin typeface="+mn-lt"/>
                <a:ea typeface="+mn-ea"/>
                <a:cs typeface="+mn-cs"/>
              </a:defRPr>
            </a:lvl7pPr>
            <a:lvl8pPr marL="3188299" algn="l" defTabSz="910944" rtl="0" eaLnBrk="1" latinLnBrk="0" hangingPunct="1">
              <a:defRPr kumimoji="1" sz="1800" kern="1200">
                <a:solidFill>
                  <a:schemeClr val="lt1"/>
                </a:solidFill>
                <a:latin typeface="+mn-lt"/>
                <a:ea typeface="+mn-ea"/>
                <a:cs typeface="+mn-cs"/>
              </a:defRPr>
            </a:lvl8pPr>
            <a:lvl9pPr marL="3643773" algn="l" defTabSz="910944"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89" name="フローチャート: 結合子 88"/>
          <p:cNvSpPr/>
          <p:nvPr/>
        </p:nvSpPr>
        <p:spPr>
          <a:xfrm>
            <a:off x="8229311" y="6076490"/>
            <a:ext cx="100803" cy="100803"/>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90" name="フローチャート: 結合子 89"/>
          <p:cNvSpPr/>
          <p:nvPr/>
        </p:nvSpPr>
        <p:spPr>
          <a:xfrm>
            <a:off x="4227556" y="5874862"/>
            <a:ext cx="100803" cy="100803"/>
          </a:xfrm>
          <a:prstGeom prst="flowChartConnector">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grpSp>
        <p:nvGrpSpPr>
          <p:cNvPr id="91" name="グループ化 90"/>
          <p:cNvGrpSpPr/>
          <p:nvPr/>
        </p:nvGrpSpPr>
        <p:grpSpPr>
          <a:xfrm>
            <a:off x="826935" y="4832776"/>
            <a:ext cx="1512215" cy="628161"/>
            <a:chOff x="692697" y="3316496"/>
            <a:chExt cx="1080119" cy="448672"/>
          </a:xfrm>
        </p:grpSpPr>
        <p:sp>
          <p:nvSpPr>
            <p:cNvPr id="95" name="テキスト ボックス 94"/>
            <p:cNvSpPr txBox="1"/>
            <p:nvPr/>
          </p:nvSpPr>
          <p:spPr>
            <a:xfrm>
              <a:off x="692697" y="3325389"/>
              <a:ext cx="1080119" cy="439667"/>
            </a:xfrm>
            <a:prstGeom prst="rect">
              <a:avLst/>
            </a:prstGeom>
            <a:solidFill>
              <a:schemeClr val="bg1"/>
            </a:solidFill>
          </p:spPr>
          <p:txBody>
            <a:bodyPr wrap="square" lIns="36000" tIns="0" rIns="36000" bIns="0" rtlCol="0">
              <a:spAutoFit/>
            </a:bodyPr>
            <a:lstStyle/>
            <a:p>
              <a:pPr marL="177800" indent="-177800"/>
              <a:r>
                <a:rPr kumimoji="1" lang="ja-JP" altLang="en-US" sz="1000" b="1"/>
                <a:t>（例）４</a:t>
              </a:r>
              <a:r>
                <a:rPr lang="en-US" altLang="ja-JP" sz="1000" b="1"/>
                <a:t>/</a:t>
              </a:r>
              <a:r>
                <a:rPr lang="ja-JP" altLang="en-US" sz="1000" b="1"/>
                <a:t>１入社で、</a:t>
              </a:r>
              <a:endParaRPr lang="en-US" altLang="ja-JP" sz="1000" b="1"/>
            </a:p>
            <a:p>
              <a:pPr marL="177800" indent="-177800"/>
              <a:r>
                <a:rPr lang="ja-JP" altLang="en-US" sz="1000" b="1"/>
                <a:t>　　初年度は１０</a:t>
              </a:r>
              <a:r>
                <a:rPr kumimoji="1" lang="en-US" altLang="ja-JP" sz="1000" b="1"/>
                <a:t>/</a:t>
              </a:r>
              <a:r>
                <a:rPr kumimoji="1" lang="ja-JP" altLang="en-US" sz="1000" b="1"/>
                <a:t>１に付与</a:t>
              </a:r>
              <a:endParaRPr kumimoji="1" lang="en-US" altLang="ja-JP" sz="1000" b="1"/>
            </a:p>
            <a:p>
              <a:pPr marL="177800" indent="-177800"/>
              <a:r>
                <a:rPr kumimoji="1" lang="ja-JP" altLang="en-US" sz="1000" b="1"/>
                <a:t>　　翌年度は４</a:t>
              </a:r>
              <a:r>
                <a:rPr kumimoji="1" lang="en-US" altLang="ja-JP" sz="1000" b="1"/>
                <a:t>/</a:t>
              </a:r>
              <a:r>
                <a:rPr kumimoji="1" lang="ja-JP" altLang="en-US" sz="1000" b="1"/>
                <a:t>１に付与</a:t>
              </a:r>
              <a:endParaRPr kumimoji="1" lang="en-US" altLang="ja-JP" sz="1000" b="1"/>
            </a:p>
            <a:p>
              <a:pPr marL="177800" indent="-177800"/>
              <a:r>
                <a:rPr kumimoji="1" lang="ja-JP" altLang="en-US" sz="1000" b="1"/>
                <a:t>　する場合</a:t>
              </a:r>
            </a:p>
          </p:txBody>
        </p:sp>
        <p:sp>
          <p:nvSpPr>
            <p:cNvPr id="96" name="大かっこ 95"/>
            <p:cNvSpPr/>
            <p:nvPr/>
          </p:nvSpPr>
          <p:spPr>
            <a:xfrm>
              <a:off x="700674" y="3316496"/>
              <a:ext cx="1064165" cy="448672"/>
            </a:xfrm>
            <a:prstGeom prst="bracketPair">
              <a:avLst>
                <a:gd name="adj" fmla="val 12160"/>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92" name="テキスト ボックス 91"/>
          <p:cNvSpPr txBox="1"/>
          <p:nvPr/>
        </p:nvSpPr>
        <p:spPr>
          <a:xfrm>
            <a:off x="5321058" y="5835919"/>
            <a:ext cx="604892" cy="153888"/>
          </a:xfrm>
          <a:prstGeom prst="rect">
            <a:avLst/>
          </a:prstGeom>
          <a:solidFill>
            <a:schemeClr val="bg1"/>
          </a:solidFill>
          <a:ln w="1270">
            <a:solidFill>
              <a:schemeClr val="tx1"/>
            </a:solidFill>
          </a:ln>
        </p:spPr>
        <p:txBody>
          <a:bodyPr wrap="square" lIns="36000" tIns="0" rIns="36000" bIns="0" rtlCol="0">
            <a:spAutoFit/>
          </a:bodyPr>
          <a:lstStyle/>
          <a:p>
            <a:pPr algn="ctr"/>
            <a:r>
              <a:rPr kumimoji="1" lang="ja-JP" altLang="en-US" sz="1000"/>
              <a:t>５日取得</a:t>
            </a:r>
          </a:p>
        </p:txBody>
      </p:sp>
      <p:sp>
        <p:nvSpPr>
          <p:cNvPr id="93" name="テキスト ボックス 92"/>
          <p:cNvSpPr txBox="1"/>
          <p:nvPr/>
        </p:nvSpPr>
        <p:spPr>
          <a:xfrm>
            <a:off x="6656701" y="6049286"/>
            <a:ext cx="604892" cy="153888"/>
          </a:xfrm>
          <a:prstGeom prst="rect">
            <a:avLst/>
          </a:prstGeom>
          <a:solidFill>
            <a:schemeClr val="bg1"/>
          </a:solidFill>
          <a:ln w="1270">
            <a:solidFill>
              <a:schemeClr val="tx1"/>
            </a:solidFill>
          </a:ln>
        </p:spPr>
        <p:txBody>
          <a:bodyPr wrap="square" lIns="36000" tIns="0" rIns="36000" bIns="0" rtlCol="0">
            <a:spAutoFit/>
          </a:bodyPr>
          <a:lstStyle/>
          <a:p>
            <a:pPr algn="ctr"/>
            <a:r>
              <a:rPr kumimoji="1" lang="ja-JP" altLang="en-US" sz="1000"/>
              <a:t>５日取得</a:t>
            </a:r>
          </a:p>
        </p:txBody>
      </p:sp>
      <p:sp>
        <p:nvSpPr>
          <p:cNvPr id="94" name="テキスト ボックス 93"/>
          <p:cNvSpPr txBox="1"/>
          <p:nvPr/>
        </p:nvSpPr>
        <p:spPr>
          <a:xfrm>
            <a:off x="5778669" y="6516306"/>
            <a:ext cx="975193" cy="153888"/>
          </a:xfrm>
          <a:prstGeom prst="rect">
            <a:avLst/>
          </a:prstGeom>
          <a:solidFill>
            <a:schemeClr val="bg1"/>
          </a:solidFill>
          <a:ln w="1270">
            <a:solidFill>
              <a:schemeClr val="tx1"/>
            </a:solidFill>
          </a:ln>
        </p:spPr>
        <p:txBody>
          <a:bodyPr wrap="none" lIns="36000" tIns="0" rIns="36000" bIns="0" rtlCol="0">
            <a:spAutoFit/>
          </a:bodyPr>
          <a:lstStyle/>
          <a:p>
            <a:pPr algn="ctr"/>
            <a:r>
              <a:rPr kumimoji="1" lang="ja-JP" altLang="en-US" sz="1000"/>
              <a:t>７．５日以上取得</a:t>
            </a:r>
          </a:p>
        </p:txBody>
      </p:sp>
      <p:sp>
        <p:nvSpPr>
          <p:cNvPr id="97" name="スライド番号プレースホルダー 2"/>
          <p:cNvSpPr>
            <a:spLocks noGrp="1"/>
          </p:cNvSpPr>
          <p:nvPr>
            <p:ph type="sldNum" sz="quarter" idx="12"/>
          </p:nvPr>
        </p:nvSpPr>
        <p:spPr>
          <a:xfrm>
            <a:off x="9183470" y="6493718"/>
            <a:ext cx="722530" cy="365125"/>
          </a:xfrm>
        </p:spPr>
        <p:txBody>
          <a:bodyPr/>
          <a:lstStyle/>
          <a:p>
            <a:pPr>
              <a:defRPr/>
            </a:pPr>
            <a:fld id="{A5A05A7F-8CE3-4109-9362-34BB9F9E23C9}" type="slidenum">
              <a:rPr lang="ja-JP" altLang="en-US" sz="2000" smtClean="0">
                <a:solidFill>
                  <a:schemeClr val="tx1"/>
                </a:solidFill>
                <a:latin typeface="HG丸ｺﾞｼｯｸM-PRO" panose="020F0600000000000000" pitchFamily="50" charset="-128"/>
                <a:ea typeface="HG丸ｺﾞｼｯｸM-PRO" panose="020F0600000000000000" pitchFamily="50" charset="-128"/>
              </a:rPr>
              <a:pPr>
                <a:defRPr/>
              </a:pPr>
              <a:t>32</a:t>
            </a:fld>
            <a:endParaRPr lang="ja-JP" altLang="en-US" sz="200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51486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object 4">
            <a:extLst>
              <a:ext uri="{FF2B5EF4-FFF2-40B4-BE49-F238E27FC236}">
                <a16:creationId xmlns:a16="http://schemas.microsoft.com/office/drawing/2014/main" id="{39706290-A207-014F-8CCB-06E11D714B1C}"/>
              </a:ext>
            </a:extLst>
          </p:cNvPr>
          <p:cNvSpPr txBox="1"/>
          <p:nvPr/>
        </p:nvSpPr>
        <p:spPr>
          <a:xfrm>
            <a:off x="746754" y="4585516"/>
            <a:ext cx="8424229" cy="1265074"/>
          </a:xfrm>
          <a:prstGeom prst="rect">
            <a:avLst/>
          </a:prstGeom>
        </p:spPr>
        <p:txBody>
          <a:bodyPr vert="horz" wrap="square" lIns="0" tIns="71739" rIns="0" bIns="0" rtlCol="0">
            <a:spAutoFit/>
          </a:bodyPr>
          <a:lstStyle/>
          <a:p>
            <a:pPr marR="2945983">
              <a:lnSpc>
                <a:spcPts val="3123"/>
              </a:lnSpc>
            </a:pPr>
            <a:r>
              <a:rPr sz="2300">
                <a:solidFill>
                  <a:srgbClr val="231F20"/>
                </a:solidFill>
                <a:latin typeface="HGMaruGothicMPRO" panose="020F0600000000000000" pitchFamily="34" charset="-128"/>
                <a:ea typeface="HGMaruGothicMPRO" panose="020F0600000000000000" pitchFamily="34" charset="-128"/>
                <a:cs typeface="A-OTF Shin Maru Go Pro"/>
              </a:rPr>
              <a:t>　休日を与える単位となる「週」とは日曜</a:t>
            </a:r>
            <a:r>
              <a:rPr lang="ja-JP" altLang="en-US" sz="2300">
                <a:solidFill>
                  <a:srgbClr val="231F20"/>
                </a:solidFill>
                <a:latin typeface="HGMaruGothicMPRO" panose="020F0600000000000000" pitchFamily="34" charset="-128"/>
                <a:ea typeface="HGMaruGothicMPRO" panose="020F0600000000000000" pitchFamily="34" charset="-128"/>
                <a:cs typeface="A-OTF Shin Maru Go Pro"/>
              </a:rPr>
              <a:t>から土曜の一週間（暦週）に限らず、</a:t>
            </a:r>
            <a:r>
              <a:rPr lang="ja-JP" altLang="en-US" sz="2300">
                <a:solidFill>
                  <a:srgbClr val="00AEEF"/>
                </a:solidFill>
                <a:latin typeface="HGMaruGothicMPRO" panose="020F0600000000000000" pitchFamily="34" charset="-128"/>
                <a:ea typeface="HGMaruGothicMPRO" panose="020F0600000000000000" pitchFamily="34" charset="-128"/>
                <a:cs typeface="A-OTF Shin Maru Go Pro"/>
              </a:rPr>
              <a:t>継続した</a:t>
            </a:r>
            <a:r>
              <a:rPr lang="en-US" altLang="ja-JP" sz="2300">
                <a:solidFill>
                  <a:srgbClr val="00AEEF"/>
                </a:solidFill>
                <a:latin typeface="HGMaruGothicMPRO" panose="020F0600000000000000" pitchFamily="34" charset="-128"/>
                <a:ea typeface="HGMaruGothicMPRO" panose="020F0600000000000000" pitchFamily="34" charset="-128"/>
                <a:cs typeface="A-OTF Shin Maru Go Pro"/>
              </a:rPr>
              <a:t>7</a:t>
            </a:r>
            <a:r>
              <a:rPr lang="ja-JP" altLang="en-US" sz="2300">
                <a:solidFill>
                  <a:srgbClr val="00AEEF"/>
                </a:solidFill>
                <a:latin typeface="HGMaruGothicMPRO" panose="020F0600000000000000" pitchFamily="34" charset="-128"/>
                <a:ea typeface="HGMaruGothicMPRO" panose="020F0600000000000000" pitchFamily="34" charset="-128"/>
                <a:cs typeface="A-OTF Shin Maru Go Pro"/>
              </a:rPr>
              <a:t>日間</a:t>
            </a:r>
            <a:r>
              <a:rPr lang="ja-JP" altLang="en-US" sz="2300">
                <a:solidFill>
                  <a:srgbClr val="231F20"/>
                </a:solidFill>
                <a:latin typeface="HGMaruGothicMPRO" panose="020F0600000000000000" pitchFamily="34" charset="-128"/>
                <a:ea typeface="HGMaruGothicMPRO" panose="020F0600000000000000" pitchFamily="34" charset="-128"/>
                <a:cs typeface="A-OTF Shin Maru Go Pro"/>
              </a:rPr>
              <a:t>であれば足ります。</a:t>
            </a:r>
            <a:endParaRPr lang="ja-JP" altLang="en-US" sz="2300">
              <a:latin typeface="HGMaruGothicMPRO" panose="020F0600000000000000" pitchFamily="34" charset="-128"/>
              <a:ea typeface="HGMaruGothicMPRO" panose="020F0600000000000000" pitchFamily="34" charset="-128"/>
              <a:cs typeface="A-OTF Shin Maru Go Pro"/>
            </a:endParaRPr>
          </a:p>
        </p:txBody>
      </p:sp>
      <p:sp>
        <p:nvSpPr>
          <p:cNvPr id="44" name="object 4">
            <a:extLst>
              <a:ext uri="{FF2B5EF4-FFF2-40B4-BE49-F238E27FC236}">
                <a16:creationId xmlns:a16="http://schemas.microsoft.com/office/drawing/2014/main" id="{DCD53AE3-E682-9848-8548-589763A93DDD}"/>
              </a:ext>
            </a:extLst>
          </p:cNvPr>
          <p:cNvSpPr txBox="1"/>
          <p:nvPr/>
        </p:nvSpPr>
        <p:spPr>
          <a:xfrm>
            <a:off x="341537" y="1308850"/>
            <a:ext cx="8463121" cy="1770340"/>
          </a:xfrm>
          <a:prstGeom prst="rect">
            <a:avLst/>
          </a:prstGeom>
        </p:spPr>
        <p:txBody>
          <a:bodyPr vert="horz" wrap="square" lIns="0" tIns="71739" rIns="0" bIns="0" rtlCol="0">
            <a:spAutoFit/>
          </a:bodyPr>
          <a:lstStyle/>
          <a:p>
            <a:pPr marL="228633">
              <a:spcBef>
                <a:spcPts val="565"/>
              </a:spcBef>
            </a:pPr>
            <a:r>
              <a:rPr sz="3400">
                <a:solidFill>
                  <a:srgbClr val="231F20"/>
                </a:solidFill>
                <a:latin typeface="HGMaruGothicMPRO" panose="020F0600000000000000" pitchFamily="34" charset="-128"/>
                <a:ea typeface="HGMaruGothicMPRO" panose="020F0600000000000000" pitchFamily="34" charset="-128"/>
                <a:cs typeface="A-OTF Shin Maru Go Pro"/>
              </a:rPr>
              <a:t>使用者(企業)は労働者に、</a:t>
            </a:r>
            <a:r>
              <a:rPr sz="3400">
                <a:solidFill>
                  <a:srgbClr val="00AEEF"/>
                </a:solidFill>
                <a:latin typeface="HGMaruGothicMPRO" panose="020F0600000000000000" pitchFamily="34" charset="-128"/>
                <a:ea typeface="HGMaruGothicMPRO" panose="020F0600000000000000" pitchFamily="34" charset="-128"/>
                <a:cs typeface="A-OTF Shin Maru Go Pro"/>
              </a:rPr>
              <a:t>毎週少なくとも</a:t>
            </a:r>
            <a:endParaRPr sz="3400">
              <a:latin typeface="HGMaruGothicMPRO" panose="020F0600000000000000" pitchFamily="34" charset="-128"/>
              <a:ea typeface="HGMaruGothicMPRO" panose="020F0600000000000000" pitchFamily="34" charset="-128"/>
              <a:cs typeface="A-OTF Shin Maru Go Pro"/>
            </a:endParaRPr>
          </a:p>
          <a:p>
            <a:pPr marL="228633">
              <a:spcBef>
                <a:spcPts val="478"/>
              </a:spcBef>
            </a:pPr>
            <a:r>
              <a:rPr sz="3400">
                <a:solidFill>
                  <a:srgbClr val="00AEEF"/>
                </a:solidFill>
                <a:latin typeface="HGMaruGothicMPRO" panose="020F0600000000000000" pitchFamily="34" charset="-128"/>
                <a:ea typeface="HGMaruGothicMPRO" panose="020F0600000000000000" pitchFamily="34" charset="-128"/>
                <a:cs typeface="A-OTF Shin Maru Go Pro"/>
              </a:rPr>
              <a:t>1回の休日</a:t>
            </a:r>
            <a:r>
              <a:rPr sz="3400">
                <a:solidFill>
                  <a:srgbClr val="231F20"/>
                </a:solidFill>
                <a:latin typeface="HGMaruGothicMPRO" panose="020F0600000000000000" pitchFamily="34" charset="-128"/>
                <a:ea typeface="HGMaruGothicMPRO" panose="020F0600000000000000" pitchFamily="34" charset="-128"/>
                <a:cs typeface="A-OTF Shin Maru Go Pro"/>
              </a:rPr>
              <a:t>を与えなければなりません。</a:t>
            </a:r>
            <a:endParaRPr sz="3400">
              <a:latin typeface="HGMaruGothicMPRO" panose="020F0600000000000000" pitchFamily="34" charset="-128"/>
              <a:ea typeface="HGMaruGothicMPRO" panose="020F0600000000000000" pitchFamily="34" charset="-128"/>
              <a:cs typeface="A-OTF Shin Maru Go Pro"/>
            </a:endParaRPr>
          </a:p>
          <a:p>
            <a:pPr marL="11665">
              <a:spcBef>
                <a:spcPts val="478"/>
              </a:spcBef>
            </a:pPr>
            <a:r>
              <a:rPr sz="3400">
                <a:solidFill>
                  <a:srgbClr val="231F20"/>
                </a:solidFill>
                <a:latin typeface="HGMaruGothicMPRO" panose="020F0600000000000000" pitchFamily="34" charset="-128"/>
                <a:ea typeface="HGMaruGothicMPRO" panose="020F0600000000000000" pitchFamily="34" charset="-128"/>
                <a:cs typeface="A-OTF Shin Maru Go Pro"/>
              </a:rPr>
              <a:t>（労働基準法第35条第1項）</a:t>
            </a:r>
            <a:endParaRPr sz="2300">
              <a:latin typeface="HGMaruGothicMPRO" panose="020F0600000000000000" pitchFamily="34" charset="-128"/>
              <a:ea typeface="HGMaruGothicMPRO" panose="020F0600000000000000" pitchFamily="34" charset="-128"/>
              <a:cs typeface="A-OTF Shin Maru Go Pro"/>
            </a:endParaRPr>
          </a:p>
        </p:txBody>
      </p:sp>
      <p:sp>
        <p:nvSpPr>
          <p:cNvPr id="46" name="object 6">
            <a:extLst>
              <a:ext uri="{FF2B5EF4-FFF2-40B4-BE49-F238E27FC236}">
                <a16:creationId xmlns:a16="http://schemas.microsoft.com/office/drawing/2014/main" id="{E1E65F5C-F418-A041-9DD9-64A5B7FDA697}"/>
              </a:ext>
            </a:extLst>
          </p:cNvPr>
          <p:cNvSpPr txBox="1"/>
          <p:nvPr/>
        </p:nvSpPr>
        <p:spPr>
          <a:xfrm>
            <a:off x="6854022" y="5186254"/>
            <a:ext cx="1829787" cy="547414"/>
          </a:xfrm>
          <a:prstGeom prst="rect">
            <a:avLst/>
          </a:prstGeom>
        </p:spPr>
        <p:txBody>
          <a:bodyPr vert="horz" wrap="square" lIns="0" tIns="10498" rIns="0" bIns="0" rtlCol="0">
            <a:spAutoFit/>
          </a:bodyPr>
          <a:lstStyle/>
          <a:p>
            <a:pPr marL="7291" marR="4666" indent="2916" algn="ctr">
              <a:lnSpc>
                <a:spcPct val="109400"/>
              </a:lnSpc>
              <a:spcBef>
                <a:spcPts val="83"/>
              </a:spcBef>
            </a:pPr>
            <a:r>
              <a:rPr sz="1600">
                <a:solidFill>
                  <a:srgbClr val="231F20"/>
                </a:solidFill>
                <a:latin typeface="HGMaruGothicMPRO" panose="020F0600000000000000" pitchFamily="34" charset="-128"/>
                <a:ea typeface="HGMaruGothicMPRO" panose="020F0600000000000000" pitchFamily="34" charset="-128"/>
                <a:cs typeface="A-OTF Shin Maru Go Pro"/>
              </a:rPr>
              <a:t>土日が休めるとは</a:t>
            </a:r>
            <a:br>
              <a:rPr lang="en-US" altLang="ja-JP" sz="1600">
                <a:solidFill>
                  <a:srgbClr val="231F20"/>
                </a:solidFill>
                <a:latin typeface="HGMaruGothicMPRO" panose="020F0600000000000000" pitchFamily="34" charset="-128"/>
                <a:ea typeface="HGMaruGothicMPRO" panose="020F0600000000000000" pitchFamily="34" charset="-128"/>
                <a:cs typeface="A-OTF Shin Maru Go Pro"/>
              </a:rPr>
            </a:br>
            <a:r>
              <a:rPr sz="1600">
                <a:solidFill>
                  <a:srgbClr val="231F20"/>
                </a:solidFill>
                <a:latin typeface="HGMaruGothicMPRO" panose="020F0600000000000000" pitchFamily="34" charset="-128"/>
                <a:ea typeface="HGMaruGothicMPRO" panose="020F0600000000000000" pitchFamily="34" charset="-128"/>
                <a:cs typeface="A-OTF Shin Maru Go Pro"/>
              </a:rPr>
              <a:t>限らない</a:t>
            </a:r>
            <a:endParaRPr sz="1600">
              <a:latin typeface="HGMaruGothicMPRO" panose="020F0600000000000000" pitchFamily="34" charset="-128"/>
              <a:ea typeface="HGMaruGothicMPRO" panose="020F0600000000000000" pitchFamily="34" charset="-128"/>
              <a:cs typeface="A-OTF Shin Maru Go Pro"/>
            </a:endParaRPr>
          </a:p>
        </p:txBody>
      </p:sp>
      <p:sp>
        <p:nvSpPr>
          <p:cNvPr id="81" name="object 4">
            <a:extLst>
              <a:ext uri="{FF2B5EF4-FFF2-40B4-BE49-F238E27FC236}">
                <a16:creationId xmlns:a16="http://schemas.microsoft.com/office/drawing/2014/main" id="{CCFE5586-4570-DB47-B781-8A7A9DBA8878}"/>
              </a:ext>
            </a:extLst>
          </p:cNvPr>
          <p:cNvSpPr txBox="1"/>
          <p:nvPr/>
        </p:nvSpPr>
        <p:spPr>
          <a:xfrm>
            <a:off x="746754" y="3377241"/>
            <a:ext cx="8410965" cy="1265074"/>
          </a:xfrm>
          <a:prstGeom prst="rect">
            <a:avLst/>
          </a:prstGeom>
        </p:spPr>
        <p:txBody>
          <a:bodyPr vert="horz" wrap="square" lIns="0" tIns="71739" rIns="0" bIns="0" rtlCol="0">
            <a:spAutoFit/>
          </a:bodyPr>
          <a:lstStyle/>
          <a:p>
            <a:pPr marR="2945983">
              <a:lnSpc>
                <a:spcPts val="3123"/>
              </a:lnSpc>
            </a:pPr>
            <a:r>
              <a:rPr sz="2300">
                <a:solidFill>
                  <a:srgbClr val="231F20"/>
                </a:solidFill>
                <a:latin typeface="HGMaruGothicMPRO" panose="020F0600000000000000" pitchFamily="34" charset="-128"/>
                <a:ea typeface="HGMaruGothicMPRO" panose="020F0600000000000000" pitchFamily="34" charset="-128"/>
                <a:cs typeface="A-OTF Shin Maru Go Pro"/>
              </a:rPr>
              <a:t>　休日とは、労働者が</a:t>
            </a:r>
            <a:r>
              <a:rPr sz="2300">
                <a:solidFill>
                  <a:srgbClr val="00AEEF"/>
                </a:solidFill>
                <a:latin typeface="HGMaruGothicMPRO" panose="020F0600000000000000" pitchFamily="34" charset="-128"/>
                <a:ea typeface="HGMaruGothicMPRO" panose="020F0600000000000000" pitchFamily="34" charset="-128"/>
                <a:cs typeface="A-OTF Shin Maru Go Pro"/>
              </a:rPr>
              <a:t>労働義務</a:t>
            </a:r>
            <a:r>
              <a:rPr lang="ja-JP" altLang="en-US" sz="2300">
                <a:solidFill>
                  <a:srgbClr val="00AEEF"/>
                </a:solidFill>
                <a:latin typeface="HGMaruGothicMPRO" panose="020F0600000000000000" pitchFamily="34" charset="-128"/>
                <a:ea typeface="HGMaruGothicMPRO" panose="020F0600000000000000" pitchFamily="34" charset="-128"/>
                <a:cs typeface="A-OTF Shin Maru Go Pro"/>
              </a:rPr>
              <a:t>を</a:t>
            </a:r>
            <a:r>
              <a:rPr sz="2300">
                <a:solidFill>
                  <a:srgbClr val="00AEEF"/>
                </a:solidFill>
                <a:latin typeface="HGMaruGothicMPRO" panose="020F0600000000000000" pitchFamily="34" charset="-128"/>
                <a:ea typeface="HGMaruGothicMPRO" panose="020F0600000000000000" pitchFamily="34" charset="-128"/>
                <a:cs typeface="A-OTF Shin Maru Go Pro"/>
              </a:rPr>
              <a:t>負わない日</a:t>
            </a:r>
            <a:r>
              <a:rPr sz="2300">
                <a:solidFill>
                  <a:srgbClr val="231F20"/>
                </a:solidFill>
                <a:latin typeface="HGMaruGothicMPRO" panose="020F0600000000000000" pitchFamily="34" charset="-128"/>
                <a:ea typeface="HGMaruGothicMPRO" panose="020F0600000000000000" pitchFamily="34" charset="-128"/>
                <a:cs typeface="A-OTF Shin Maru Go Pro"/>
              </a:rPr>
              <a:t>をいいます。</a:t>
            </a:r>
            <a:r>
              <a:rPr sz="2300">
                <a:solidFill>
                  <a:srgbClr val="00AEEF"/>
                </a:solidFill>
                <a:latin typeface="HGMaruGothicMPRO" panose="020F0600000000000000" pitchFamily="34" charset="-128"/>
                <a:ea typeface="HGMaruGothicMPRO" panose="020F0600000000000000" pitchFamily="34" charset="-128"/>
                <a:cs typeface="A-OTF Shin Maru Go Pro"/>
              </a:rPr>
              <a:t>※</a:t>
            </a:r>
            <a:r>
              <a:rPr sz="2300">
                <a:solidFill>
                  <a:srgbClr val="231F20"/>
                </a:solidFill>
                <a:latin typeface="HGMaruGothicMPRO" panose="020F0600000000000000" pitchFamily="34" charset="-128"/>
                <a:ea typeface="HGMaruGothicMPRO" panose="020F0600000000000000" pitchFamily="34" charset="-128"/>
                <a:cs typeface="A-OTF Shin Maru Go Pro"/>
              </a:rPr>
              <a:t>土日祝日とは限りません。</a:t>
            </a:r>
            <a:endParaRPr lang="ja-JP" altLang="en-US" sz="2300">
              <a:latin typeface="HGMaruGothicMPRO" panose="020F0600000000000000" pitchFamily="34" charset="-128"/>
              <a:ea typeface="HGMaruGothicMPRO" panose="020F0600000000000000" pitchFamily="34" charset="-128"/>
              <a:cs typeface="A-OTF Shin Maru Go Pro"/>
            </a:endParaRPr>
          </a:p>
        </p:txBody>
      </p:sp>
      <p:pic>
        <p:nvPicPr>
          <p:cNvPr id="85" name="図 84">
            <a:extLst>
              <a:ext uri="{FF2B5EF4-FFF2-40B4-BE49-F238E27FC236}">
                <a16:creationId xmlns:a16="http://schemas.microsoft.com/office/drawing/2014/main" id="{2CB450ED-FFEF-1D42-A6E2-833B4C16FF86}"/>
              </a:ext>
            </a:extLst>
          </p:cNvPr>
          <p:cNvPicPr>
            <a:picLocks noChangeAspect="1"/>
          </p:cNvPicPr>
          <p:nvPr/>
        </p:nvPicPr>
        <p:blipFill>
          <a:blip r:embed="rId3">
            <a:alphaModFix/>
          </a:blip>
          <a:stretch>
            <a:fillRect/>
          </a:stretch>
        </p:blipFill>
        <p:spPr>
          <a:xfrm>
            <a:off x="6235227" y="3682162"/>
            <a:ext cx="3024014" cy="1387154"/>
          </a:xfrm>
          <a:prstGeom prst="rect">
            <a:avLst/>
          </a:prstGeom>
        </p:spPr>
      </p:pic>
      <p:sp>
        <p:nvSpPr>
          <p:cNvPr id="10" name="スライド番号プレースホルダー 2"/>
          <p:cNvSpPr txBox="1">
            <a:spLocks/>
          </p:cNvSpPr>
          <p:nvPr/>
        </p:nvSpPr>
        <p:spPr>
          <a:xfrm>
            <a:off x="9183470" y="6492875"/>
            <a:ext cx="722530" cy="365125"/>
          </a:xfrm>
          <a:prstGeom prst="rect">
            <a:avLst/>
          </a:prstGeom>
        </p:spPr>
        <p:txBody>
          <a:bodyPr/>
          <a:ls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z="2000" smtClean="0">
                <a:latin typeface="HG丸ｺﾞｼｯｸM-PRO" panose="020F0600000000000000" pitchFamily="50" charset="-128"/>
                <a:ea typeface="HG丸ｺﾞｼｯｸM-PRO" panose="020F0600000000000000" pitchFamily="50" charset="-128"/>
              </a:rPr>
              <a:pPr>
                <a:defRPr/>
              </a:pPr>
              <a:t>33</a:t>
            </a:fld>
            <a:endParaRPr lang="ja-JP" altLang="en-US" sz="2000">
              <a:latin typeface="HG丸ｺﾞｼｯｸM-PRO" panose="020F0600000000000000" pitchFamily="50" charset="-128"/>
              <a:ea typeface="HG丸ｺﾞｼｯｸM-PRO" panose="020F0600000000000000" pitchFamily="50" charset="-128"/>
            </a:endParaRPr>
          </a:p>
        </p:txBody>
      </p:sp>
      <p:sp>
        <p:nvSpPr>
          <p:cNvPr id="11" name="object 3">
            <a:extLst>
              <a:ext uri="{FF2B5EF4-FFF2-40B4-BE49-F238E27FC236}">
                <a16:creationId xmlns:a16="http://schemas.microsoft.com/office/drawing/2014/main" id="{0F76B4C3-881A-1540-8490-84449037AA03}"/>
              </a:ext>
            </a:extLst>
          </p:cNvPr>
          <p:cNvSpPr/>
          <p:nvPr/>
        </p:nvSpPr>
        <p:spPr>
          <a:xfrm>
            <a:off x="156891" y="516724"/>
            <a:ext cx="9649261" cy="365125"/>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r>
              <a:rPr lang="ja-JP" altLang="en-US" sz="2000" b="1" dirty="0">
                <a:solidFill>
                  <a:schemeClr val="bg1"/>
                </a:solidFill>
                <a:latin typeface="HGMaruGothicMPRO" panose="020F0600000000000000" pitchFamily="34" charset="-128"/>
                <a:ea typeface="HGMaruGothicMPRO" panose="020F0600000000000000" pitchFamily="34" charset="-128"/>
              </a:rPr>
              <a:t>④　　休日について</a:t>
            </a:r>
            <a:endParaRPr sz="2000" b="1" dirty="0">
              <a:solidFill>
                <a:schemeClr val="bg1"/>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919867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38F1211C-AED3-894F-9AB4-C64E100754F6}"/>
              </a:ext>
            </a:extLst>
          </p:cNvPr>
          <p:cNvSpPr txBox="1"/>
          <p:nvPr/>
        </p:nvSpPr>
        <p:spPr>
          <a:xfrm>
            <a:off x="414499" y="1332424"/>
            <a:ext cx="8924960" cy="2687476"/>
          </a:xfrm>
          <a:prstGeom prst="rect">
            <a:avLst/>
          </a:prstGeom>
        </p:spPr>
        <p:txBody>
          <a:bodyPr vert="horz" wrap="square" lIns="0" tIns="47825" rIns="0" bIns="0" rtlCol="0">
            <a:spAutoFit/>
          </a:bodyPr>
          <a:lstStyle/>
          <a:p>
            <a:pPr marL="156310">
              <a:spcBef>
                <a:spcPts val="376"/>
              </a:spcBef>
            </a:pPr>
            <a:r>
              <a:rPr sz="3400" dirty="0" err="1">
                <a:solidFill>
                  <a:srgbClr val="231F20"/>
                </a:solidFill>
                <a:latin typeface="HGMaruGothicMPRO" panose="020F0600000000000000" pitchFamily="34" charset="-128"/>
                <a:ea typeface="HGMaruGothicMPRO" panose="020F0600000000000000" pitchFamily="34" charset="-128"/>
                <a:cs typeface="A-OTF Shin Maru Go Pro"/>
              </a:rPr>
              <a:t>企業は労働者に対して、労働時間が</a:t>
            </a:r>
            <a:endParaRPr sz="3400" dirty="0">
              <a:latin typeface="HGMaruGothicMPRO" panose="020F0600000000000000" pitchFamily="34" charset="-128"/>
              <a:ea typeface="HGMaruGothicMPRO" panose="020F0600000000000000" pitchFamily="34" charset="-128"/>
              <a:cs typeface="A-OTF Shin Maru Go Pro"/>
            </a:endParaRPr>
          </a:p>
          <a:p>
            <a:pPr marL="605411">
              <a:spcBef>
                <a:spcPts val="289"/>
              </a:spcBef>
              <a:tabLst>
                <a:tab pos="4871866" algn="l"/>
              </a:tabLst>
            </a:pPr>
            <a:r>
              <a:rPr sz="3400" b="1" dirty="0">
                <a:solidFill>
                  <a:srgbClr val="00AEEF"/>
                </a:solidFill>
                <a:latin typeface="HGMaruGothicMPRO" panose="020F0600000000000000" pitchFamily="34" charset="-128"/>
                <a:ea typeface="HGMaruGothicMPRO" panose="020F0600000000000000" pitchFamily="34" charset="-128"/>
                <a:cs typeface="ShinMGoPro-Medium"/>
              </a:rPr>
              <a:t>6時間</a:t>
            </a:r>
            <a:r>
              <a:rPr sz="3400" dirty="0">
                <a:solidFill>
                  <a:srgbClr val="231F20"/>
                </a:solidFill>
                <a:latin typeface="HGMaruGothicMPRO" panose="020F0600000000000000" pitchFamily="34" charset="-128"/>
                <a:ea typeface="HGMaruGothicMPRO" panose="020F0600000000000000" pitchFamily="34" charset="-128"/>
                <a:cs typeface="A-OTF Shin Maru Go Pro"/>
              </a:rPr>
              <a:t>を超える場合	</a:t>
            </a:r>
            <a:r>
              <a:rPr sz="3400" b="1" dirty="0">
                <a:solidFill>
                  <a:srgbClr val="00AEEF"/>
                </a:solidFill>
                <a:latin typeface="HGMaruGothicMPRO" panose="020F0600000000000000" pitchFamily="34" charset="-128"/>
                <a:ea typeface="HGMaruGothicMPRO" panose="020F0600000000000000" pitchFamily="34" charset="-128"/>
                <a:cs typeface="ShinMGoPro-Medium"/>
              </a:rPr>
              <a:t>45分</a:t>
            </a:r>
            <a:r>
              <a:rPr sz="2600" b="1" dirty="0">
                <a:solidFill>
                  <a:srgbClr val="00AEEF"/>
                </a:solidFill>
                <a:latin typeface="HGMaruGothicMPRO" panose="020F0600000000000000" pitchFamily="34" charset="-128"/>
                <a:ea typeface="HGMaruGothicMPRO" panose="020F0600000000000000" pitchFamily="34" charset="-128"/>
                <a:cs typeface="ShinMGoPro-Medium"/>
              </a:rPr>
              <a:t>以上</a:t>
            </a:r>
            <a:endParaRPr sz="3400" dirty="0">
              <a:latin typeface="HGMaruGothicMPRO" panose="020F0600000000000000" pitchFamily="34" charset="-128"/>
              <a:ea typeface="HGMaruGothicMPRO" panose="020F0600000000000000" pitchFamily="34" charset="-128"/>
              <a:cs typeface="A-OTF Shin Maru Go Pro"/>
            </a:endParaRPr>
          </a:p>
          <a:p>
            <a:pPr marL="605411">
              <a:spcBef>
                <a:spcPts val="248"/>
              </a:spcBef>
              <a:tabLst>
                <a:tab pos="4871866" algn="l"/>
              </a:tabLst>
            </a:pPr>
            <a:r>
              <a:rPr sz="3400" b="1" dirty="0">
                <a:solidFill>
                  <a:srgbClr val="00AEEF"/>
                </a:solidFill>
                <a:latin typeface="HGMaruGothicMPRO" panose="020F0600000000000000" pitchFamily="34" charset="-128"/>
                <a:ea typeface="HGMaruGothicMPRO" panose="020F0600000000000000" pitchFamily="34" charset="-128"/>
                <a:cs typeface="ShinMGoPro-Medium"/>
              </a:rPr>
              <a:t>8時間</a:t>
            </a:r>
            <a:r>
              <a:rPr sz="3400" dirty="0">
                <a:solidFill>
                  <a:srgbClr val="231F20"/>
                </a:solidFill>
                <a:latin typeface="HGMaruGothicMPRO" panose="020F0600000000000000" pitchFamily="34" charset="-128"/>
                <a:ea typeface="HGMaruGothicMPRO" panose="020F0600000000000000" pitchFamily="34" charset="-128"/>
                <a:cs typeface="A-OTF Shin Maru Go Pro"/>
              </a:rPr>
              <a:t>を超える場合	</a:t>
            </a:r>
            <a:r>
              <a:rPr sz="3400" b="1" dirty="0">
                <a:solidFill>
                  <a:srgbClr val="00AEEF"/>
                </a:solidFill>
                <a:latin typeface="HGMaruGothicMPRO" panose="020F0600000000000000" pitchFamily="34" charset="-128"/>
                <a:ea typeface="HGMaruGothicMPRO" panose="020F0600000000000000" pitchFamily="34" charset="-128"/>
                <a:cs typeface="ShinMGoPro-Medium"/>
              </a:rPr>
              <a:t>60分</a:t>
            </a:r>
            <a:r>
              <a:rPr sz="2600" b="1" dirty="0">
                <a:solidFill>
                  <a:srgbClr val="00AEEF"/>
                </a:solidFill>
                <a:latin typeface="HGMaruGothicMPRO" panose="020F0600000000000000" pitchFamily="34" charset="-128"/>
                <a:ea typeface="HGMaruGothicMPRO" panose="020F0600000000000000" pitchFamily="34" charset="-128"/>
                <a:cs typeface="ShinMGoPro-Medium"/>
              </a:rPr>
              <a:t>以上</a:t>
            </a:r>
            <a:endParaRPr sz="2600" dirty="0">
              <a:latin typeface="HGMaruGothicMPRO" panose="020F0600000000000000" pitchFamily="34" charset="-128"/>
              <a:ea typeface="HGMaruGothicMPRO" panose="020F0600000000000000" pitchFamily="34" charset="-128"/>
              <a:cs typeface="ShinMGoPro-Medium"/>
            </a:endParaRPr>
          </a:p>
          <a:p>
            <a:pPr marL="156310">
              <a:spcBef>
                <a:spcPts val="210"/>
              </a:spcBef>
            </a:pPr>
            <a:r>
              <a:rPr sz="3400" dirty="0" err="1">
                <a:solidFill>
                  <a:srgbClr val="231F20"/>
                </a:solidFill>
                <a:latin typeface="HGMaruGothicMPRO" panose="020F0600000000000000" pitchFamily="34" charset="-128"/>
                <a:ea typeface="HGMaruGothicMPRO" panose="020F0600000000000000" pitchFamily="34" charset="-128"/>
                <a:cs typeface="A-OTF Shin Maru Go Pro"/>
              </a:rPr>
              <a:t>を</a:t>
            </a:r>
            <a:r>
              <a:rPr sz="3400" u="sng" dirty="0" err="1">
                <a:solidFill>
                  <a:srgbClr val="231F20"/>
                </a:solidFill>
                <a:uFill>
                  <a:solidFill>
                    <a:srgbClr val="231F20"/>
                  </a:solidFill>
                </a:uFill>
                <a:latin typeface="HGMaruGothicMPRO" panose="020F0600000000000000" pitchFamily="34" charset="-128"/>
                <a:ea typeface="HGMaruGothicMPRO" panose="020F0600000000000000" pitchFamily="34" charset="-128"/>
                <a:cs typeface="A-OTF Shin Maru Go Pro"/>
              </a:rPr>
              <a:t>労働時間の途中に</a:t>
            </a:r>
            <a:r>
              <a:rPr sz="3400" dirty="0" err="1">
                <a:solidFill>
                  <a:srgbClr val="231F20"/>
                </a:solidFill>
                <a:latin typeface="HGMaruGothicMPRO" panose="020F0600000000000000" pitchFamily="34" charset="-128"/>
                <a:ea typeface="HGMaruGothicMPRO" panose="020F0600000000000000" pitchFamily="34" charset="-128"/>
                <a:cs typeface="A-OTF Shin Maru Go Pro"/>
              </a:rPr>
              <a:t>与えなければなりません</a:t>
            </a:r>
            <a:endParaRPr sz="3400" dirty="0">
              <a:latin typeface="HGMaruGothicMPRO" panose="020F0600000000000000" pitchFamily="34" charset="-128"/>
              <a:ea typeface="HGMaruGothicMPRO" panose="020F0600000000000000" pitchFamily="34" charset="-128"/>
              <a:cs typeface="A-OTF Shin Maru Go Pro"/>
            </a:endParaRPr>
          </a:p>
          <a:p>
            <a:pPr marL="11665">
              <a:spcBef>
                <a:spcPts val="762"/>
              </a:spcBef>
            </a:pPr>
            <a:r>
              <a:rPr sz="2300" dirty="0">
                <a:solidFill>
                  <a:srgbClr val="00AEEF"/>
                </a:solidFill>
                <a:latin typeface="HGMaruGothicMPRO" panose="020F0600000000000000" pitchFamily="34" charset="-128"/>
                <a:ea typeface="HGMaruGothicMPRO" panose="020F0600000000000000" pitchFamily="34" charset="-128"/>
                <a:cs typeface="A-OTF Shin Maru Go Pro"/>
              </a:rPr>
              <a:t>（労働基準法第34条第1項）</a:t>
            </a:r>
            <a:endParaRPr sz="2300" dirty="0">
              <a:latin typeface="HGMaruGothicMPRO" panose="020F0600000000000000" pitchFamily="34" charset="-128"/>
              <a:ea typeface="HGMaruGothicMPRO" panose="020F0600000000000000" pitchFamily="34" charset="-128"/>
              <a:cs typeface="A-OTF Shin Maru Go Pro"/>
            </a:endParaRPr>
          </a:p>
        </p:txBody>
      </p:sp>
      <p:sp>
        <p:nvSpPr>
          <p:cNvPr id="7" name="object 6">
            <a:extLst>
              <a:ext uri="{FF2B5EF4-FFF2-40B4-BE49-F238E27FC236}">
                <a16:creationId xmlns:a16="http://schemas.microsoft.com/office/drawing/2014/main" id="{99791D5D-F167-574C-9F2A-3537E012B07D}"/>
              </a:ext>
            </a:extLst>
          </p:cNvPr>
          <p:cNvSpPr/>
          <p:nvPr/>
        </p:nvSpPr>
        <p:spPr>
          <a:xfrm>
            <a:off x="4512365" y="3646337"/>
            <a:ext cx="875434" cy="948771"/>
          </a:xfrm>
          <a:custGeom>
            <a:avLst/>
            <a:gdLst/>
            <a:ahLst/>
            <a:cxnLst/>
            <a:rect l="l" t="t" r="r" b="b"/>
            <a:pathLst>
              <a:path w="944879" h="1045845">
                <a:moveTo>
                  <a:pt x="944524" y="573913"/>
                </a:moveTo>
                <a:lnTo>
                  <a:pt x="0" y="573913"/>
                </a:lnTo>
                <a:lnTo>
                  <a:pt x="472262" y="1045794"/>
                </a:lnTo>
                <a:lnTo>
                  <a:pt x="944524" y="573913"/>
                </a:lnTo>
                <a:close/>
              </a:path>
              <a:path w="944879" h="1045845">
                <a:moveTo>
                  <a:pt x="698957" y="0"/>
                </a:moveTo>
                <a:lnTo>
                  <a:pt x="245567" y="0"/>
                </a:lnTo>
                <a:lnTo>
                  <a:pt x="245567" y="573913"/>
                </a:lnTo>
                <a:lnTo>
                  <a:pt x="698957" y="573913"/>
                </a:lnTo>
                <a:lnTo>
                  <a:pt x="698957" y="0"/>
                </a:lnTo>
                <a:close/>
              </a:path>
            </a:pathLst>
          </a:custGeom>
          <a:solidFill>
            <a:srgbClr val="6D6E71"/>
          </a:solidFill>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8" name="object 5">
            <a:extLst>
              <a:ext uri="{FF2B5EF4-FFF2-40B4-BE49-F238E27FC236}">
                <a16:creationId xmlns:a16="http://schemas.microsoft.com/office/drawing/2014/main" id="{8AB18F14-E227-894C-92A9-F715EE16C8CC}"/>
              </a:ext>
            </a:extLst>
          </p:cNvPr>
          <p:cNvSpPr txBox="1"/>
          <p:nvPr/>
        </p:nvSpPr>
        <p:spPr>
          <a:xfrm>
            <a:off x="487461" y="4699735"/>
            <a:ext cx="9134642" cy="1319211"/>
          </a:xfrm>
          <a:prstGeom prst="rect">
            <a:avLst/>
          </a:prstGeom>
        </p:spPr>
        <p:txBody>
          <a:bodyPr vert="horz" wrap="square" lIns="0" tIns="12831" rIns="0" bIns="0" rtlCol="0">
            <a:spAutoFit/>
          </a:bodyPr>
          <a:lstStyle/>
          <a:p>
            <a:pPr marL="328952" marR="4666" indent="-317870">
              <a:lnSpc>
                <a:spcPct val="118100"/>
              </a:lnSpc>
              <a:spcBef>
                <a:spcPts val="2034"/>
              </a:spcBef>
            </a:pPr>
            <a:r>
              <a:rPr sz="2300" dirty="0">
                <a:solidFill>
                  <a:srgbClr val="231F20"/>
                </a:solidFill>
                <a:latin typeface="HGMaruGothicMPRO" panose="020F0600000000000000" pitchFamily="34" charset="-128"/>
                <a:ea typeface="HGMaruGothicMPRO" panose="020F0600000000000000" pitchFamily="34" charset="-128"/>
                <a:cs typeface="A-OTF Shin Maru Go Pro"/>
              </a:rPr>
              <a:t>・　3時間勤務、5時間勤務など6時間未満の労働時間の場合は、休憩なしでも違法ではありません</a:t>
            </a:r>
            <a:r>
              <a:rPr lang="ja-JP" altLang="en-US" sz="2300" dirty="0">
                <a:latin typeface="HGMaruGothicMPRO" panose="020F0600000000000000" pitchFamily="34" charset="-128"/>
                <a:ea typeface="HGMaruGothicMPRO" panose="020F0600000000000000" pitchFamily="34" charset="-128"/>
                <a:cs typeface="A-OTF Shin Maru Go Pro"/>
              </a:rPr>
              <a:t>。</a:t>
            </a:r>
            <a:endParaRPr sz="2300" strike="sngStrike" dirty="0">
              <a:latin typeface="HGMaruGothicMPRO" panose="020F0600000000000000" pitchFamily="34" charset="-128"/>
              <a:ea typeface="HGMaruGothicMPRO" panose="020F0600000000000000" pitchFamily="34" charset="-128"/>
              <a:cs typeface="A-OTF Shin Maru Go Pro"/>
            </a:endParaRPr>
          </a:p>
          <a:p>
            <a:pPr marL="757055" marR="11082" indent="-673651">
              <a:lnSpc>
                <a:spcPct val="103299"/>
              </a:lnSpc>
              <a:spcBef>
                <a:spcPts val="1235"/>
              </a:spcBef>
            </a:pPr>
            <a:r>
              <a:rPr sz="2000" dirty="0">
                <a:solidFill>
                  <a:srgbClr val="00AEEF"/>
                </a:solidFill>
                <a:latin typeface="HGMaruGothicMPRO" panose="020F0600000000000000" pitchFamily="34" charset="-128"/>
                <a:ea typeface="HGMaruGothicMPRO" panose="020F0600000000000000" pitchFamily="34" charset="-128"/>
                <a:cs typeface="A-OTF Shin Maru Go Pro"/>
              </a:rPr>
              <a:t>　</a:t>
            </a:r>
            <a:endParaRPr sz="2000" dirty="0">
              <a:latin typeface="HGMaruGothicMPRO" panose="020F0600000000000000" pitchFamily="34" charset="-128"/>
              <a:ea typeface="HGMaruGothicMPRO" panose="020F0600000000000000" pitchFamily="34" charset="-128"/>
              <a:cs typeface="A-OTF Shin Maru Go Pro"/>
            </a:endParaRPr>
          </a:p>
        </p:txBody>
      </p:sp>
      <p:sp>
        <p:nvSpPr>
          <p:cNvPr id="9" name="スライド番号プレースホルダー 2"/>
          <p:cNvSpPr txBox="1">
            <a:spLocks/>
          </p:cNvSpPr>
          <p:nvPr/>
        </p:nvSpPr>
        <p:spPr>
          <a:xfrm>
            <a:off x="9183470" y="6492875"/>
            <a:ext cx="722530" cy="365125"/>
          </a:xfrm>
          <a:prstGeom prst="rect">
            <a:avLst/>
          </a:prstGeom>
        </p:spPr>
        <p:txBody>
          <a:bodyPr/>
          <a:ls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z="2000" smtClean="0">
                <a:latin typeface="HG丸ｺﾞｼｯｸM-PRO" panose="020F0600000000000000" pitchFamily="50" charset="-128"/>
                <a:ea typeface="HG丸ｺﾞｼｯｸM-PRO" panose="020F0600000000000000" pitchFamily="50" charset="-128"/>
              </a:rPr>
              <a:pPr>
                <a:defRPr/>
              </a:pPr>
              <a:t>34</a:t>
            </a:fld>
            <a:endParaRPr lang="ja-JP" altLang="en-US" sz="2000">
              <a:latin typeface="HG丸ｺﾞｼｯｸM-PRO" panose="020F0600000000000000" pitchFamily="50" charset="-128"/>
              <a:ea typeface="HG丸ｺﾞｼｯｸM-PRO" panose="020F0600000000000000" pitchFamily="50" charset="-128"/>
            </a:endParaRPr>
          </a:p>
        </p:txBody>
      </p:sp>
      <p:sp>
        <p:nvSpPr>
          <p:cNvPr id="10" name="object 3">
            <a:extLst>
              <a:ext uri="{FF2B5EF4-FFF2-40B4-BE49-F238E27FC236}">
                <a16:creationId xmlns:a16="http://schemas.microsoft.com/office/drawing/2014/main" id="{0F76B4C3-881A-1540-8490-84449037AA03}"/>
              </a:ext>
            </a:extLst>
          </p:cNvPr>
          <p:cNvSpPr/>
          <p:nvPr/>
        </p:nvSpPr>
        <p:spPr>
          <a:xfrm>
            <a:off x="138568" y="290862"/>
            <a:ext cx="9832427" cy="466354"/>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r>
              <a:rPr lang="ja-JP" altLang="en-US" sz="2000" b="1" dirty="0">
                <a:solidFill>
                  <a:schemeClr val="bg1"/>
                </a:solidFill>
                <a:latin typeface="HGMaruGothicMPRO" panose="020F0600000000000000" pitchFamily="34" charset="-128"/>
                <a:ea typeface="HGMaruGothicMPRO" panose="020F0600000000000000" pitchFamily="34" charset="-128"/>
              </a:rPr>
              <a:t>⑤　「労働基準法」休憩　その１</a:t>
            </a:r>
            <a:endParaRPr sz="2000" b="1" dirty="0">
              <a:solidFill>
                <a:schemeClr val="bg1"/>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1320281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AC1BB24E-F431-7F4E-860F-64463D950CD7}"/>
              </a:ext>
            </a:extLst>
          </p:cNvPr>
          <p:cNvSpPr txBox="1"/>
          <p:nvPr/>
        </p:nvSpPr>
        <p:spPr>
          <a:xfrm>
            <a:off x="621158" y="3482217"/>
            <a:ext cx="2767621" cy="773891"/>
          </a:xfrm>
          <a:prstGeom prst="rect">
            <a:avLst/>
          </a:prstGeom>
        </p:spPr>
        <p:txBody>
          <a:bodyPr vert="horz" wrap="square" lIns="0" tIns="7582" rIns="0" bIns="0" rtlCol="0">
            <a:spAutoFit/>
          </a:bodyPr>
          <a:lstStyle/>
          <a:p>
            <a:pPr marL="298623" marR="291624" algn="ctr">
              <a:lnSpc>
                <a:spcPct val="103299"/>
              </a:lnSpc>
              <a:spcBef>
                <a:spcPts val="60"/>
              </a:spcBef>
            </a:pPr>
            <a:r>
              <a:rPr sz="1600">
                <a:solidFill>
                  <a:srgbClr val="231F20"/>
                </a:solidFill>
                <a:latin typeface="HGMaruGothicMPRO" panose="020F0600000000000000" pitchFamily="34" charset="-128"/>
                <a:ea typeface="HGMaruGothicMPRO" panose="020F0600000000000000" pitchFamily="34" charset="-128"/>
                <a:cs typeface="A-OTF Shin Maru Go Pro"/>
              </a:rPr>
              <a:t>労働時間の途中で付与しなければなりません</a:t>
            </a:r>
            <a:endParaRPr sz="1600">
              <a:latin typeface="HGMaruGothicMPRO" panose="020F0600000000000000" pitchFamily="34" charset="-128"/>
              <a:ea typeface="HGMaruGothicMPRO" panose="020F0600000000000000" pitchFamily="34" charset="-128"/>
              <a:cs typeface="A-OTF Shin Maru Go Pro"/>
            </a:endParaRPr>
          </a:p>
          <a:p>
            <a:pPr algn="ctr">
              <a:spcBef>
                <a:spcPts val="64"/>
              </a:spcBef>
            </a:pPr>
            <a:r>
              <a:rPr sz="1600">
                <a:solidFill>
                  <a:srgbClr val="231F20"/>
                </a:solidFill>
                <a:latin typeface="HGMaruGothicMPRO" panose="020F0600000000000000" pitchFamily="34" charset="-128"/>
                <a:ea typeface="HGMaruGothicMPRO" panose="020F0600000000000000" pitchFamily="34" charset="-128"/>
                <a:cs typeface="A-OTF Shin Maru Go Pro"/>
              </a:rPr>
              <a:t>（労働基準法</a:t>
            </a:r>
            <a:r>
              <a:rPr sz="1600">
                <a:solidFill>
                  <a:srgbClr val="00AEEF"/>
                </a:solidFill>
                <a:latin typeface="HGMaruGothicMPRO" panose="020F0600000000000000" pitchFamily="34" charset="-128"/>
                <a:ea typeface="HGMaruGothicMPRO" panose="020F0600000000000000" pitchFamily="34" charset="-128"/>
                <a:cs typeface="A-OTF Shin Maru Go Pro"/>
              </a:rPr>
              <a:t>第34条第１項</a:t>
            </a:r>
            <a:r>
              <a:rPr sz="1600">
                <a:solidFill>
                  <a:srgbClr val="231F20"/>
                </a:solidFill>
                <a:latin typeface="HGMaruGothicMPRO" panose="020F0600000000000000" pitchFamily="34" charset="-128"/>
                <a:ea typeface="HGMaruGothicMPRO" panose="020F0600000000000000" pitchFamily="34" charset="-128"/>
                <a:cs typeface="A-OTF Shin Maru Go Pro"/>
              </a:rPr>
              <a:t>）</a:t>
            </a:r>
            <a:endParaRPr sz="1600">
              <a:latin typeface="HGMaruGothicMPRO" panose="020F0600000000000000" pitchFamily="34" charset="-128"/>
              <a:ea typeface="HGMaruGothicMPRO" panose="020F0600000000000000" pitchFamily="34" charset="-128"/>
              <a:cs typeface="A-OTF Shin Maru Go Pro"/>
            </a:endParaRPr>
          </a:p>
        </p:txBody>
      </p:sp>
      <p:sp>
        <p:nvSpPr>
          <p:cNvPr id="5" name="object 4">
            <a:extLst>
              <a:ext uri="{FF2B5EF4-FFF2-40B4-BE49-F238E27FC236}">
                <a16:creationId xmlns:a16="http://schemas.microsoft.com/office/drawing/2014/main" id="{5A5911F2-0F05-4544-B2C5-F1991BE4DC58}"/>
              </a:ext>
            </a:extLst>
          </p:cNvPr>
          <p:cNvSpPr/>
          <p:nvPr/>
        </p:nvSpPr>
        <p:spPr>
          <a:xfrm>
            <a:off x="572191" y="2000340"/>
            <a:ext cx="2743381" cy="1372176"/>
          </a:xfrm>
          <a:custGeom>
            <a:avLst/>
            <a:gdLst/>
            <a:ahLst/>
            <a:cxnLst/>
            <a:rect l="l" t="t" r="r" b="b"/>
            <a:pathLst>
              <a:path w="2961004" h="1512570">
                <a:moveTo>
                  <a:pt x="1480502" y="0"/>
                </a:moveTo>
                <a:lnTo>
                  <a:pt x="1417919" y="663"/>
                </a:lnTo>
                <a:lnTo>
                  <a:pt x="1355998" y="2635"/>
                </a:lnTo>
                <a:lnTo>
                  <a:pt x="1294790" y="5890"/>
                </a:lnTo>
                <a:lnTo>
                  <a:pt x="1234347" y="10401"/>
                </a:lnTo>
                <a:lnTo>
                  <a:pt x="1174721" y="16143"/>
                </a:lnTo>
                <a:lnTo>
                  <a:pt x="1115962" y="23088"/>
                </a:lnTo>
                <a:lnTo>
                  <a:pt x="1058122" y="31211"/>
                </a:lnTo>
                <a:lnTo>
                  <a:pt x="1001253" y="40486"/>
                </a:lnTo>
                <a:lnTo>
                  <a:pt x="945406" y="50886"/>
                </a:lnTo>
                <a:lnTo>
                  <a:pt x="890631" y="62385"/>
                </a:lnTo>
                <a:lnTo>
                  <a:pt x="836982" y="74957"/>
                </a:lnTo>
                <a:lnTo>
                  <a:pt x="784508" y="88576"/>
                </a:lnTo>
                <a:lnTo>
                  <a:pt x="733262" y="103214"/>
                </a:lnTo>
                <a:lnTo>
                  <a:pt x="683294" y="118847"/>
                </a:lnTo>
                <a:lnTo>
                  <a:pt x="634657" y="135448"/>
                </a:lnTo>
                <a:lnTo>
                  <a:pt x="587401" y="152990"/>
                </a:lnTo>
                <a:lnTo>
                  <a:pt x="541578" y="171448"/>
                </a:lnTo>
                <a:lnTo>
                  <a:pt x="497239" y="190794"/>
                </a:lnTo>
                <a:lnTo>
                  <a:pt x="454436" y="211004"/>
                </a:lnTo>
                <a:lnTo>
                  <a:pt x="413220" y="232050"/>
                </a:lnTo>
                <a:lnTo>
                  <a:pt x="373643" y="253907"/>
                </a:lnTo>
                <a:lnTo>
                  <a:pt x="335755" y="276547"/>
                </a:lnTo>
                <a:lnTo>
                  <a:pt x="299609" y="299946"/>
                </a:lnTo>
                <a:lnTo>
                  <a:pt x="265255" y="324077"/>
                </a:lnTo>
                <a:lnTo>
                  <a:pt x="232745" y="348912"/>
                </a:lnTo>
                <a:lnTo>
                  <a:pt x="202130" y="374427"/>
                </a:lnTo>
                <a:lnTo>
                  <a:pt x="173463" y="400596"/>
                </a:lnTo>
                <a:lnTo>
                  <a:pt x="122173" y="454786"/>
                </a:lnTo>
                <a:lnTo>
                  <a:pt x="79287" y="511273"/>
                </a:lnTo>
                <a:lnTo>
                  <a:pt x="45215" y="569847"/>
                </a:lnTo>
                <a:lnTo>
                  <a:pt x="20369" y="630298"/>
                </a:lnTo>
                <a:lnTo>
                  <a:pt x="5160" y="692416"/>
                </a:lnTo>
                <a:lnTo>
                  <a:pt x="0" y="755992"/>
                </a:lnTo>
                <a:lnTo>
                  <a:pt x="1298" y="787950"/>
                </a:lnTo>
                <a:lnTo>
                  <a:pt x="11535" y="850826"/>
                </a:lnTo>
                <a:lnTo>
                  <a:pt x="31613" y="912138"/>
                </a:lnTo>
                <a:lnTo>
                  <a:pt x="61123" y="971679"/>
                </a:lnTo>
                <a:lnTo>
                  <a:pt x="99654" y="1029237"/>
                </a:lnTo>
                <a:lnTo>
                  <a:pt x="146793" y="1084603"/>
                </a:lnTo>
                <a:lnTo>
                  <a:pt x="202130" y="1137566"/>
                </a:lnTo>
                <a:lnTo>
                  <a:pt x="232745" y="1163082"/>
                </a:lnTo>
                <a:lnTo>
                  <a:pt x="265255" y="1187918"/>
                </a:lnTo>
                <a:lnTo>
                  <a:pt x="299609" y="1212049"/>
                </a:lnTo>
                <a:lnTo>
                  <a:pt x="335755" y="1235448"/>
                </a:lnTo>
                <a:lnTo>
                  <a:pt x="373643" y="1258089"/>
                </a:lnTo>
                <a:lnTo>
                  <a:pt x="413220" y="1279946"/>
                </a:lnTo>
                <a:lnTo>
                  <a:pt x="454436" y="1300992"/>
                </a:lnTo>
                <a:lnTo>
                  <a:pt x="497239" y="1321202"/>
                </a:lnTo>
                <a:lnTo>
                  <a:pt x="541578" y="1340549"/>
                </a:lnTo>
                <a:lnTo>
                  <a:pt x="587401" y="1359007"/>
                </a:lnTo>
                <a:lnTo>
                  <a:pt x="634657" y="1376549"/>
                </a:lnTo>
                <a:lnTo>
                  <a:pt x="683294" y="1393150"/>
                </a:lnTo>
                <a:lnTo>
                  <a:pt x="733262" y="1408783"/>
                </a:lnTo>
                <a:lnTo>
                  <a:pt x="784508" y="1423422"/>
                </a:lnTo>
                <a:lnTo>
                  <a:pt x="836982" y="1437040"/>
                </a:lnTo>
                <a:lnTo>
                  <a:pt x="890631" y="1449612"/>
                </a:lnTo>
                <a:lnTo>
                  <a:pt x="945406" y="1461111"/>
                </a:lnTo>
                <a:lnTo>
                  <a:pt x="1001253" y="1471511"/>
                </a:lnTo>
                <a:lnTo>
                  <a:pt x="1058122" y="1480786"/>
                </a:lnTo>
                <a:lnTo>
                  <a:pt x="1115962" y="1488909"/>
                </a:lnTo>
                <a:lnTo>
                  <a:pt x="1174721" y="1495855"/>
                </a:lnTo>
                <a:lnTo>
                  <a:pt x="1234347" y="1501596"/>
                </a:lnTo>
                <a:lnTo>
                  <a:pt x="1294790" y="1506108"/>
                </a:lnTo>
                <a:lnTo>
                  <a:pt x="1355998" y="1509363"/>
                </a:lnTo>
                <a:lnTo>
                  <a:pt x="1417919" y="1511335"/>
                </a:lnTo>
                <a:lnTo>
                  <a:pt x="1480502" y="1511998"/>
                </a:lnTo>
                <a:lnTo>
                  <a:pt x="1543085" y="1511335"/>
                </a:lnTo>
                <a:lnTo>
                  <a:pt x="1605006" y="1509363"/>
                </a:lnTo>
                <a:lnTo>
                  <a:pt x="1666214" y="1506108"/>
                </a:lnTo>
                <a:lnTo>
                  <a:pt x="1726657" y="1501596"/>
                </a:lnTo>
                <a:lnTo>
                  <a:pt x="1786283" y="1495855"/>
                </a:lnTo>
                <a:lnTo>
                  <a:pt x="1845042" y="1488909"/>
                </a:lnTo>
                <a:lnTo>
                  <a:pt x="1902882" y="1480786"/>
                </a:lnTo>
                <a:lnTo>
                  <a:pt x="1959751" y="1471511"/>
                </a:lnTo>
                <a:lnTo>
                  <a:pt x="2015598" y="1461111"/>
                </a:lnTo>
                <a:lnTo>
                  <a:pt x="2070373" y="1449612"/>
                </a:lnTo>
                <a:lnTo>
                  <a:pt x="2124022" y="1437040"/>
                </a:lnTo>
                <a:lnTo>
                  <a:pt x="2176496" y="1423422"/>
                </a:lnTo>
                <a:lnTo>
                  <a:pt x="2227742" y="1408783"/>
                </a:lnTo>
                <a:lnTo>
                  <a:pt x="2277710" y="1393150"/>
                </a:lnTo>
                <a:lnTo>
                  <a:pt x="2326347" y="1376549"/>
                </a:lnTo>
                <a:lnTo>
                  <a:pt x="2373603" y="1359007"/>
                </a:lnTo>
                <a:lnTo>
                  <a:pt x="2419426" y="1340549"/>
                </a:lnTo>
                <a:lnTo>
                  <a:pt x="2463765" y="1321202"/>
                </a:lnTo>
                <a:lnTo>
                  <a:pt x="2506568" y="1300992"/>
                </a:lnTo>
                <a:lnTo>
                  <a:pt x="2547784" y="1279946"/>
                </a:lnTo>
                <a:lnTo>
                  <a:pt x="2587361" y="1258089"/>
                </a:lnTo>
                <a:lnTo>
                  <a:pt x="2625249" y="1235448"/>
                </a:lnTo>
                <a:lnTo>
                  <a:pt x="2661395" y="1212049"/>
                </a:lnTo>
                <a:lnTo>
                  <a:pt x="2695749" y="1187918"/>
                </a:lnTo>
                <a:lnTo>
                  <a:pt x="2728259" y="1163082"/>
                </a:lnTo>
                <a:lnTo>
                  <a:pt x="2758874" y="1137566"/>
                </a:lnTo>
                <a:lnTo>
                  <a:pt x="2787541" y="1111398"/>
                </a:lnTo>
                <a:lnTo>
                  <a:pt x="2838831" y="1057207"/>
                </a:lnTo>
                <a:lnTo>
                  <a:pt x="2881717" y="1000719"/>
                </a:lnTo>
                <a:lnTo>
                  <a:pt x="2915789" y="942143"/>
                </a:lnTo>
                <a:lnTo>
                  <a:pt x="2940635" y="881690"/>
                </a:lnTo>
                <a:lnTo>
                  <a:pt x="2955844" y="819570"/>
                </a:lnTo>
                <a:lnTo>
                  <a:pt x="2961005" y="755992"/>
                </a:lnTo>
                <a:lnTo>
                  <a:pt x="2959706" y="724035"/>
                </a:lnTo>
                <a:lnTo>
                  <a:pt x="2949469" y="661162"/>
                </a:lnTo>
                <a:lnTo>
                  <a:pt x="2929391" y="599851"/>
                </a:lnTo>
                <a:lnTo>
                  <a:pt x="2899881" y="540312"/>
                </a:lnTo>
                <a:lnTo>
                  <a:pt x="2861350" y="482755"/>
                </a:lnTo>
                <a:lnTo>
                  <a:pt x="2814211" y="427390"/>
                </a:lnTo>
                <a:lnTo>
                  <a:pt x="2758874" y="374427"/>
                </a:lnTo>
                <a:lnTo>
                  <a:pt x="2728259" y="348912"/>
                </a:lnTo>
                <a:lnTo>
                  <a:pt x="2695749" y="324077"/>
                </a:lnTo>
                <a:lnTo>
                  <a:pt x="2661395" y="299946"/>
                </a:lnTo>
                <a:lnTo>
                  <a:pt x="2625249" y="276547"/>
                </a:lnTo>
                <a:lnTo>
                  <a:pt x="2587361" y="253907"/>
                </a:lnTo>
                <a:lnTo>
                  <a:pt x="2547784" y="232050"/>
                </a:lnTo>
                <a:lnTo>
                  <a:pt x="2506568" y="211004"/>
                </a:lnTo>
                <a:lnTo>
                  <a:pt x="2463765" y="190794"/>
                </a:lnTo>
                <a:lnTo>
                  <a:pt x="2419426" y="171448"/>
                </a:lnTo>
                <a:lnTo>
                  <a:pt x="2373603" y="152990"/>
                </a:lnTo>
                <a:lnTo>
                  <a:pt x="2326347" y="135448"/>
                </a:lnTo>
                <a:lnTo>
                  <a:pt x="2277710" y="118847"/>
                </a:lnTo>
                <a:lnTo>
                  <a:pt x="2227742" y="103214"/>
                </a:lnTo>
                <a:lnTo>
                  <a:pt x="2176496" y="88576"/>
                </a:lnTo>
                <a:lnTo>
                  <a:pt x="2124022" y="74957"/>
                </a:lnTo>
                <a:lnTo>
                  <a:pt x="2070373" y="62385"/>
                </a:lnTo>
                <a:lnTo>
                  <a:pt x="2015598" y="50886"/>
                </a:lnTo>
                <a:lnTo>
                  <a:pt x="1959751" y="40486"/>
                </a:lnTo>
                <a:lnTo>
                  <a:pt x="1902882" y="31211"/>
                </a:lnTo>
                <a:lnTo>
                  <a:pt x="1845042" y="23088"/>
                </a:lnTo>
                <a:lnTo>
                  <a:pt x="1786283" y="16143"/>
                </a:lnTo>
                <a:lnTo>
                  <a:pt x="1726657" y="10401"/>
                </a:lnTo>
                <a:lnTo>
                  <a:pt x="1666214" y="5890"/>
                </a:lnTo>
                <a:lnTo>
                  <a:pt x="1605006" y="2635"/>
                </a:lnTo>
                <a:lnTo>
                  <a:pt x="1543085" y="663"/>
                </a:lnTo>
                <a:lnTo>
                  <a:pt x="1480502" y="0"/>
                </a:lnTo>
                <a:close/>
              </a:path>
            </a:pathLst>
          </a:custGeom>
          <a:solidFill>
            <a:srgbClr val="587ABC"/>
          </a:solidFill>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6" name="object 5">
            <a:extLst>
              <a:ext uri="{FF2B5EF4-FFF2-40B4-BE49-F238E27FC236}">
                <a16:creationId xmlns:a16="http://schemas.microsoft.com/office/drawing/2014/main" id="{60F09731-73B7-734E-A163-54F8D7B509A4}"/>
              </a:ext>
            </a:extLst>
          </p:cNvPr>
          <p:cNvSpPr txBox="1"/>
          <p:nvPr/>
        </p:nvSpPr>
        <p:spPr>
          <a:xfrm>
            <a:off x="3633034" y="3482217"/>
            <a:ext cx="2962912" cy="773891"/>
          </a:xfrm>
          <a:prstGeom prst="rect">
            <a:avLst/>
          </a:prstGeom>
        </p:spPr>
        <p:txBody>
          <a:bodyPr vert="horz" wrap="square" lIns="0" tIns="7582" rIns="0" bIns="0" rtlCol="0">
            <a:spAutoFit/>
          </a:bodyPr>
          <a:lstStyle/>
          <a:p>
            <a:pPr marL="414688" marR="404191" algn="ctr">
              <a:lnSpc>
                <a:spcPct val="103299"/>
              </a:lnSpc>
              <a:spcBef>
                <a:spcPts val="60"/>
              </a:spcBef>
            </a:pPr>
            <a:r>
              <a:rPr sz="1600">
                <a:solidFill>
                  <a:srgbClr val="231F20"/>
                </a:solidFill>
                <a:latin typeface="HGMaruGothicMPRO" panose="020F0600000000000000" pitchFamily="34" charset="-128"/>
                <a:ea typeface="HGMaruGothicMPRO" panose="020F0600000000000000" pitchFamily="34" charset="-128"/>
                <a:cs typeface="A-OTF Shin Maru Go Pro"/>
              </a:rPr>
              <a:t>一斉に与えなければ</a:t>
            </a:r>
            <a:br>
              <a:rPr lang="en-US" sz="1600">
                <a:solidFill>
                  <a:srgbClr val="231F20"/>
                </a:solidFill>
                <a:latin typeface="HGMaruGothicMPRO" panose="020F0600000000000000" pitchFamily="34" charset="-128"/>
                <a:ea typeface="HGMaruGothicMPRO" panose="020F0600000000000000" pitchFamily="34" charset="-128"/>
                <a:cs typeface="A-OTF Shin Maru Go Pro"/>
              </a:rPr>
            </a:br>
            <a:r>
              <a:rPr sz="1600">
                <a:solidFill>
                  <a:srgbClr val="231F20"/>
                </a:solidFill>
                <a:latin typeface="HGMaruGothicMPRO" panose="020F0600000000000000" pitchFamily="34" charset="-128"/>
                <a:ea typeface="HGMaruGothicMPRO" panose="020F0600000000000000" pitchFamily="34" charset="-128"/>
                <a:cs typeface="A-OTF Shin Maru Go Pro"/>
              </a:rPr>
              <a:t>なりません</a:t>
            </a:r>
            <a:endParaRPr sz="1600">
              <a:latin typeface="HGMaruGothicMPRO" panose="020F0600000000000000" pitchFamily="34" charset="-128"/>
              <a:ea typeface="HGMaruGothicMPRO" panose="020F0600000000000000" pitchFamily="34" charset="-128"/>
              <a:cs typeface="A-OTF Shin Maru Go Pro"/>
            </a:endParaRPr>
          </a:p>
          <a:p>
            <a:pPr algn="ctr">
              <a:spcBef>
                <a:spcPts val="64"/>
              </a:spcBef>
            </a:pPr>
            <a:r>
              <a:rPr sz="1600">
                <a:solidFill>
                  <a:srgbClr val="231F20"/>
                </a:solidFill>
                <a:latin typeface="HGMaruGothicMPRO" panose="020F0600000000000000" pitchFamily="34" charset="-128"/>
                <a:ea typeface="HGMaruGothicMPRO" panose="020F0600000000000000" pitchFamily="34" charset="-128"/>
                <a:cs typeface="A-OTF Shin Maru Go Pro"/>
              </a:rPr>
              <a:t>（労働基準法</a:t>
            </a:r>
            <a:r>
              <a:rPr sz="1600">
                <a:solidFill>
                  <a:srgbClr val="00AEEF"/>
                </a:solidFill>
                <a:latin typeface="HGMaruGothicMPRO" panose="020F0600000000000000" pitchFamily="34" charset="-128"/>
                <a:ea typeface="HGMaruGothicMPRO" panose="020F0600000000000000" pitchFamily="34" charset="-128"/>
                <a:cs typeface="A-OTF Shin Maru Go Pro"/>
              </a:rPr>
              <a:t>第34条第２項</a:t>
            </a:r>
            <a:r>
              <a:rPr sz="1600">
                <a:solidFill>
                  <a:srgbClr val="231F20"/>
                </a:solidFill>
                <a:latin typeface="HGMaruGothicMPRO" panose="020F0600000000000000" pitchFamily="34" charset="-128"/>
                <a:ea typeface="HGMaruGothicMPRO" panose="020F0600000000000000" pitchFamily="34" charset="-128"/>
                <a:cs typeface="A-OTF Shin Maru Go Pro"/>
              </a:rPr>
              <a:t>）</a:t>
            </a:r>
            <a:endParaRPr sz="1600">
              <a:latin typeface="HGMaruGothicMPRO" panose="020F0600000000000000" pitchFamily="34" charset="-128"/>
              <a:ea typeface="HGMaruGothicMPRO" panose="020F0600000000000000" pitchFamily="34" charset="-128"/>
              <a:cs typeface="A-OTF Shin Maru Go Pro"/>
            </a:endParaRPr>
          </a:p>
        </p:txBody>
      </p:sp>
      <p:sp>
        <p:nvSpPr>
          <p:cNvPr id="7" name="object 6">
            <a:extLst>
              <a:ext uri="{FF2B5EF4-FFF2-40B4-BE49-F238E27FC236}">
                <a16:creationId xmlns:a16="http://schemas.microsoft.com/office/drawing/2014/main" id="{9CDEFC1B-BC48-944E-A632-E9D60A2B8E9C}"/>
              </a:ext>
            </a:extLst>
          </p:cNvPr>
          <p:cNvSpPr/>
          <p:nvPr/>
        </p:nvSpPr>
        <p:spPr>
          <a:xfrm>
            <a:off x="3584070" y="2000340"/>
            <a:ext cx="2743381" cy="1372176"/>
          </a:xfrm>
          <a:custGeom>
            <a:avLst/>
            <a:gdLst/>
            <a:ahLst/>
            <a:cxnLst/>
            <a:rect l="l" t="t" r="r" b="b"/>
            <a:pathLst>
              <a:path w="2961004" h="1512570">
                <a:moveTo>
                  <a:pt x="1480502" y="0"/>
                </a:moveTo>
                <a:lnTo>
                  <a:pt x="1417919" y="663"/>
                </a:lnTo>
                <a:lnTo>
                  <a:pt x="1355998" y="2635"/>
                </a:lnTo>
                <a:lnTo>
                  <a:pt x="1294790" y="5890"/>
                </a:lnTo>
                <a:lnTo>
                  <a:pt x="1234347" y="10401"/>
                </a:lnTo>
                <a:lnTo>
                  <a:pt x="1174721" y="16143"/>
                </a:lnTo>
                <a:lnTo>
                  <a:pt x="1115962" y="23088"/>
                </a:lnTo>
                <a:lnTo>
                  <a:pt x="1058122" y="31211"/>
                </a:lnTo>
                <a:lnTo>
                  <a:pt x="1001253" y="40486"/>
                </a:lnTo>
                <a:lnTo>
                  <a:pt x="945406" y="50886"/>
                </a:lnTo>
                <a:lnTo>
                  <a:pt x="890631" y="62385"/>
                </a:lnTo>
                <a:lnTo>
                  <a:pt x="836982" y="74957"/>
                </a:lnTo>
                <a:lnTo>
                  <a:pt x="784508" y="88576"/>
                </a:lnTo>
                <a:lnTo>
                  <a:pt x="733262" y="103214"/>
                </a:lnTo>
                <a:lnTo>
                  <a:pt x="683294" y="118847"/>
                </a:lnTo>
                <a:lnTo>
                  <a:pt x="634657" y="135448"/>
                </a:lnTo>
                <a:lnTo>
                  <a:pt x="587401" y="152990"/>
                </a:lnTo>
                <a:lnTo>
                  <a:pt x="541578" y="171448"/>
                </a:lnTo>
                <a:lnTo>
                  <a:pt x="497239" y="190794"/>
                </a:lnTo>
                <a:lnTo>
                  <a:pt x="454436" y="211004"/>
                </a:lnTo>
                <a:lnTo>
                  <a:pt x="413220" y="232050"/>
                </a:lnTo>
                <a:lnTo>
                  <a:pt x="373643" y="253907"/>
                </a:lnTo>
                <a:lnTo>
                  <a:pt x="335755" y="276547"/>
                </a:lnTo>
                <a:lnTo>
                  <a:pt x="299609" y="299946"/>
                </a:lnTo>
                <a:lnTo>
                  <a:pt x="265255" y="324077"/>
                </a:lnTo>
                <a:lnTo>
                  <a:pt x="232745" y="348912"/>
                </a:lnTo>
                <a:lnTo>
                  <a:pt x="202130" y="374427"/>
                </a:lnTo>
                <a:lnTo>
                  <a:pt x="173463" y="400596"/>
                </a:lnTo>
                <a:lnTo>
                  <a:pt x="122173" y="454786"/>
                </a:lnTo>
                <a:lnTo>
                  <a:pt x="79287" y="511273"/>
                </a:lnTo>
                <a:lnTo>
                  <a:pt x="45215" y="569847"/>
                </a:lnTo>
                <a:lnTo>
                  <a:pt x="20369" y="630298"/>
                </a:lnTo>
                <a:lnTo>
                  <a:pt x="5160" y="692416"/>
                </a:lnTo>
                <a:lnTo>
                  <a:pt x="0" y="755992"/>
                </a:lnTo>
                <a:lnTo>
                  <a:pt x="1298" y="787950"/>
                </a:lnTo>
                <a:lnTo>
                  <a:pt x="11535" y="850826"/>
                </a:lnTo>
                <a:lnTo>
                  <a:pt x="31613" y="912138"/>
                </a:lnTo>
                <a:lnTo>
                  <a:pt x="61123" y="971679"/>
                </a:lnTo>
                <a:lnTo>
                  <a:pt x="99654" y="1029237"/>
                </a:lnTo>
                <a:lnTo>
                  <a:pt x="146793" y="1084603"/>
                </a:lnTo>
                <a:lnTo>
                  <a:pt x="202130" y="1137566"/>
                </a:lnTo>
                <a:lnTo>
                  <a:pt x="232745" y="1163082"/>
                </a:lnTo>
                <a:lnTo>
                  <a:pt x="265255" y="1187918"/>
                </a:lnTo>
                <a:lnTo>
                  <a:pt x="299609" y="1212049"/>
                </a:lnTo>
                <a:lnTo>
                  <a:pt x="335755" y="1235448"/>
                </a:lnTo>
                <a:lnTo>
                  <a:pt x="373643" y="1258089"/>
                </a:lnTo>
                <a:lnTo>
                  <a:pt x="413220" y="1279946"/>
                </a:lnTo>
                <a:lnTo>
                  <a:pt x="454436" y="1300992"/>
                </a:lnTo>
                <a:lnTo>
                  <a:pt x="497239" y="1321202"/>
                </a:lnTo>
                <a:lnTo>
                  <a:pt x="541578" y="1340549"/>
                </a:lnTo>
                <a:lnTo>
                  <a:pt x="587401" y="1359007"/>
                </a:lnTo>
                <a:lnTo>
                  <a:pt x="634657" y="1376549"/>
                </a:lnTo>
                <a:lnTo>
                  <a:pt x="683294" y="1393150"/>
                </a:lnTo>
                <a:lnTo>
                  <a:pt x="733262" y="1408783"/>
                </a:lnTo>
                <a:lnTo>
                  <a:pt x="784508" y="1423422"/>
                </a:lnTo>
                <a:lnTo>
                  <a:pt x="836982" y="1437040"/>
                </a:lnTo>
                <a:lnTo>
                  <a:pt x="890631" y="1449612"/>
                </a:lnTo>
                <a:lnTo>
                  <a:pt x="945406" y="1461111"/>
                </a:lnTo>
                <a:lnTo>
                  <a:pt x="1001253" y="1471511"/>
                </a:lnTo>
                <a:lnTo>
                  <a:pt x="1058122" y="1480786"/>
                </a:lnTo>
                <a:lnTo>
                  <a:pt x="1115962" y="1488909"/>
                </a:lnTo>
                <a:lnTo>
                  <a:pt x="1174721" y="1495855"/>
                </a:lnTo>
                <a:lnTo>
                  <a:pt x="1234347" y="1501596"/>
                </a:lnTo>
                <a:lnTo>
                  <a:pt x="1294790" y="1506108"/>
                </a:lnTo>
                <a:lnTo>
                  <a:pt x="1355998" y="1509363"/>
                </a:lnTo>
                <a:lnTo>
                  <a:pt x="1417919" y="1511335"/>
                </a:lnTo>
                <a:lnTo>
                  <a:pt x="1480502" y="1511998"/>
                </a:lnTo>
                <a:lnTo>
                  <a:pt x="1543085" y="1511335"/>
                </a:lnTo>
                <a:lnTo>
                  <a:pt x="1605006" y="1509363"/>
                </a:lnTo>
                <a:lnTo>
                  <a:pt x="1666214" y="1506108"/>
                </a:lnTo>
                <a:lnTo>
                  <a:pt x="1726657" y="1501596"/>
                </a:lnTo>
                <a:lnTo>
                  <a:pt x="1786283" y="1495855"/>
                </a:lnTo>
                <a:lnTo>
                  <a:pt x="1845042" y="1488909"/>
                </a:lnTo>
                <a:lnTo>
                  <a:pt x="1902882" y="1480786"/>
                </a:lnTo>
                <a:lnTo>
                  <a:pt x="1959751" y="1471511"/>
                </a:lnTo>
                <a:lnTo>
                  <a:pt x="2015598" y="1461111"/>
                </a:lnTo>
                <a:lnTo>
                  <a:pt x="2070373" y="1449612"/>
                </a:lnTo>
                <a:lnTo>
                  <a:pt x="2124022" y="1437040"/>
                </a:lnTo>
                <a:lnTo>
                  <a:pt x="2176496" y="1423422"/>
                </a:lnTo>
                <a:lnTo>
                  <a:pt x="2227742" y="1408783"/>
                </a:lnTo>
                <a:lnTo>
                  <a:pt x="2277710" y="1393150"/>
                </a:lnTo>
                <a:lnTo>
                  <a:pt x="2326347" y="1376549"/>
                </a:lnTo>
                <a:lnTo>
                  <a:pt x="2373603" y="1359007"/>
                </a:lnTo>
                <a:lnTo>
                  <a:pt x="2419426" y="1340549"/>
                </a:lnTo>
                <a:lnTo>
                  <a:pt x="2463765" y="1321202"/>
                </a:lnTo>
                <a:lnTo>
                  <a:pt x="2506568" y="1300992"/>
                </a:lnTo>
                <a:lnTo>
                  <a:pt x="2547784" y="1279946"/>
                </a:lnTo>
                <a:lnTo>
                  <a:pt x="2587361" y="1258089"/>
                </a:lnTo>
                <a:lnTo>
                  <a:pt x="2625249" y="1235448"/>
                </a:lnTo>
                <a:lnTo>
                  <a:pt x="2661395" y="1212049"/>
                </a:lnTo>
                <a:lnTo>
                  <a:pt x="2695749" y="1187918"/>
                </a:lnTo>
                <a:lnTo>
                  <a:pt x="2728259" y="1163082"/>
                </a:lnTo>
                <a:lnTo>
                  <a:pt x="2758874" y="1137566"/>
                </a:lnTo>
                <a:lnTo>
                  <a:pt x="2787541" y="1111398"/>
                </a:lnTo>
                <a:lnTo>
                  <a:pt x="2838831" y="1057207"/>
                </a:lnTo>
                <a:lnTo>
                  <a:pt x="2881717" y="1000719"/>
                </a:lnTo>
                <a:lnTo>
                  <a:pt x="2915789" y="942143"/>
                </a:lnTo>
                <a:lnTo>
                  <a:pt x="2940635" y="881690"/>
                </a:lnTo>
                <a:lnTo>
                  <a:pt x="2955844" y="819570"/>
                </a:lnTo>
                <a:lnTo>
                  <a:pt x="2961004" y="755992"/>
                </a:lnTo>
                <a:lnTo>
                  <a:pt x="2959706" y="724035"/>
                </a:lnTo>
                <a:lnTo>
                  <a:pt x="2949469" y="661162"/>
                </a:lnTo>
                <a:lnTo>
                  <a:pt x="2929391" y="599851"/>
                </a:lnTo>
                <a:lnTo>
                  <a:pt x="2899881" y="540312"/>
                </a:lnTo>
                <a:lnTo>
                  <a:pt x="2861350" y="482755"/>
                </a:lnTo>
                <a:lnTo>
                  <a:pt x="2814211" y="427390"/>
                </a:lnTo>
                <a:lnTo>
                  <a:pt x="2758874" y="374427"/>
                </a:lnTo>
                <a:lnTo>
                  <a:pt x="2728259" y="348912"/>
                </a:lnTo>
                <a:lnTo>
                  <a:pt x="2695749" y="324077"/>
                </a:lnTo>
                <a:lnTo>
                  <a:pt x="2661395" y="299946"/>
                </a:lnTo>
                <a:lnTo>
                  <a:pt x="2625249" y="276547"/>
                </a:lnTo>
                <a:lnTo>
                  <a:pt x="2587361" y="253907"/>
                </a:lnTo>
                <a:lnTo>
                  <a:pt x="2547784" y="232050"/>
                </a:lnTo>
                <a:lnTo>
                  <a:pt x="2506568" y="211004"/>
                </a:lnTo>
                <a:lnTo>
                  <a:pt x="2463765" y="190794"/>
                </a:lnTo>
                <a:lnTo>
                  <a:pt x="2419426" y="171448"/>
                </a:lnTo>
                <a:lnTo>
                  <a:pt x="2373603" y="152990"/>
                </a:lnTo>
                <a:lnTo>
                  <a:pt x="2326347" y="135448"/>
                </a:lnTo>
                <a:lnTo>
                  <a:pt x="2277710" y="118847"/>
                </a:lnTo>
                <a:lnTo>
                  <a:pt x="2227742" y="103214"/>
                </a:lnTo>
                <a:lnTo>
                  <a:pt x="2176496" y="88576"/>
                </a:lnTo>
                <a:lnTo>
                  <a:pt x="2124022" y="74957"/>
                </a:lnTo>
                <a:lnTo>
                  <a:pt x="2070373" y="62385"/>
                </a:lnTo>
                <a:lnTo>
                  <a:pt x="2015598" y="50886"/>
                </a:lnTo>
                <a:lnTo>
                  <a:pt x="1959751" y="40486"/>
                </a:lnTo>
                <a:lnTo>
                  <a:pt x="1902882" y="31211"/>
                </a:lnTo>
                <a:lnTo>
                  <a:pt x="1845042" y="23088"/>
                </a:lnTo>
                <a:lnTo>
                  <a:pt x="1786283" y="16143"/>
                </a:lnTo>
                <a:lnTo>
                  <a:pt x="1726657" y="10401"/>
                </a:lnTo>
                <a:lnTo>
                  <a:pt x="1666214" y="5890"/>
                </a:lnTo>
                <a:lnTo>
                  <a:pt x="1605006" y="2635"/>
                </a:lnTo>
                <a:lnTo>
                  <a:pt x="1543085" y="663"/>
                </a:lnTo>
                <a:lnTo>
                  <a:pt x="1480502" y="0"/>
                </a:lnTo>
                <a:close/>
              </a:path>
            </a:pathLst>
          </a:custGeom>
          <a:solidFill>
            <a:srgbClr val="00B37D"/>
          </a:solidFill>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9" name="object 8">
            <a:extLst>
              <a:ext uri="{FF2B5EF4-FFF2-40B4-BE49-F238E27FC236}">
                <a16:creationId xmlns:a16="http://schemas.microsoft.com/office/drawing/2014/main" id="{36AAB733-2FA8-3448-ADD7-FCA5A95F1172}"/>
              </a:ext>
            </a:extLst>
          </p:cNvPr>
          <p:cNvSpPr txBox="1"/>
          <p:nvPr/>
        </p:nvSpPr>
        <p:spPr>
          <a:xfrm>
            <a:off x="6644911" y="3482217"/>
            <a:ext cx="2977192" cy="773891"/>
          </a:xfrm>
          <a:prstGeom prst="rect">
            <a:avLst/>
          </a:prstGeom>
        </p:spPr>
        <p:txBody>
          <a:bodyPr vert="horz" wrap="square" lIns="0" tIns="7582" rIns="0" bIns="0" rtlCol="0">
            <a:spAutoFit/>
          </a:bodyPr>
          <a:lstStyle/>
          <a:p>
            <a:pPr marL="210552" marR="202969" algn="ctr">
              <a:lnSpc>
                <a:spcPct val="103299"/>
              </a:lnSpc>
              <a:spcBef>
                <a:spcPts val="60"/>
              </a:spcBef>
            </a:pPr>
            <a:r>
              <a:rPr sz="1600" dirty="0" err="1">
                <a:solidFill>
                  <a:srgbClr val="231F20"/>
                </a:solidFill>
                <a:latin typeface="HGMaruGothicMPRO" panose="020F0600000000000000" pitchFamily="34" charset="-128"/>
                <a:ea typeface="HGMaruGothicMPRO" panose="020F0600000000000000" pitchFamily="34" charset="-128"/>
                <a:cs typeface="A-OTF Shin Maru Go Pro"/>
              </a:rPr>
              <a:t>自由に利用させなければ</a:t>
            </a:r>
            <a:br>
              <a:rPr lang="en-US" sz="1600" dirty="0">
                <a:solidFill>
                  <a:srgbClr val="231F20"/>
                </a:solidFill>
                <a:latin typeface="HGMaruGothicMPRO" panose="020F0600000000000000" pitchFamily="34" charset="-128"/>
                <a:ea typeface="HGMaruGothicMPRO" panose="020F0600000000000000" pitchFamily="34" charset="-128"/>
                <a:cs typeface="A-OTF Shin Maru Go Pro"/>
              </a:rPr>
            </a:br>
            <a:r>
              <a:rPr sz="1600" dirty="0" err="1">
                <a:solidFill>
                  <a:srgbClr val="231F20"/>
                </a:solidFill>
                <a:latin typeface="HGMaruGothicMPRO" panose="020F0600000000000000" pitchFamily="34" charset="-128"/>
                <a:ea typeface="HGMaruGothicMPRO" panose="020F0600000000000000" pitchFamily="34" charset="-128"/>
                <a:cs typeface="A-OTF Shin Maru Go Pro"/>
              </a:rPr>
              <a:t>なりません</a:t>
            </a:r>
            <a:endParaRPr sz="1600" dirty="0">
              <a:latin typeface="HGMaruGothicMPRO" panose="020F0600000000000000" pitchFamily="34" charset="-128"/>
              <a:ea typeface="HGMaruGothicMPRO" panose="020F0600000000000000" pitchFamily="34" charset="-128"/>
              <a:cs typeface="A-OTF Shin Maru Go Pro"/>
            </a:endParaRPr>
          </a:p>
          <a:p>
            <a:pPr algn="ctr">
              <a:spcBef>
                <a:spcPts val="64"/>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（労働基準法</a:t>
            </a:r>
            <a:r>
              <a:rPr sz="1600" dirty="0">
                <a:solidFill>
                  <a:srgbClr val="00AEEF"/>
                </a:solidFill>
                <a:latin typeface="HGMaruGothicMPRO" panose="020F0600000000000000" pitchFamily="34" charset="-128"/>
                <a:ea typeface="HGMaruGothicMPRO" panose="020F0600000000000000" pitchFamily="34" charset="-128"/>
                <a:cs typeface="A-OTF Shin Maru Go Pro"/>
              </a:rPr>
              <a:t>第34条第３項</a:t>
            </a:r>
            <a:r>
              <a:rPr sz="160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dirty="0">
              <a:latin typeface="HGMaruGothicMPRO" panose="020F0600000000000000" pitchFamily="34" charset="-128"/>
              <a:ea typeface="HGMaruGothicMPRO" panose="020F0600000000000000" pitchFamily="34" charset="-128"/>
              <a:cs typeface="A-OTF Shin Maru Go Pro"/>
            </a:endParaRPr>
          </a:p>
        </p:txBody>
      </p:sp>
      <p:sp>
        <p:nvSpPr>
          <p:cNvPr id="10" name="object 9">
            <a:extLst>
              <a:ext uri="{FF2B5EF4-FFF2-40B4-BE49-F238E27FC236}">
                <a16:creationId xmlns:a16="http://schemas.microsoft.com/office/drawing/2014/main" id="{106AEA6E-C10A-B44C-BBF0-E373BC64106E}"/>
              </a:ext>
            </a:extLst>
          </p:cNvPr>
          <p:cNvSpPr/>
          <p:nvPr/>
        </p:nvSpPr>
        <p:spPr>
          <a:xfrm>
            <a:off x="6595947" y="2000340"/>
            <a:ext cx="2743381" cy="1372176"/>
          </a:xfrm>
          <a:custGeom>
            <a:avLst/>
            <a:gdLst/>
            <a:ahLst/>
            <a:cxnLst/>
            <a:rect l="l" t="t" r="r" b="b"/>
            <a:pathLst>
              <a:path w="2961004" h="1512570">
                <a:moveTo>
                  <a:pt x="1480502" y="0"/>
                </a:moveTo>
                <a:lnTo>
                  <a:pt x="1417919" y="663"/>
                </a:lnTo>
                <a:lnTo>
                  <a:pt x="1355998" y="2635"/>
                </a:lnTo>
                <a:lnTo>
                  <a:pt x="1294790" y="5890"/>
                </a:lnTo>
                <a:lnTo>
                  <a:pt x="1234347" y="10401"/>
                </a:lnTo>
                <a:lnTo>
                  <a:pt x="1174721" y="16143"/>
                </a:lnTo>
                <a:lnTo>
                  <a:pt x="1115962" y="23088"/>
                </a:lnTo>
                <a:lnTo>
                  <a:pt x="1058122" y="31211"/>
                </a:lnTo>
                <a:lnTo>
                  <a:pt x="1001253" y="40486"/>
                </a:lnTo>
                <a:lnTo>
                  <a:pt x="945406" y="50886"/>
                </a:lnTo>
                <a:lnTo>
                  <a:pt x="890631" y="62385"/>
                </a:lnTo>
                <a:lnTo>
                  <a:pt x="836982" y="74957"/>
                </a:lnTo>
                <a:lnTo>
                  <a:pt x="784508" y="88576"/>
                </a:lnTo>
                <a:lnTo>
                  <a:pt x="733262" y="103214"/>
                </a:lnTo>
                <a:lnTo>
                  <a:pt x="683294" y="118847"/>
                </a:lnTo>
                <a:lnTo>
                  <a:pt x="634657" y="135448"/>
                </a:lnTo>
                <a:lnTo>
                  <a:pt x="587401" y="152990"/>
                </a:lnTo>
                <a:lnTo>
                  <a:pt x="541578" y="171448"/>
                </a:lnTo>
                <a:lnTo>
                  <a:pt x="497239" y="190794"/>
                </a:lnTo>
                <a:lnTo>
                  <a:pt x="454436" y="211004"/>
                </a:lnTo>
                <a:lnTo>
                  <a:pt x="413220" y="232050"/>
                </a:lnTo>
                <a:lnTo>
                  <a:pt x="373643" y="253907"/>
                </a:lnTo>
                <a:lnTo>
                  <a:pt x="335755" y="276547"/>
                </a:lnTo>
                <a:lnTo>
                  <a:pt x="299609" y="299946"/>
                </a:lnTo>
                <a:lnTo>
                  <a:pt x="265255" y="324077"/>
                </a:lnTo>
                <a:lnTo>
                  <a:pt x="232745" y="348912"/>
                </a:lnTo>
                <a:lnTo>
                  <a:pt x="202130" y="374427"/>
                </a:lnTo>
                <a:lnTo>
                  <a:pt x="173463" y="400596"/>
                </a:lnTo>
                <a:lnTo>
                  <a:pt x="122173" y="454786"/>
                </a:lnTo>
                <a:lnTo>
                  <a:pt x="79287" y="511273"/>
                </a:lnTo>
                <a:lnTo>
                  <a:pt x="45215" y="569847"/>
                </a:lnTo>
                <a:lnTo>
                  <a:pt x="20369" y="630298"/>
                </a:lnTo>
                <a:lnTo>
                  <a:pt x="5160" y="692416"/>
                </a:lnTo>
                <a:lnTo>
                  <a:pt x="0" y="755992"/>
                </a:lnTo>
                <a:lnTo>
                  <a:pt x="1298" y="787950"/>
                </a:lnTo>
                <a:lnTo>
                  <a:pt x="11535" y="850826"/>
                </a:lnTo>
                <a:lnTo>
                  <a:pt x="31613" y="912138"/>
                </a:lnTo>
                <a:lnTo>
                  <a:pt x="61123" y="971679"/>
                </a:lnTo>
                <a:lnTo>
                  <a:pt x="99654" y="1029237"/>
                </a:lnTo>
                <a:lnTo>
                  <a:pt x="146793" y="1084603"/>
                </a:lnTo>
                <a:lnTo>
                  <a:pt x="202130" y="1137566"/>
                </a:lnTo>
                <a:lnTo>
                  <a:pt x="232745" y="1163082"/>
                </a:lnTo>
                <a:lnTo>
                  <a:pt x="265255" y="1187918"/>
                </a:lnTo>
                <a:lnTo>
                  <a:pt x="299609" y="1212049"/>
                </a:lnTo>
                <a:lnTo>
                  <a:pt x="335755" y="1235448"/>
                </a:lnTo>
                <a:lnTo>
                  <a:pt x="373643" y="1258089"/>
                </a:lnTo>
                <a:lnTo>
                  <a:pt x="413220" y="1279946"/>
                </a:lnTo>
                <a:lnTo>
                  <a:pt x="454436" y="1300992"/>
                </a:lnTo>
                <a:lnTo>
                  <a:pt x="497239" y="1321202"/>
                </a:lnTo>
                <a:lnTo>
                  <a:pt x="541578" y="1340549"/>
                </a:lnTo>
                <a:lnTo>
                  <a:pt x="587401" y="1359007"/>
                </a:lnTo>
                <a:lnTo>
                  <a:pt x="634657" y="1376549"/>
                </a:lnTo>
                <a:lnTo>
                  <a:pt x="683294" y="1393150"/>
                </a:lnTo>
                <a:lnTo>
                  <a:pt x="733262" y="1408783"/>
                </a:lnTo>
                <a:lnTo>
                  <a:pt x="784508" y="1423422"/>
                </a:lnTo>
                <a:lnTo>
                  <a:pt x="836982" y="1437040"/>
                </a:lnTo>
                <a:lnTo>
                  <a:pt x="890631" y="1449612"/>
                </a:lnTo>
                <a:lnTo>
                  <a:pt x="945406" y="1461111"/>
                </a:lnTo>
                <a:lnTo>
                  <a:pt x="1001253" y="1471511"/>
                </a:lnTo>
                <a:lnTo>
                  <a:pt x="1058122" y="1480786"/>
                </a:lnTo>
                <a:lnTo>
                  <a:pt x="1115962" y="1488909"/>
                </a:lnTo>
                <a:lnTo>
                  <a:pt x="1174721" y="1495855"/>
                </a:lnTo>
                <a:lnTo>
                  <a:pt x="1234347" y="1501596"/>
                </a:lnTo>
                <a:lnTo>
                  <a:pt x="1294790" y="1506108"/>
                </a:lnTo>
                <a:lnTo>
                  <a:pt x="1355998" y="1509363"/>
                </a:lnTo>
                <a:lnTo>
                  <a:pt x="1417919" y="1511335"/>
                </a:lnTo>
                <a:lnTo>
                  <a:pt x="1480502" y="1511998"/>
                </a:lnTo>
                <a:lnTo>
                  <a:pt x="1543085" y="1511335"/>
                </a:lnTo>
                <a:lnTo>
                  <a:pt x="1605006" y="1509363"/>
                </a:lnTo>
                <a:lnTo>
                  <a:pt x="1666214" y="1506108"/>
                </a:lnTo>
                <a:lnTo>
                  <a:pt x="1726657" y="1501596"/>
                </a:lnTo>
                <a:lnTo>
                  <a:pt x="1786283" y="1495855"/>
                </a:lnTo>
                <a:lnTo>
                  <a:pt x="1845042" y="1488909"/>
                </a:lnTo>
                <a:lnTo>
                  <a:pt x="1902882" y="1480786"/>
                </a:lnTo>
                <a:lnTo>
                  <a:pt x="1959751" y="1471511"/>
                </a:lnTo>
                <a:lnTo>
                  <a:pt x="2015598" y="1461111"/>
                </a:lnTo>
                <a:lnTo>
                  <a:pt x="2070373" y="1449612"/>
                </a:lnTo>
                <a:lnTo>
                  <a:pt x="2124022" y="1437040"/>
                </a:lnTo>
                <a:lnTo>
                  <a:pt x="2176496" y="1423422"/>
                </a:lnTo>
                <a:lnTo>
                  <a:pt x="2227742" y="1408783"/>
                </a:lnTo>
                <a:lnTo>
                  <a:pt x="2277710" y="1393150"/>
                </a:lnTo>
                <a:lnTo>
                  <a:pt x="2326347" y="1376549"/>
                </a:lnTo>
                <a:lnTo>
                  <a:pt x="2373603" y="1359007"/>
                </a:lnTo>
                <a:lnTo>
                  <a:pt x="2419426" y="1340549"/>
                </a:lnTo>
                <a:lnTo>
                  <a:pt x="2463765" y="1321202"/>
                </a:lnTo>
                <a:lnTo>
                  <a:pt x="2506568" y="1300992"/>
                </a:lnTo>
                <a:lnTo>
                  <a:pt x="2547784" y="1279946"/>
                </a:lnTo>
                <a:lnTo>
                  <a:pt x="2587361" y="1258089"/>
                </a:lnTo>
                <a:lnTo>
                  <a:pt x="2625249" y="1235448"/>
                </a:lnTo>
                <a:lnTo>
                  <a:pt x="2661395" y="1212049"/>
                </a:lnTo>
                <a:lnTo>
                  <a:pt x="2695749" y="1187918"/>
                </a:lnTo>
                <a:lnTo>
                  <a:pt x="2728259" y="1163082"/>
                </a:lnTo>
                <a:lnTo>
                  <a:pt x="2758874" y="1137566"/>
                </a:lnTo>
                <a:lnTo>
                  <a:pt x="2787541" y="1111398"/>
                </a:lnTo>
                <a:lnTo>
                  <a:pt x="2838831" y="1057207"/>
                </a:lnTo>
                <a:lnTo>
                  <a:pt x="2881717" y="1000719"/>
                </a:lnTo>
                <a:lnTo>
                  <a:pt x="2915789" y="942143"/>
                </a:lnTo>
                <a:lnTo>
                  <a:pt x="2940635" y="881690"/>
                </a:lnTo>
                <a:lnTo>
                  <a:pt x="2955844" y="819570"/>
                </a:lnTo>
                <a:lnTo>
                  <a:pt x="2961005" y="755992"/>
                </a:lnTo>
                <a:lnTo>
                  <a:pt x="2959706" y="724035"/>
                </a:lnTo>
                <a:lnTo>
                  <a:pt x="2949469" y="661162"/>
                </a:lnTo>
                <a:lnTo>
                  <a:pt x="2929391" y="599851"/>
                </a:lnTo>
                <a:lnTo>
                  <a:pt x="2899881" y="540312"/>
                </a:lnTo>
                <a:lnTo>
                  <a:pt x="2861350" y="482755"/>
                </a:lnTo>
                <a:lnTo>
                  <a:pt x="2814211" y="427390"/>
                </a:lnTo>
                <a:lnTo>
                  <a:pt x="2758874" y="374427"/>
                </a:lnTo>
                <a:lnTo>
                  <a:pt x="2728259" y="348912"/>
                </a:lnTo>
                <a:lnTo>
                  <a:pt x="2695749" y="324077"/>
                </a:lnTo>
                <a:lnTo>
                  <a:pt x="2661395" y="299946"/>
                </a:lnTo>
                <a:lnTo>
                  <a:pt x="2625249" y="276547"/>
                </a:lnTo>
                <a:lnTo>
                  <a:pt x="2587361" y="253907"/>
                </a:lnTo>
                <a:lnTo>
                  <a:pt x="2547784" y="232050"/>
                </a:lnTo>
                <a:lnTo>
                  <a:pt x="2506568" y="211004"/>
                </a:lnTo>
                <a:lnTo>
                  <a:pt x="2463765" y="190794"/>
                </a:lnTo>
                <a:lnTo>
                  <a:pt x="2419426" y="171448"/>
                </a:lnTo>
                <a:lnTo>
                  <a:pt x="2373603" y="152990"/>
                </a:lnTo>
                <a:lnTo>
                  <a:pt x="2326347" y="135448"/>
                </a:lnTo>
                <a:lnTo>
                  <a:pt x="2277710" y="118847"/>
                </a:lnTo>
                <a:lnTo>
                  <a:pt x="2227742" y="103214"/>
                </a:lnTo>
                <a:lnTo>
                  <a:pt x="2176496" y="88576"/>
                </a:lnTo>
                <a:lnTo>
                  <a:pt x="2124022" y="74957"/>
                </a:lnTo>
                <a:lnTo>
                  <a:pt x="2070373" y="62385"/>
                </a:lnTo>
                <a:lnTo>
                  <a:pt x="2015598" y="50886"/>
                </a:lnTo>
                <a:lnTo>
                  <a:pt x="1959751" y="40486"/>
                </a:lnTo>
                <a:lnTo>
                  <a:pt x="1902882" y="31211"/>
                </a:lnTo>
                <a:lnTo>
                  <a:pt x="1845042" y="23088"/>
                </a:lnTo>
                <a:lnTo>
                  <a:pt x="1786283" y="16143"/>
                </a:lnTo>
                <a:lnTo>
                  <a:pt x="1726657" y="10401"/>
                </a:lnTo>
                <a:lnTo>
                  <a:pt x="1666214" y="5890"/>
                </a:lnTo>
                <a:lnTo>
                  <a:pt x="1605006" y="2635"/>
                </a:lnTo>
                <a:lnTo>
                  <a:pt x="1543085" y="663"/>
                </a:lnTo>
                <a:lnTo>
                  <a:pt x="1480502" y="0"/>
                </a:lnTo>
                <a:close/>
              </a:path>
            </a:pathLst>
          </a:custGeom>
          <a:solidFill>
            <a:srgbClr val="F27186"/>
          </a:solidFill>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11" name="object 10">
            <a:extLst>
              <a:ext uri="{FF2B5EF4-FFF2-40B4-BE49-F238E27FC236}">
                <a16:creationId xmlns:a16="http://schemas.microsoft.com/office/drawing/2014/main" id="{ED465B8E-AE3E-6240-9C97-8D6C2644435F}"/>
              </a:ext>
            </a:extLst>
          </p:cNvPr>
          <p:cNvSpPr txBox="1"/>
          <p:nvPr/>
        </p:nvSpPr>
        <p:spPr>
          <a:xfrm>
            <a:off x="6595946" y="2410324"/>
            <a:ext cx="2743381" cy="537464"/>
          </a:xfrm>
          <a:prstGeom prst="rect">
            <a:avLst/>
          </a:prstGeom>
        </p:spPr>
        <p:txBody>
          <a:bodyPr vert="horz" wrap="square" lIns="0" tIns="13998" rIns="0" bIns="0" rtlCol="0">
            <a:spAutoFit/>
          </a:bodyPr>
          <a:lstStyle/>
          <a:p>
            <a:pPr marL="11665" algn="ctr">
              <a:spcBef>
                <a:spcPts val="110"/>
              </a:spcBef>
            </a:pPr>
            <a:r>
              <a:rPr sz="3400">
                <a:solidFill>
                  <a:srgbClr val="FFFFFF"/>
                </a:solidFill>
                <a:latin typeface="HGMaruGothicMPRO" panose="020F0600000000000000" pitchFamily="34" charset="-128"/>
                <a:ea typeface="HGMaruGothicMPRO" panose="020F0600000000000000" pitchFamily="34" charset="-128"/>
                <a:cs typeface="A-OTF Shin Maru Go Pro"/>
              </a:rPr>
              <a:t>自由利用</a:t>
            </a:r>
            <a:endParaRPr sz="3400">
              <a:latin typeface="HGMaruGothicMPRO" panose="020F0600000000000000" pitchFamily="34" charset="-128"/>
              <a:ea typeface="HGMaruGothicMPRO" panose="020F0600000000000000" pitchFamily="34" charset="-128"/>
              <a:cs typeface="A-OTF Shin Maru Go Pro"/>
            </a:endParaRPr>
          </a:p>
        </p:txBody>
      </p:sp>
      <p:sp>
        <p:nvSpPr>
          <p:cNvPr id="12" name="object 11">
            <a:extLst>
              <a:ext uri="{FF2B5EF4-FFF2-40B4-BE49-F238E27FC236}">
                <a16:creationId xmlns:a16="http://schemas.microsoft.com/office/drawing/2014/main" id="{6C88354C-3B4D-8942-BBA1-71E6EBB70B19}"/>
              </a:ext>
            </a:extLst>
          </p:cNvPr>
          <p:cNvSpPr txBox="1"/>
          <p:nvPr/>
        </p:nvSpPr>
        <p:spPr>
          <a:xfrm>
            <a:off x="6198125" y="4964865"/>
            <a:ext cx="3052324" cy="895073"/>
          </a:xfrm>
          <a:prstGeom prst="rect">
            <a:avLst/>
          </a:prstGeom>
        </p:spPr>
        <p:txBody>
          <a:bodyPr vert="horz" wrap="square" lIns="0" tIns="10498" rIns="0" bIns="0" rtlCol="0">
            <a:spAutoFit/>
          </a:bodyPr>
          <a:lstStyle/>
          <a:p>
            <a:pPr marL="11665" marR="4666" indent="211718">
              <a:lnSpc>
                <a:spcPct val="111300"/>
              </a:lnSpc>
              <a:spcBef>
                <a:spcPts val="83"/>
              </a:spcBef>
            </a:pPr>
            <a:r>
              <a:rPr lang="ja-JP" altLang="en-US" dirty="0">
                <a:latin typeface="HGMaruGothicMPRO" panose="020F0600000000000000" pitchFamily="34" charset="-128"/>
                <a:ea typeface="HGMaruGothicMPRO" panose="020F0600000000000000" pitchFamily="34" charset="-128"/>
                <a:cs typeface="A-OTF Shin Maru Go Pro"/>
              </a:rPr>
              <a:t>休憩時間について、こういった制約を課すことも認められません。</a:t>
            </a:r>
            <a:endParaRPr dirty="0">
              <a:latin typeface="HGMaruGothicMPRO" panose="020F0600000000000000" pitchFamily="34" charset="-128"/>
              <a:ea typeface="HGMaruGothicMPRO" panose="020F0600000000000000" pitchFamily="34" charset="-128"/>
              <a:cs typeface="A-OTF Shin Maru Go Pro"/>
            </a:endParaRPr>
          </a:p>
        </p:txBody>
      </p:sp>
      <p:sp>
        <p:nvSpPr>
          <p:cNvPr id="52" name="object 7">
            <a:extLst>
              <a:ext uri="{FF2B5EF4-FFF2-40B4-BE49-F238E27FC236}">
                <a16:creationId xmlns:a16="http://schemas.microsoft.com/office/drawing/2014/main" id="{789774A5-809A-C044-909F-2E6C964028AD}"/>
              </a:ext>
            </a:extLst>
          </p:cNvPr>
          <p:cNvSpPr txBox="1"/>
          <p:nvPr/>
        </p:nvSpPr>
        <p:spPr>
          <a:xfrm>
            <a:off x="3603915" y="2410323"/>
            <a:ext cx="2723535" cy="538532"/>
          </a:xfrm>
          <a:prstGeom prst="rect">
            <a:avLst/>
          </a:prstGeom>
        </p:spPr>
        <p:txBody>
          <a:bodyPr vert="horz" wrap="square" lIns="0" tIns="15164" rIns="0" bIns="0" rtlCol="0">
            <a:spAutoFit/>
          </a:bodyPr>
          <a:lstStyle/>
          <a:p>
            <a:pPr marL="7291" algn="ctr">
              <a:spcBef>
                <a:spcPts val="5"/>
              </a:spcBef>
              <a:tabLst>
                <a:tab pos="3581140" algn="l"/>
              </a:tabLst>
            </a:pPr>
            <a:r>
              <a:rPr sz="3400">
                <a:solidFill>
                  <a:srgbClr val="FFFFFF"/>
                </a:solidFill>
                <a:latin typeface="HGMaruGothicMPRO" panose="020F0600000000000000" pitchFamily="34" charset="-128"/>
                <a:ea typeface="HGMaruGothicMPRO" panose="020F0600000000000000" pitchFamily="34" charset="-128"/>
                <a:cs typeface="A-OTF Shin Maru Go Pro"/>
              </a:rPr>
              <a:t>一斉付与</a:t>
            </a:r>
            <a:endParaRPr sz="3400">
              <a:latin typeface="HGMaruGothicMPRO" panose="020F0600000000000000" pitchFamily="34" charset="-128"/>
              <a:ea typeface="HGMaruGothicMPRO" panose="020F0600000000000000" pitchFamily="34" charset="-128"/>
              <a:cs typeface="A-OTF Shin Maru Go Pro"/>
            </a:endParaRPr>
          </a:p>
        </p:txBody>
      </p:sp>
      <p:sp>
        <p:nvSpPr>
          <p:cNvPr id="53" name="object 7">
            <a:extLst>
              <a:ext uri="{FF2B5EF4-FFF2-40B4-BE49-F238E27FC236}">
                <a16:creationId xmlns:a16="http://schemas.microsoft.com/office/drawing/2014/main" id="{C866C484-655C-3949-8268-E7869A2F3015}"/>
              </a:ext>
            </a:extLst>
          </p:cNvPr>
          <p:cNvSpPr txBox="1"/>
          <p:nvPr/>
        </p:nvSpPr>
        <p:spPr>
          <a:xfrm>
            <a:off x="466155" y="1272236"/>
            <a:ext cx="5377332" cy="538532"/>
          </a:xfrm>
          <a:prstGeom prst="rect">
            <a:avLst/>
          </a:prstGeom>
        </p:spPr>
        <p:txBody>
          <a:bodyPr vert="horz" wrap="square" lIns="0" tIns="15164" rIns="0" bIns="0" rtlCol="0">
            <a:spAutoFit/>
          </a:bodyPr>
          <a:lstStyle/>
          <a:p>
            <a:pPr marL="104985">
              <a:spcBef>
                <a:spcPts val="5"/>
              </a:spcBef>
            </a:pPr>
            <a:r>
              <a:rPr sz="3400">
                <a:solidFill>
                  <a:srgbClr val="231F20"/>
                </a:solidFill>
                <a:latin typeface="HGMaruGothicMPRO" panose="020F0600000000000000" pitchFamily="34" charset="-128"/>
                <a:ea typeface="HGMaruGothicMPRO" panose="020F0600000000000000" pitchFamily="34" charset="-128"/>
                <a:cs typeface="A-OTF Shin Maru Go Pro"/>
              </a:rPr>
              <a:t>休憩時間は</a:t>
            </a:r>
            <a:endParaRPr sz="3400">
              <a:latin typeface="HGMaruGothicMPRO" panose="020F0600000000000000" pitchFamily="34" charset="-128"/>
              <a:ea typeface="HGMaruGothicMPRO" panose="020F0600000000000000" pitchFamily="34" charset="-128"/>
              <a:cs typeface="A-OTF Shin Maru Go Pro"/>
            </a:endParaRPr>
          </a:p>
        </p:txBody>
      </p:sp>
      <p:sp>
        <p:nvSpPr>
          <p:cNvPr id="54" name="object 7">
            <a:extLst>
              <a:ext uri="{FF2B5EF4-FFF2-40B4-BE49-F238E27FC236}">
                <a16:creationId xmlns:a16="http://schemas.microsoft.com/office/drawing/2014/main" id="{363FCDA3-3177-A74F-BE10-DB49786FD358}"/>
              </a:ext>
            </a:extLst>
          </p:cNvPr>
          <p:cNvSpPr txBox="1"/>
          <p:nvPr/>
        </p:nvSpPr>
        <p:spPr>
          <a:xfrm>
            <a:off x="572191" y="2423436"/>
            <a:ext cx="2743381" cy="538532"/>
          </a:xfrm>
          <a:prstGeom prst="rect">
            <a:avLst/>
          </a:prstGeom>
        </p:spPr>
        <p:txBody>
          <a:bodyPr vert="horz" wrap="square" lIns="0" tIns="15164" rIns="0" bIns="0" rtlCol="0">
            <a:spAutoFit/>
          </a:bodyPr>
          <a:lstStyle/>
          <a:p>
            <a:pPr marL="7291" algn="ctr">
              <a:spcBef>
                <a:spcPts val="5"/>
              </a:spcBef>
              <a:tabLst>
                <a:tab pos="3581140" algn="l"/>
              </a:tabLst>
            </a:pPr>
            <a:r>
              <a:rPr sz="3400">
                <a:solidFill>
                  <a:srgbClr val="FFFFFF"/>
                </a:solidFill>
                <a:latin typeface="HGMaruGothicMPRO" panose="020F0600000000000000" pitchFamily="34" charset="-128"/>
                <a:ea typeface="HGMaruGothicMPRO" panose="020F0600000000000000" pitchFamily="34" charset="-128"/>
                <a:cs typeface="A-OTF Shin Maru Go Pro"/>
              </a:rPr>
              <a:t>途中付与</a:t>
            </a:r>
            <a:endParaRPr sz="3400">
              <a:latin typeface="HGMaruGothicMPRO" panose="020F0600000000000000" pitchFamily="34" charset="-128"/>
              <a:ea typeface="HGMaruGothicMPRO" panose="020F0600000000000000" pitchFamily="34" charset="-128"/>
              <a:cs typeface="A-OTF Shin Maru Go Pro"/>
            </a:endParaRPr>
          </a:p>
        </p:txBody>
      </p:sp>
      <p:pic>
        <p:nvPicPr>
          <p:cNvPr id="57" name="図 56">
            <a:extLst>
              <a:ext uri="{FF2B5EF4-FFF2-40B4-BE49-F238E27FC236}">
                <a16:creationId xmlns:a16="http://schemas.microsoft.com/office/drawing/2014/main" id="{B500E5F7-32AB-B942-B3BB-C217E29D3B27}"/>
              </a:ext>
            </a:extLst>
          </p:cNvPr>
          <p:cNvPicPr>
            <a:picLocks noChangeAspect="1"/>
          </p:cNvPicPr>
          <p:nvPr/>
        </p:nvPicPr>
        <p:blipFill>
          <a:blip r:embed="rId3">
            <a:alphaModFix/>
          </a:blip>
          <a:stretch>
            <a:fillRect/>
          </a:stretch>
        </p:blipFill>
        <p:spPr>
          <a:xfrm>
            <a:off x="1801527" y="4503980"/>
            <a:ext cx="4273862" cy="1881183"/>
          </a:xfrm>
          <a:prstGeom prst="rect">
            <a:avLst/>
          </a:prstGeom>
        </p:spPr>
      </p:pic>
      <p:sp>
        <p:nvSpPr>
          <p:cNvPr id="17" name="スライド番号プレースホルダー 2"/>
          <p:cNvSpPr txBox="1">
            <a:spLocks/>
          </p:cNvSpPr>
          <p:nvPr/>
        </p:nvSpPr>
        <p:spPr>
          <a:xfrm>
            <a:off x="9183470" y="6492875"/>
            <a:ext cx="722530" cy="365125"/>
          </a:xfrm>
          <a:prstGeom prst="rect">
            <a:avLst/>
          </a:prstGeom>
        </p:spPr>
        <p:txBody>
          <a:bodyPr/>
          <a:ls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z="2000" smtClean="0">
                <a:latin typeface="HG丸ｺﾞｼｯｸM-PRO" panose="020F0600000000000000" pitchFamily="50" charset="-128"/>
                <a:ea typeface="HG丸ｺﾞｼｯｸM-PRO" panose="020F0600000000000000" pitchFamily="50" charset="-128"/>
              </a:rPr>
              <a:pPr>
                <a:defRPr/>
              </a:pPr>
              <a:t>35</a:t>
            </a:fld>
            <a:endParaRPr lang="ja-JP" altLang="en-US" sz="2000">
              <a:latin typeface="HG丸ｺﾞｼｯｸM-PRO" panose="020F0600000000000000" pitchFamily="50" charset="-128"/>
              <a:ea typeface="HG丸ｺﾞｼｯｸM-PRO" panose="020F0600000000000000" pitchFamily="50" charset="-128"/>
            </a:endParaRPr>
          </a:p>
        </p:txBody>
      </p:sp>
      <p:sp>
        <p:nvSpPr>
          <p:cNvPr id="18" name="object 3">
            <a:extLst>
              <a:ext uri="{FF2B5EF4-FFF2-40B4-BE49-F238E27FC236}">
                <a16:creationId xmlns:a16="http://schemas.microsoft.com/office/drawing/2014/main" id="{0F76B4C3-881A-1540-8490-84449037AA03}"/>
              </a:ext>
            </a:extLst>
          </p:cNvPr>
          <p:cNvSpPr/>
          <p:nvPr/>
        </p:nvSpPr>
        <p:spPr>
          <a:xfrm>
            <a:off x="115614" y="466354"/>
            <a:ext cx="9790384" cy="395333"/>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r>
              <a:rPr lang="ja-JP" altLang="en-US" sz="2000" b="1" dirty="0">
                <a:solidFill>
                  <a:schemeClr val="bg1"/>
                </a:solidFill>
                <a:latin typeface="HGMaruGothicMPRO" panose="020F0600000000000000" pitchFamily="34" charset="-128"/>
                <a:ea typeface="HGMaruGothicMPRO" panose="020F0600000000000000" pitchFamily="34" charset="-128"/>
              </a:rPr>
              <a:t>「労働基準法」休憩　その２</a:t>
            </a:r>
            <a:endParaRPr sz="2000" b="1" dirty="0">
              <a:solidFill>
                <a:schemeClr val="bg1"/>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828832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63">
            <a:extLst>
              <a:ext uri="{FF2B5EF4-FFF2-40B4-BE49-F238E27FC236}">
                <a16:creationId xmlns:a16="http://schemas.microsoft.com/office/drawing/2014/main" id="{9BE6A9B4-82CF-7B48-9121-0E6D013649A7}"/>
              </a:ext>
            </a:extLst>
          </p:cNvPr>
          <p:cNvSpPr/>
          <p:nvPr/>
        </p:nvSpPr>
        <p:spPr>
          <a:xfrm>
            <a:off x="590815" y="2852936"/>
            <a:ext cx="8741579" cy="3488687"/>
          </a:xfrm>
          <a:prstGeom prst="roundRect">
            <a:avLst>
              <a:gd name="adj" fmla="val 4840"/>
            </a:avLst>
          </a:prstGeom>
          <a:solidFill>
            <a:srgbClr val="FFFDE8"/>
          </a:solidFill>
          <a:ln w="15875">
            <a:solidFill>
              <a:srgbClr val="00B0F0"/>
            </a:solidFill>
          </a:ln>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8" name="object 7">
            <a:extLst>
              <a:ext uri="{FF2B5EF4-FFF2-40B4-BE49-F238E27FC236}">
                <a16:creationId xmlns:a16="http://schemas.microsoft.com/office/drawing/2014/main" id="{6EDD2B9C-7A0D-5748-A9A5-EF89DC320013}"/>
              </a:ext>
            </a:extLst>
          </p:cNvPr>
          <p:cNvSpPr txBox="1"/>
          <p:nvPr/>
        </p:nvSpPr>
        <p:spPr>
          <a:xfrm>
            <a:off x="543069" y="894522"/>
            <a:ext cx="9018443" cy="984808"/>
          </a:xfrm>
          <a:prstGeom prst="rect">
            <a:avLst/>
          </a:prstGeom>
        </p:spPr>
        <p:txBody>
          <a:bodyPr vert="horz" wrap="square" lIns="0" tIns="15164" rIns="0" bIns="0" rtlCol="0">
            <a:spAutoFit/>
          </a:bodyPr>
          <a:lstStyle/>
          <a:p>
            <a:pPr marR="4666"/>
            <a:r>
              <a:rPr lang="ja-JP" altLang="en-US" sz="2100">
                <a:solidFill>
                  <a:srgbClr val="231F20"/>
                </a:solidFill>
                <a:latin typeface="HGMaruGothicMPRO" panose="020F0600000000000000" pitchFamily="34" charset="-128"/>
                <a:ea typeface="HGMaruGothicMPRO" panose="020F0600000000000000" pitchFamily="34" charset="-128"/>
                <a:cs typeface="A-OTF Shin Maru Go Pro"/>
              </a:rPr>
              <a:t>　</a:t>
            </a:r>
            <a:r>
              <a:rPr sz="2100">
                <a:solidFill>
                  <a:srgbClr val="231F20"/>
                </a:solidFill>
                <a:latin typeface="HGMaruGothicMPRO" panose="020F0600000000000000" pitchFamily="34" charset="-128"/>
                <a:ea typeface="HGMaruGothicMPRO" panose="020F0600000000000000" pitchFamily="34" charset="-128"/>
                <a:cs typeface="A-OTF Shin Maru Go Pro"/>
              </a:rPr>
              <a:t>法律で１日や１週間の働く時間が決まっていますが、それを超えて働くことを完全禁止にすると、業務を遂行する上でやむを得ない事情が生じることがあります。</a:t>
            </a:r>
            <a:endParaRPr sz="2100">
              <a:latin typeface="HGMaruGothicMPRO" panose="020F0600000000000000" pitchFamily="34" charset="-128"/>
              <a:ea typeface="HGMaruGothicMPRO" panose="020F0600000000000000" pitchFamily="34" charset="-128"/>
              <a:cs typeface="A-OTF Shin Maru Go Pro"/>
            </a:endParaRPr>
          </a:p>
        </p:txBody>
      </p:sp>
      <p:sp>
        <p:nvSpPr>
          <p:cNvPr id="9" name="object 7">
            <a:extLst>
              <a:ext uri="{FF2B5EF4-FFF2-40B4-BE49-F238E27FC236}">
                <a16:creationId xmlns:a16="http://schemas.microsoft.com/office/drawing/2014/main" id="{0C9B4906-6DE3-5E44-BA11-DD6B0F6688BF}"/>
              </a:ext>
            </a:extLst>
          </p:cNvPr>
          <p:cNvSpPr txBox="1"/>
          <p:nvPr/>
        </p:nvSpPr>
        <p:spPr>
          <a:xfrm>
            <a:off x="408400" y="2940257"/>
            <a:ext cx="8923994" cy="3401367"/>
          </a:xfrm>
          <a:prstGeom prst="rect">
            <a:avLst/>
          </a:prstGeom>
        </p:spPr>
        <p:txBody>
          <a:bodyPr vert="horz" wrap="square" lIns="0" tIns="15164" rIns="0" bIns="0" rtlCol="0">
            <a:spAutoFit/>
          </a:bodyPr>
          <a:lstStyle/>
          <a:p>
            <a:pPr marL="355781">
              <a:spcBef>
                <a:spcPts val="2397"/>
              </a:spcBef>
            </a:pPr>
            <a:r>
              <a:rPr sz="3500" b="1" dirty="0">
                <a:solidFill>
                  <a:srgbClr val="00AEEF"/>
                </a:solidFill>
                <a:latin typeface="HGMaruGothicMPRO" panose="020F0600000000000000" pitchFamily="34" charset="-128"/>
                <a:ea typeface="HGMaruGothicMPRO" panose="020F0600000000000000" pitchFamily="34" charset="-128"/>
                <a:cs typeface="ShinMGoPro-DeBold"/>
              </a:rPr>
              <a:t>□　</a:t>
            </a:r>
            <a:r>
              <a:rPr lang="en-US" sz="3500" b="1" dirty="0">
                <a:solidFill>
                  <a:srgbClr val="00AEEF"/>
                </a:solidFill>
                <a:latin typeface="HGMaruGothicMPRO" panose="020F0600000000000000" pitchFamily="34" charset="-128"/>
                <a:ea typeface="HGMaruGothicMPRO" panose="020F0600000000000000" pitchFamily="34" charset="-128"/>
                <a:cs typeface="ShinMGoPro-DeBold"/>
              </a:rPr>
              <a:t>36</a:t>
            </a:r>
            <a:r>
              <a:rPr sz="3500" b="1" dirty="0">
                <a:solidFill>
                  <a:srgbClr val="00AEEF"/>
                </a:solidFill>
                <a:latin typeface="HGMaruGothicMPRO" panose="020F0600000000000000" pitchFamily="34" charset="-128"/>
                <a:ea typeface="HGMaruGothicMPRO" panose="020F0600000000000000" pitchFamily="34" charset="-128"/>
                <a:cs typeface="ShinMGoPro-DeBold"/>
              </a:rPr>
              <a:t>協定</a:t>
            </a:r>
            <a:r>
              <a:rPr sz="1700" dirty="0">
                <a:solidFill>
                  <a:srgbClr val="231F20"/>
                </a:solidFill>
                <a:latin typeface="HGMaruGothicMPRO" panose="020F0600000000000000" pitchFamily="34" charset="-128"/>
                <a:ea typeface="HGMaruGothicMPRO" panose="020F0600000000000000" pitchFamily="34" charset="-128"/>
                <a:cs typeface="A-OTF Shin Maru Go Pro"/>
              </a:rPr>
              <a:t>（一般に『サブロク協定』と称されます）</a:t>
            </a:r>
            <a:endParaRPr sz="1700" dirty="0">
              <a:latin typeface="HGMaruGothicMPRO" panose="020F0600000000000000" pitchFamily="34" charset="-128"/>
              <a:ea typeface="HGMaruGothicMPRO" panose="020F0600000000000000" pitchFamily="34" charset="-128"/>
              <a:cs typeface="A-OTF Shin Maru Go Pro"/>
            </a:endParaRPr>
          </a:p>
          <a:p>
            <a:pPr marL="599578" marR="313787" indent="-283458" algn="just">
              <a:lnSpc>
                <a:spcPct val="106200"/>
              </a:lnSpc>
              <a:spcBef>
                <a:spcPts val="1038"/>
              </a:spcBef>
            </a:pPr>
            <a:r>
              <a:rPr sz="1700" dirty="0">
                <a:solidFill>
                  <a:srgbClr val="231F20"/>
                </a:solidFill>
                <a:latin typeface="HGMaruGothicMPRO" panose="020F0600000000000000" pitchFamily="34" charset="-128"/>
                <a:ea typeface="HGMaruGothicMPRO" panose="020F0600000000000000" pitchFamily="34" charset="-128"/>
                <a:cs typeface="A-OTF Shin Maru Go Pro"/>
              </a:rPr>
              <a:t>・　法定労働時間を超え、または法定休日に労働をさせるためには、あらかじめ延長できる時間数や、休日労働させることができる回数について「</a:t>
            </a:r>
            <a:r>
              <a:rPr sz="1700" b="1" dirty="0">
                <a:solidFill>
                  <a:srgbClr val="00AEEF"/>
                </a:solidFill>
                <a:latin typeface="HGMaruGothicMPRO" panose="020F0600000000000000" pitchFamily="34" charset="-128"/>
                <a:ea typeface="HGMaruGothicMPRO" panose="020F0600000000000000" pitchFamily="34" charset="-128"/>
                <a:cs typeface="ShinMGoPro-Medium"/>
              </a:rPr>
              <a:t>時間外労働・休日労働に関する労使協定」</a:t>
            </a:r>
            <a:r>
              <a:rPr sz="1700" dirty="0">
                <a:solidFill>
                  <a:srgbClr val="231F20"/>
                </a:solidFill>
                <a:latin typeface="HGMaruGothicMPRO" panose="020F0600000000000000" pitchFamily="34" charset="-128"/>
                <a:ea typeface="HGMaruGothicMPRO" panose="020F0600000000000000" pitchFamily="34" charset="-128"/>
                <a:cs typeface="A-OTF Shin Maru Go Pro"/>
              </a:rPr>
              <a:t>を締結し</a:t>
            </a:r>
            <a:r>
              <a:rPr lang="ja-JP" altLang="en-US" sz="1700" dirty="0">
                <a:latin typeface="HGMaruGothicMPRO" panose="020F0600000000000000" pitchFamily="34" charset="-128"/>
                <a:ea typeface="HGMaruGothicMPRO" panose="020F0600000000000000" pitchFamily="34" charset="-128"/>
                <a:cs typeface="A-OTF Shin Maru Go Pro"/>
              </a:rPr>
              <a:t>、労働基準監督署長に届け出</a:t>
            </a:r>
            <a:r>
              <a:rPr sz="1700" dirty="0" err="1">
                <a:latin typeface="HGMaruGothicMPRO" panose="020F0600000000000000" pitchFamily="34" charset="-128"/>
                <a:ea typeface="HGMaruGothicMPRO" panose="020F0600000000000000" pitchFamily="34" charset="-128"/>
                <a:cs typeface="A-OTF Shin Maru Go Pro"/>
              </a:rPr>
              <a:t>て</a:t>
            </a:r>
            <a:r>
              <a:rPr sz="1700" dirty="0" err="1">
                <a:solidFill>
                  <a:srgbClr val="231F20"/>
                </a:solidFill>
                <a:latin typeface="HGMaruGothicMPRO" panose="020F0600000000000000" pitchFamily="34" charset="-128"/>
                <a:ea typeface="HGMaruGothicMPRO" panose="020F0600000000000000" pitchFamily="34" charset="-128"/>
                <a:cs typeface="A-OTF Shin Maru Go Pro"/>
              </a:rPr>
              <a:t>おくことが必要です</a:t>
            </a:r>
            <a:r>
              <a:rPr sz="1700" dirty="0">
                <a:solidFill>
                  <a:srgbClr val="231F20"/>
                </a:solidFill>
                <a:latin typeface="HGMaruGothicMPRO" panose="020F0600000000000000" pitchFamily="34" charset="-128"/>
                <a:ea typeface="HGMaruGothicMPRO" panose="020F0600000000000000" pitchFamily="34" charset="-128"/>
                <a:cs typeface="A-OTF Shin Maru Go Pro"/>
              </a:rPr>
              <a:t>。（労働基準法第</a:t>
            </a:r>
            <a:r>
              <a:rPr lang="en-US" sz="1700" dirty="0">
                <a:solidFill>
                  <a:srgbClr val="231F20"/>
                </a:solidFill>
                <a:latin typeface="HGMaruGothicMPRO" panose="020F0600000000000000" pitchFamily="34" charset="-128"/>
                <a:ea typeface="HGMaruGothicMPRO" panose="020F0600000000000000" pitchFamily="34" charset="-128"/>
                <a:cs typeface="A-OTF Shin Maru Go Pro"/>
              </a:rPr>
              <a:t>36</a:t>
            </a:r>
            <a:r>
              <a:rPr sz="1700" dirty="0">
                <a:solidFill>
                  <a:srgbClr val="231F20"/>
                </a:solidFill>
                <a:latin typeface="HGMaruGothicMPRO" panose="020F0600000000000000" pitchFamily="34" charset="-128"/>
                <a:ea typeface="HGMaruGothicMPRO" panose="020F0600000000000000" pitchFamily="34" charset="-128"/>
                <a:cs typeface="A-OTF Shin Maru Go Pro"/>
              </a:rPr>
              <a:t>条）</a:t>
            </a:r>
            <a:endParaRPr sz="1700" dirty="0">
              <a:latin typeface="HGMaruGothicMPRO" panose="020F0600000000000000" pitchFamily="34" charset="-128"/>
              <a:ea typeface="HGMaruGothicMPRO" panose="020F0600000000000000" pitchFamily="34" charset="-128"/>
              <a:cs typeface="A-OTF Shin Maru Go Pro"/>
            </a:endParaRPr>
          </a:p>
          <a:p>
            <a:pPr marL="316120">
              <a:spcBef>
                <a:spcPts val="124"/>
              </a:spcBef>
            </a:pPr>
            <a:r>
              <a:rPr sz="1700"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1700" dirty="0">
                <a:latin typeface="HGMaruGothicMPRO" panose="020F0600000000000000" pitchFamily="34" charset="-128"/>
                <a:ea typeface="HGMaruGothicMPRO" panose="020F0600000000000000" pitchFamily="34" charset="-128"/>
                <a:cs typeface="A-OTF Shin Maru Go Pro"/>
              </a:rPr>
              <a:t>原則として限度</a:t>
            </a:r>
            <a:r>
              <a:rPr sz="1700" dirty="0" err="1">
                <a:solidFill>
                  <a:srgbClr val="231F20"/>
                </a:solidFill>
                <a:latin typeface="HGMaruGothicMPRO" panose="020F0600000000000000" pitchFamily="34" charset="-128"/>
                <a:ea typeface="HGMaruGothicMPRO" panose="020F0600000000000000" pitchFamily="34" charset="-128"/>
                <a:cs typeface="A-OTF Shin Maru Go Pro"/>
              </a:rPr>
              <a:t>時間</a:t>
            </a:r>
            <a:r>
              <a:rPr lang="ja-JP" altLang="en-US" sz="1700" dirty="0">
                <a:solidFill>
                  <a:srgbClr val="231F20"/>
                </a:solidFill>
                <a:latin typeface="HGMaruGothicMPRO" panose="020F0600000000000000" pitchFamily="34" charset="-128"/>
                <a:ea typeface="HGMaruGothicMPRO" panose="020F0600000000000000" pitchFamily="34" charset="-128"/>
                <a:cs typeface="A-OTF Shin Maru Go Pro"/>
              </a:rPr>
              <a:t>（月</a:t>
            </a:r>
            <a:r>
              <a:rPr lang="en-US" altLang="ja-JP" sz="1700" dirty="0">
                <a:solidFill>
                  <a:srgbClr val="231F20"/>
                </a:solidFill>
                <a:latin typeface="HGMaruGothicMPRO" panose="020F0600000000000000" pitchFamily="34" charset="-128"/>
                <a:ea typeface="HGMaruGothicMPRO" panose="020F0600000000000000" pitchFamily="34" charset="-128"/>
                <a:cs typeface="A-OTF Shin Maru Go Pro"/>
              </a:rPr>
              <a:t>45</a:t>
            </a:r>
            <a:r>
              <a:rPr lang="ja-JP" altLang="en-US" sz="1700" dirty="0">
                <a:solidFill>
                  <a:srgbClr val="231F20"/>
                </a:solidFill>
                <a:latin typeface="HGMaruGothicMPRO" panose="020F0600000000000000" pitchFamily="34" charset="-128"/>
                <a:ea typeface="HGMaruGothicMPRO" panose="020F0600000000000000" pitchFamily="34" charset="-128"/>
                <a:cs typeface="A-OTF Shin Maru Go Pro"/>
              </a:rPr>
              <a:t>時間・年</a:t>
            </a:r>
            <a:r>
              <a:rPr lang="en-US" altLang="ja-JP" sz="1700" dirty="0">
                <a:solidFill>
                  <a:srgbClr val="231F20"/>
                </a:solidFill>
                <a:latin typeface="HGMaruGothicMPRO" panose="020F0600000000000000" pitchFamily="34" charset="-128"/>
                <a:ea typeface="HGMaruGothicMPRO" panose="020F0600000000000000" pitchFamily="34" charset="-128"/>
                <a:cs typeface="A-OTF Shin Maru Go Pro"/>
              </a:rPr>
              <a:t>360</a:t>
            </a:r>
            <a:r>
              <a:rPr lang="ja-JP" altLang="en-US" sz="1700" dirty="0">
                <a:solidFill>
                  <a:srgbClr val="231F20"/>
                </a:solidFill>
                <a:latin typeface="HGMaruGothicMPRO" panose="020F0600000000000000" pitchFamily="34" charset="-128"/>
                <a:ea typeface="HGMaruGothicMPRO" panose="020F0600000000000000" pitchFamily="34" charset="-128"/>
                <a:cs typeface="A-OTF Shin Maru Go Pro"/>
              </a:rPr>
              <a:t>時間）</a:t>
            </a:r>
            <a:r>
              <a:rPr sz="1700" dirty="0" err="1">
                <a:solidFill>
                  <a:srgbClr val="231F20"/>
                </a:solidFill>
                <a:latin typeface="HGMaruGothicMPRO" panose="020F0600000000000000" pitchFamily="34" charset="-128"/>
                <a:ea typeface="HGMaruGothicMPRO" panose="020F0600000000000000" pitchFamily="34" charset="-128"/>
                <a:cs typeface="A-OTF Shin Maru Go Pro"/>
              </a:rPr>
              <a:t>の範囲内で協定を結ぶ必要がありま</a:t>
            </a:r>
            <a:endParaRPr lang="en-US" sz="1700" dirty="0">
              <a:solidFill>
                <a:srgbClr val="231F20"/>
              </a:solidFill>
              <a:latin typeface="HGMaruGothicMPRO" panose="020F0600000000000000" pitchFamily="34" charset="-128"/>
              <a:ea typeface="HGMaruGothicMPRO" panose="020F0600000000000000" pitchFamily="34" charset="-128"/>
              <a:cs typeface="A-OTF Shin Maru Go Pro"/>
            </a:endParaRPr>
          </a:p>
          <a:p>
            <a:pPr marL="316120">
              <a:spcBef>
                <a:spcPts val="124"/>
              </a:spcBef>
            </a:pPr>
            <a:r>
              <a:rPr lang="ja-JP" altLang="en-US" sz="1700" dirty="0">
                <a:solidFill>
                  <a:srgbClr val="231F20"/>
                </a:solidFill>
                <a:latin typeface="HGMaruGothicMPRO" panose="020F0600000000000000" pitchFamily="34" charset="-128"/>
                <a:ea typeface="HGMaruGothicMPRO" panose="020F0600000000000000" pitchFamily="34" charset="-128"/>
                <a:cs typeface="A-OTF Shin Maru Go Pro"/>
              </a:rPr>
              <a:t>　</a:t>
            </a:r>
            <a:r>
              <a:rPr sz="1700" dirty="0">
                <a:solidFill>
                  <a:srgbClr val="231F20"/>
                </a:solidFill>
                <a:latin typeface="HGMaruGothicMPRO" panose="020F0600000000000000" pitchFamily="34" charset="-128"/>
                <a:ea typeface="HGMaruGothicMPRO" panose="020F0600000000000000" pitchFamily="34" charset="-128"/>
                <a:cs typeface="A-OTF Shin Maru Go Pro"/>
              </a:rPr>
              <a:t>す。</a:t>
            </a:r>
            <a:endParaRPr lang="en-US" sz="1700" dirty="0">
              <a:solidFill>
                <a:srgbClr val="231F20"/>
              </a:solidFill>
              <a:latin typeface="HGMaruGothicMPRO" panose="020F0600000000000000" pitchFamily="34" charset="-128"/>
              <a:ea typeface="HGMaruGothicMPRO" panose="020F0600000000000000" pitchFamily="34" charset="-128"/>
              <a:cs typeface="A-OTF Shin Maru Go Pro"/>
            </a:endParaRPr>
          </a:p>
          <a:p>
            <a:pPr marL="316120">
              <a:spcBef>
                <a:spcPts val="124"/>
              </a:spcBef>
            </a:pPr>
            <a:r>
              <a:rPr sz="1700" dirty="0">
                <a:solidFill>
                  <a:srgbClr val="231F20"/>
                </a:solidFill>
                <a:latin typeface="HGMaruGothicMPRO" panose="020F0600000000000000" pitchFamily="34" charset="-128"/>
                <a:ea typeface="HGMaruGothicMPRO" panose="020F0600000000000000" pitchFamily="34" charset="-128"/>
                <a:cs typeface="A-OTF Shin Maru Go Pro"/>
              </a:rPr>
              <a:t>・　</a:t>
            </a:r>
            <a:r>
              <a:rPr sz="1700" dirty="0" err="1">
                <a:solidFill>
                  <a:srgbClr val="231F20"/>
                </a:solidFill>
                <a:latin typeface="HGMaruGothicMPRO" panose="020F0600000000000000" pitchFamily="34" charset="-128"/>
                <a:ea typeface="HGMaruGothicMPRO" panose="020F0600000000000000" pitchFamily="34" charset="-128"/>
                <a:cs typeface="A-OTF Shin Maru Go Pro"/>
              </a:rPr>
              <a:t>労使協定で定めた範囲を超える時間外、休日労働は違法です</a:t>
            </a:r>
            <a:r>
              <a:rPr sz="1700" dirty="0">
                <a:solidFill>
                  <a:srgbClr val="231F20"/>
                </a:solidFill>
                <a:latin typeface="HGMaruGothicMPRO" panose="020F0600000000000000" pitchFamily="34" charset="-128"/>
                <a:ea typeface="HGMaruGothicMPRO" panose="020F0600000000000000" pitchFamily="34" charset="-128"/>
                <a:cs typeface="A-OTF Shin Maru Go Pro"/>
              </a:rPr>
              <a:t>。</a:t>
            </a:r>
            <a:endParaRPr sz="1700" dirty="0">
              <a:latin typeface="HGMaruGothicMPRO" panose="020F0600000000000000" pitchFamily="34" charset="-128"/>
              <a:ea typeface="HGMaruGothicMPRO" panose="020F0600000000000000" pitchFamily="34" charset="-128"/>
              <a:cs typeface="A-OTF Shin Maru Go Pro"/>
            </a:endParaRPr>
          </a:p>
          <a:p>
            <a:pPr marL="587913" marR="373278" indent="-271793" algn="just">
              <a:lnSpc>
                <a:spcPct val="106200"/>
              </a:lnSpc>
            </a:pPr>
            <a:r>
              <a:rPr sz="1700" dirty="0">
                <a:solidFill>
                  <a:srgbClr val="231F20"/>
                </a:solidFill>
                <a:latin typeface="HGMaruGothicMPRO" panose="020F0600000000000000" pitchFamily="34" charset="-128"/>
                <a:ea typeface="HGMaruGothicMPRO" panose="020F0600000000000000" pitchFamily="34" charset="-128"/>
                <a:cs typeface="A-OTF Shin Maru Go Pro"/>
              </a:rPr>
              <a:t>・　</a:t>
            </a:r>
            <a:r>
              <a:rPr sz="1700" dirty="0" err="1">
                <a:solidFill>
                  <a:srgbClr val="231F20"/>
                </a:solidFill>
                <a:latin typeface="HGMaruGothicMPRO" panose="020F0600000000000000" pitchFamily="34" charset="-128"/>
                <a:ea typeface="HGMaruGothicMPRO" panose="020F0600000000000000" pitchFamily="34" charset="-128"/>
                <a:cs typeface="A-OTF Shin Maru Go Pro"/>
              </a:rPr>
              <a:t>法定労働時間を超え、または法定休日に労働させたとき、又は深夜に労働させたときは、その時間の</a:t>
            </a:r>
            <a:r>
              <a:rPr sz="1700" b="1" dirty="0" err="1">
                <a:solidFill>
                  <a:srgbClr val="00AEEF"/>
                </a:solidFill>
                <a:latin typeface="HGMaruGothicMPRO" panose="020F0600000000000000" pitchFamily="34" charset="-128"/>
                <a:ea typeface="HGMaruGothicMPRO" panose="020F0600000000000000" pitchFamily="34" charset="-128"/>
                <a:cs typeface="ShinMGoPro-Medium"/>
              </a:rPr>
              <a:t>通常の賃金に加え、割増賃金</a:t>
            </a:r>
            <a:r>
              <a:rPr lang="ja-JP" altLang="en-US" sz="1700" b="1" dirty="0">
                <a:solidFill>
                  <a:srgbClr val="00AEEF"/>
                </a:solidFill>
                <a:latin typeface="HGMaruGothicMPRO" panose="020F0600000000000000" pitchFamily="34" charset="-128"/>
                <a:ea typeface="HGMaruGothicMPRO" panose="020F0600000000000000" pitchFamily="34" charset="-128"/>
                <a:cs typeface="ShinMGoPro-Medium"/>
              </a:rPr>
              <a:t>（残業代）</a:t>
            </a:r>
            <a:r>
              <a:rPr sz="1700" b="1" dirty="0" err="1">
                <a:solidFill>
                  <a:srgbClr val="00AEEF"/>
                </a:solidFill>
                <a:latin typeface="HGMaruGothicMPRO" panose="020F0600000000000000" pitchFamily="34" charset="-128"/>
                <a:ea typeface="HGMaruGothicMPRO" panose="020F0600000000000000" pitchFamily="34" charset="-128"/>
                <a:cs typeface="ShinMGoPro-Medium"/>
              </a:rPr>
              <a:t>を支払う必要</a:t>
            </a:r>
            <a:r>
              <a:rPr sz="1700" dirty="0" err="1">
                <a:solidFill>
                  <a:srgbClr val="231F20"/>
                </a:solidFill>
                <a:latin typeface="HGMaruGothicMPRO" panose="020F0600000000000000" pitchFamily="34" charset="-128"/>
                <a:ea typeface="HGMaruGothicMPRO" panose="020F0600000000000000" pitchFamily="34" charset="-128"/>
                <a:cs typeface="A-OTF Shin Maru Go Pro"/>
              </a:rPr>
              <a:t>があります</a:t>
            </a:r>
            <a:r>
              <a:rPr sz="1700" dirty="0">
                <a:solidFill>
                  <a:srgbClr val="231F20"/>
                </a:solidFill>
                <a:latin typeface="HGMaruGothicMPRO" panose="020F0600000000000000" pitchFamily="34" charset="-128"/>
                <a:ea typeface="HGMaruGothicMPRO" panose="020F0600000000000000" pitchFamily="34" charset="-128"/>
                <a:cs typeface="A-OTF Shin Maru Go Pro"/>
              </a:rPr>
              <a:t>。</a:t>
            </a:r>
            <a:endParaRPr lang="en-US" sz="1700" dirty="0">
              <a:solidFill>
                <a:srgbClr val="231F20"/>
              </a:solidFill>
              <a:latin typeface="HGMaruGothicMPRO" panose="020F0600000000000000" pitchFamily="34" charset="-128"/>
              <a:ea typeface="HGMaruGothicMPRO" panose="020F0600000000000000" pitchFamily="34" charset="-128"/>
              <a:cs typeface="A-OTF Shin Maru Go Pro"/>
            </a:endParaRPr>
          </a:p>
        </p:txBody>
      </p:sp>
      <p:sp>
        <p:nvSpPr>
          <p:cNvPr id="10" name="スライド番号プレースホルダー 2"/>
          <p:cNvSpPr txBox="1">
            <a:spLocks/>
          </p:cNvSpPr>
          <p:nvPr/>
        </p:nvSpPr>
        <p:spPr>
          <a:xfrm>
            <a:off x="9183470" y="6492875"/>
            <a:ext cx="722530" cy="365125"/>
          </a:xfrm>
          <a:prstGeom prst="rect">
            <a:avLst/>
          </a:prstGeom>
        </p:spPr>
        <p:txBody>
          <a:bodyPr/>
          <a:ls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z="2000" smtClean="0">
                <a:latin typeface="HG丸ｺﾞｼｯｸM-PRO" panose="020F0600000000000000" pitchFamily="50" charset="-128"/>
                <a:ea typeface="HG丸ｺﾞｼｯｸM-PRO" panose="020F0600000000000000" pitchFamily="50" charset="-128"/>
              </a:rPr>
              <a:pPr>
                <a:defRPr/>
              </a:pPr>
              <a:t>36</a:t>
            </a:fld>
            <a:endParaRPr lang="ja-JP" altLang="en-US" sz="2000">
              <a:latin typeface="HG丸ｺﾞｼｯｸM-PRO" panose="020F0600000000000000" pitchFamily="50" charset="-128"/>
              <a:ea typeface="HG丸ｺﾞｼｯｸM-PRO" panose="020F0600000000000000" pitchFamily="50" charset="-128"/>
            </a:endParaRPr>
          </a:p>
        </p:txBody>
      </p:sp>
      <p:sp>
        <p:nvSpPr>
          <p:cNvPr id="12" name="object 3">
            <a:extLst>
              <a:ext uri="{FF2B5EF4-FFF2-40B4-BE49-F238E27FC236}">
                <a16:creationId xmlns:a16="http://schemas.microsoft.com/office/drawing/2014/main" id="{0F76B4C3-881A-1540-8490-84449037AA03}"/>
              </a:ext>
            </a:extLst>
          </p:cNvPr>
          <p:cNvSpPr/>
          <p:nvPr/>
        </p:nvSpPr>
        <p:spPr>
          <a:xfrm>
            <a:off x="-20626" y="332656"/>
            <a:ext cx="9944797" cy="365125"/>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r>
              <a:rPr lang="ja-JP" altLang="en-US" sz="2000" b="1" dirty="0">
                <a:solidFill>
                  <a:schemeClr val="bg1"/>
                </a:solidFill>
                <a:latin typeface="HGMaruGothicMPRO" panose="020F0600000000000000" pitchFamily="34" charset="-128"/>
                <a:ea typeface="HGMaruGothicMPRO" panose="020F0600000000000000" pitchFamily="34" charset="-128"/>
              </a:rPr>
              <a:t>　⑥　３６協定について　その１</a:t>
            </a:r>
            <a:endParaRPr sz="2000" b="1" dirty="0">
              <a:solidFill>
                <a:schemeClr val="bg1"/>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6EDD2B9C-7A0D-5748-A9A5-EF89DC320013}"/>
              </a:ext>
            </a:extLst>
          </p:cNvPr>
          <p:cNvSpPr txBox="1"/>
          <p:nvPr/>
        </p:nvSpPr>
        <p:spPr>
          <a:xfrm>
            <a:off x="513467" y="1924565"/>
            <a:ext cx="9018443" cy="661643"/>
          </a:xfrm>
          <a:prstGeom prst="rect">
            <a:avLst/>
          </a:prstGeom>
        </p:spPr>
        <p:txBody>
          <a:bodyPr vert="horz" wrap="square" lIns="0" tIns="15164" rIns="0" bIns="0" rtlCol="0">
            <a:spAutoFit/>
          </a:bodyPr>
          <a:lstStyle/>
          <a:p>
            <a:pPr marR="4666"/>
            <a:r>
              <a:rPr lang="ja-JP" altLang="en-US" sz="210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2100" err="1">
                <a:solidFill>
                  <a:srgbClr val="231F20"/>
                </a:solidFill>
                <a:latin typeface="HGMaruGothicMPRO" panose="020F0600000000000000" pitchFamily="34" charset="-128"/>
                <a:ea typeface="HGMaruGothicMPRO" panose="020F0600000000000000" pitchFamily="34" charset="-128"/>
                <a:cs typeface="A-OTF Shin Maru Go Pro"/>
              </a:rPr>
              <a:t>こ</a:t>
            </a:r>
            <a:r>
              <a:rPr sz="2100">
                <a:solidFill>
                  <a:srgbClr val="231F20"/>
                </a:solidFill>
                <a:latin typeface="HGMaruGothicMPRO" panose="020F0600000000000000" pitchFamily="34" charset="-128"/>
                <a:ea typeface="HGMaruGothicMPRO" panose="020F0600000000000000" pitchFamily="34" charset="-128"/>
                <a:cs typeface="A-OTF Shin Maru Go Pro"/>
              </a:rPr>
              <a:t>のため、我が国では労使間の一定の手続の</a:t>
            </a:r>
            <a:r>
              <a:rPr lang="ja-JP" altLang="en-US" sz="2100">
                <a:solidFill>
                  <a:srgbClr val="231F20"/>
                </a:solidFill>
                <a:latin typeface="HGMaruGothicMPRO" panose="020F0600000000000000" pitchFamily="34" charset="-128"/>
                <a:ea typeface="HGMaruGothicMPRO" panose="020F0600000000000000" pitchFamily="34" charset="-128"/>
                <a:cs typeface="A-OTF Shin Maru Go Pro"/>
              </a:rPr>
              <a:t>上</a:t>
            </a:r>
            <a:r>
              <a:rPr sz="2100">
                <a:solidFill>
                  <a:srgbClr val="231F20"/>
                </a:solidFill>
                <a:latin typeface="HGMaruGothicMPRO" panose="020F0600000000000000" pitchFamily="34" charset="-128"/>
                <a:ea typeface="HGMaruGothicMPRO" panose="020F0600000000000000" pitchFamily="34" charset="-128"/>
                <a:cs typeface="A-OTF Shin Maru Go Pro"/>
              </a:rPr>
              <a:t>で</a:t>
            </a:r>
            <a:r>
              <a:rPr lang="ja-JP" altLang="en-US" sz="2100" err="1">
                <a:solidFill>
                  <a:srgbClr val="231F20"/>
                </a:solidFill>
                <a:latin typeface="HGMaruGothicMPRO" panose="020F0600000000000000" pitchFamily="34" charset="-128"/>
                <a:ea typeface="HGMaruGothicMPRO" panose="020F0600000000000000" pitchFamily="34" charset="-128"/>
                <a:cs typeface="A-OTF Shin Maru Go Pro"/>
              </a:rPr>
              <a:t>、</a:t>
            </a:r>
            <a:r>
              <a:rPr sz="2100" err="1">
                <a:solidFill>
                  <a:srgbClr val="231F20"/>
                </a:solidFill>
                <a:latin typeface="HGMaruGothicMPRO" panose="020F0600000000000000" pitchFamily="34" charset="-128"/>
                <a:ea typeface="HGMaruGothicMPRO" panose="020F0600000000000000" pitchFamily="34" charset="-128"/>
                <a:cs typeface="A-OTF Shin Maru Go Pro"/>
              </a:rPr>
              <a:t>残業を認めるようにしています</a:t>
            </a:r>
            <a:r>
              <a:rPr sz="2100">
                <a:solidFill>
                  <a:srgbClr val="231F20"/>
                </a:solidFill>
                <a:latin typeface="HGMaruGothicMPRO" panose="020F0600000000000000" pitchFamily="34" charset="-128"/>
                <a:ea typeface="HGMaruGothicMPRO" panose="020F0600000000000000" pitchFamily="34" charset="-128"/>
                <a:cs typeface="A-OTF Shin Maru Go Pro"/>
              </a:rPr>
              <a:t>。</a:t>
            </a:r>
            <a:endParaRPr sz="2100">
              <a:latin typeface="HGMaruGothicMPRO" panose="020F0600000000000000" pitchFamily="34" charset="-128"/>
              <a:ea typeface="HGMaruGothicMPRO" panose="020F0600000000000000" pitchFamily="34" charset="-128"/>
              <a:cs typeface="A-OTF Shin Maru Go Pro"/>
            </a:endParaRPr>
          </a:p>
        </p:txBody>
      </p:sp>
    </p:spTree>
    <p:extLst>
      <p:ext uri="{BB962C8B-B14F-4D97-AF65-F5344CB8AC3E}">
        <p14:creationId xmlns:p14="http://schemas.microsoft.com/office/powerpoint/2010/main" val="160070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5" descr="25%"/>
          <p:cNvSpPr>
            <a:spLocks noChangeArrowheads="1"/>
          </p:cNvSpPr>
          <p:nvPr/>
        </p:nvSpPr>
        <p:spPr bwMode="auto">
          <a:xfrm>
            <a:off x="0" y="0"/>
            <a:ext cx="9817149" cy="369322"/>
          </a:xfrm>
          <a:prstGeom prst="rect">
            <a:avLst/>
          </a:prstGeom>
          <a:noFill/>
          <a:ln w="12700">
            <a:noFill/>
            <a:miter lim="800000"/>
            <a:headEnd/>
            <a:tailEnd/>
          </a:ln>
        </p:spPr>
        <p:txBody>
          <a:bodyPr wrap="square" lIns="91428" tIns="45715" rIns="91428" bIns="45715" anchor="ctr">
            <a:spAutoFit/>
          </a:bodyPr>
          <a:lstStyle/>
          <a:p>
            <a:pPr fontAlgn="base">
              <a:spcBef>
                <a:spcPct val="0"/>
              </a:spcBef>
              <a:spcAft>
                <a:spcPct val="0"/>
              </a:spcAft>
            </a:pPr>
            <a:r>
              <a:rPr lang="ja-JP" altLang="en-US">
                <a:solidFill>
                  <a:prstClr val="black"/>
                </a:solidFill>
                <a:latin typeface="メイリオ" panose="020B0604030504040204" pitchFamily="50" charset="-128"/>
                <a:ea typeface="メイリオ" panose="020B0604030504040204" pitchFamily="50" charset="-128"/>
              </a:rPr>
              <a:t>３６協定の締結に当たって留意いただく事項</a:t>
            </a:r>
          </a:p>
        </p:txBody>
      </p:sp>
      <p:cxnSp>
        <p:nvCxnSpPr>
          <p:cNvPr id="4" name="直線コネクタ 3"/>
          <p:cNvCxnSpPr/>
          <p:nvPr/>
        </p:nvCxnSpPr>
        <p:spPr>
          <a:xfrm flipV="1">
            <a:off x="0" y="332656"/>
            <a:ext cx="9792000" cy="0"/>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88504" y="548680"/>
            <a:ext cx="9303496" cy="5447645"/>
          </a:xfrm>
          <a:prstGeom prst="rect">
            <a:avLst/>
          </a:prstGeom>
          <a:noFill/>
        </p:spPr>
        <p:txBody>
          <a:bodyPr wrap="square" rtlCol="0">
            <a:spAutoFit/>
          </a:bodyPr>
          <a:lstStyle/>
          <a:p>
            <a:r>
              <a:rPr kumimoji="1" lang="ja-JP" altLang="en-US" sz="2800" b="1">
                <a:latin typeface="メイリオ" panose="020B0604030504040204" pitchFamily="50" charset="-128"/>
                <a:ea typeface="メイリオ" panose="020B0604030504040204" pitchFamily="50" charset="-128"/>
              </a:rPr>
              <a:t>ポイント</a:t>
            </a:r>
            <a:endParaRPr kumimoji="1" lang="en-US" altLang="ja-JP" sz="2000" b="1">
              <a:latin typeface="メイリオ" panose="020B0604030504040204" pitchFamily="50" charset="-128"/>
              <a:ea typeface="メイリオ" panose="020B0604030504040204" pitchFamily="50" charset="-128"/>
            </a:endParaRPr>
          </a:p>
          <a:p>
            <a:pPr lvl="1"/>
            <a:endParaRPr kumimoji="1" lang="en-US" altLang="ja-JP" sz="2000">
              <a:latin typeface="メイリオ" panose="020B0604030504040204" pitchFamily="50" charset="-128"/>
              <a:ea typeface="メイリオ" panose="020B0604030504040204" pitchFamily="50" charset="-128"/>
            </a:endParaRPr>
          </a:p>
          <a:p>
            <a:pPr lvl="1"/>
            <a:r>
              <a:rPr kumimoji="1" lang="ja-JP" altLang="en-US" sz="2000">
                <a:latin typeface="メイリオ" panose="020B0604030504040204" pitchFamily="50" charset="-128"/>
                <a:ea typeface="メイリオ" panose="020B0604030504040204" pitchFamily="50" charset="-128"/>
              </a:rPr>
              <a:t>○</a:t>
            </a:r>
            <a:r>
              <a:rPr kumimoji="1" lang="ja-JP" altLang="en-US" sz="2000">
                <a:solidFill>
                  <a:srgbClr val="FF0000"/>
                </a:solidFill>
                <a:latin typeface="メイリオ" panose="020B0604030504040204" pitchFamily="50" charset="-128"/>
                <a:ea typeface="メイリオ" panose="020B0604030504040204" pitchFamily="50" charset="-128"/>
              </a:rPr>
              <a:t>時間外労働・休日労働は必要最小限</a:t>
            </a:r>
            <a:r>
              <a:rPr kumimoji="1" lang="ja-JP" altLang="en-US" sz="2000">
                <a:latin typeface="メイリオ" panose="020B0604030504040204" pitchFamily="50" charset="-128"/>
                <a:ea typeface="メイリオ" panose="020B0604030504040204" pitchFamily="50" charset="-128"/>
              </a:rPr>
              <a:t>にとどめる。</a:t>
            </a:r>
            <a:endParaRPr kumimoji="1" lang="en-US" altLang="ja-JP" sz="2000">
              <a:latin typeface="メイリオ" panose="020B0604030504040204" pitchFamily="50" charset="-128"/>
              <a:ea typeface="メイリオ" panose="020B0604030504040204" pitchFamily="50" charset="-128"/>
            </a:endParaRPr>
          </a:p>
          <a:p>
            <a:pPr lvl="1"/>
            <a:endParaRPr lang="en-US" altLang="ja-JP" sz="2000">
              <a:latin typeface="メイリオ" panose="020B0604030504040204" pitchFamily="50" charset="-128"/>
              <a:ea typeface="メイリオ" panose="020B0604030504040204" pitchFamily="50" charset="-128"/>
            </a:endParaRPr>
          </a:p>
          <a:p>
            <a:pPr marL="712788" lvl="1" indent="-255588"/>
            <a:r>
              <a:rPr lang="ja-JP" altLang="en-US" sz="2000">
                <a:latin typeface="メイリオ" panose="020B0604030504040204" pitchFamily="50" charset="-128"/>
                <a:ea typeface="メイリオ" panose="020B0604030504040204" pitchFamily="50" charset="-128"/>
              </a:rPr>
              <a:t>○使用者は、３６協定の範囲内であっても</a:t>
            </a:r>
            <a:r>
              <a:rPr lang="ja-JP" altLang="en-US" sz="2000">
                <a:solidFill>
                  <a:srgbClr val="FF0000"/>
                </a:solidFill>
                <a:latin typeface="メイリオ" panose="020B0604030504040204" pitchFamily="50" charset="-128"/>
                <a:ea typeface="メイリオ" panose="020B0604030504040204" pitchFamily="50" charset="-128"/>
              </a:rPr>
              <a:t>労働者に対する安全配慮義務</a:t>
            </a:r>
            <a:r>
              <a:rPr lang="ja-JP" altLang="en-US" sz="2000">
                <a:latin typeface="メイリオ" panose="020B0604030504040204" pitchFamily="50" charset="-128"/>
                <a:ea typeface="メイリオ" panose="020B0604030504040204" pitchFamily="50" charset="-128"/>
              </a:rPr>
              <a:t>を</a:t>
            </a:r>
            <a:endParaRPr lang="en-US" altLang="ja-JP" sz="2000">
              <a:latin typeface="メイリオ" panose="020B0604030504040204" pitchFamily="50" charset="-128"/>
              <a:ea typeface="メイリオ" panose="020B0604030504040204" pitchFamily="50" charset="-128"/>
            </a:endParaRPr>
          </a:p>
          <a:p>
            <a:pPr marL="712788" lvl="1" indent="-255588"/>
            <a:r>
              <a:rPr lang="en-US" altLang="ja-JP" sz="2000">
                <a:latin typeface="メイリオ" panose="020B0604030504040204" pitchFamily="50" charset="-128"/>
                <a:ea typeface="メイリオ" panose="020B0604030504040204" pitchFamily="50" charset="-128"/>
              </a:rPr>
              <a:t>   </a:t>
            </a:r>
            <a:r>
              <a:rPr lang="ja-JP" altLang="en-US" sz="2000">
                <a:latin typeface="メイリオ" panose="020B0604030504040204" pitchFamily="50" charset="-128"/>
                <a:ea typeface="メイリオ" panose="020B0604030504040204" pitchFamily="50" charset="-128"/>
              </a:rPr>
              <a:t>負うこと。</a:t>
            </a:r>
            <a:endParaRPr lang="en-US" altLang="ja-JP" sz="2000">
              <a:latin typeface="メイリオ" panose="020B0604030504040204" pitchFamily="50" charset="-128"/>
              <a:ea typeface="メイリオ" panose="020B0604030504040204" pitchFamily="50" charset="-128"/>
            </a:endParaRPr>
          </a:p>
          <a:p>
            <a:pPr marL="712788" lvl="1" indent="-255588"/>
            <a:r>
              <a:rPr lang="ja-JP" altLang="en-US" sz="2000">
                <a:solidFill>
                  <a:srgbClr val="FF0000"/>
                </a:solidFill>
                <a:latin typeface="メイリオ" panose="020B0604030504040204" pitchFamily="50" charset="-128"/>
                <a:ea typeface="メイリオ" panose="020B0604030504040204" pitchFamily="50" charset="-128"/>
              </a:rPr>
              <a:t>　労働時間が長くなるほど過労死との関連性が強まる</a:t>
            </a:r>
            <a:r>
              <a:rPr lang="ja-JP" altLang="en-US" sz="2000">
                <a:latin typeface="メイリオ" panose="020B0604030504040204" pitchFamily="50" charset="-128"/>
                <a:ea typeface="メイリオ" panose="020B0604030504040204" pitchFamily="50" charset="-128"/>
              </a:rPr>
              <a:t>ことに留意。</a:t>
            </a:r>
            <a:endParaRPr kumimoji="1" lang="en-US" altLang="ja-JP" sz="2000">
              <a:latin typeface="メイリオ" panose="020B0604030504040204" pitchFamily="50" charset="-128"/>
              <a:ea typeface="メイリオ" panose="020B0604030504040204" pitchFamily="50" charset="-128"/>
            </a:endParaRPr>
          </a:p>
          <a:p>
            <a:pPr lvl="1"/>
            <a:endParaRPr lang="en-US" altLang="ja-JP" sz="2000">
              <a:latin typeface="メイリオ" panose="020B0604030504040204" pitchFamily="50" charset="-128"/>
              <a:ea typeface="メイリオ" panose="020B0604030504040204" pitchFamily="50" charset="-128"/>
            </a:endParaRPr>
          </a:p>
          <a:p>
            <a:pPr marL="712788" lvl="1" indent="-255588"/>
            <a:r>
              <a:rPr kumimoji="1" lang="ja-JP" altLang="en-US" sz="2000">
                <a:latin typeface="メイリオ" panose="020B0604030504040204" pitchFamily="50" charset="-128"/>
                <a:ea typeface="メイリオ" panose="020B0604030504040204" pitchFamily="50" charset="-128"/>
              </a:rPr>
              <a:t>○時間外労働・休日労働を行う</a:t>
            </a:r>
            <a:r>
              <a:rPr kumimoji="1" lang="ja-JP" altLang="en-US" sz="2000">
                <a:solidFill>
                  <a:srgbClr val="FF0000"/>
                </a:solidFill>
                <a:latin typeface="メイリオ" panose="020B0604030504040204" pitchFamily="50" charset="-128"/>
                <a:ea typeface="メイリオ" panose="020B0604030504040204" pitchFamily="50" charset="-128"/>
              </a:rPr>
              <a:t>業務の区分を細分化</a:t>
            </a:r>
            <a:r>
              <a:rPr kumimoji="1" lang="ja-JP" altLang="en-US" sz="2000">
                <a:latin typeface="メイリオ" panose="020B0604030504040204" pitchFamily="50" charset="-128"/>
                <a:ea typeface="メイリオ" panose="020B0604030504040204" pitchFamily="50" charset="-128"/>
              </a:rPr>
              <a:t>し、</a:t>
            </a:r>
            <a:r>
              <a:rPr kumimoji="1" lang="ja-JP" altLang="en-US" sz="2000">
                <a:solidFill>
                  <a:srgbClr val="FF0000"/>
                </a:solidFill>
                <a:latin typeface="メイリオ" panose="020B0604030504040204" pitchFamily="50" charset="-128"/>
                <a:ea typeface="メイリオ" panose="020B0604030504040204" pitchFamily="50" charset="-128"/>
              </a:rPr>
              <a:t>業務の範囲を明確</a:t>
            </a:r>
            <a:endParaRPr kumimoji="1" lang="en-US" altLang="ja-JP" sz="2000">
              <a:solidFill>
                <a:srgbClr val="FF0000"/>
              </a:solidFill>
              <a:latin typeface="メイリオ" panose="020B0604030504040204" pitchFamily="50" charset="-128"/>
              <a:ea typeface="メイリオ" panose="020B0604030504040204" pitchFamily="50" charset="-128"/>
            </a:endParaRPr>
          </a:p>
          <a:p>
            <a:pPr marL="712788" lvl="1" indent="-255588"/>
            <a:r>
              <a:rPr lang="en-US" altLang="ja-JP" sz="2000">
                <a:solidFill>
                  <a:srgbClr val="FF0000"/>
                </a:solidFill>
                <a:latin typeface="メイリオ" panose="020B0604030504040204" pitchFamily="50" charset="-128"/>
                <a:ea typeface="メイリオ" panose="020B0604030504040204" pitchFamily="50" charset="-128"/>
              </a:rPr>
              <a:t>   </a:t>
            </a:r>
            <a:r>
              <a:rPr kumimoji="1" lang="ja-JP" altLang="en-US" sz="2000">
                <a:latin typeface="メイリオ" panose="020B0604030504040204" pitchFamily="50" charset="-128"/>
                <a:ea typeface="メイリオ" panose="020B0604030504040204" pitchFamily="50" charset="-128"/>
              </a:rPr>
              <a:t>にすること。</a:t>
            </a:r>
            <a:endParaRPr lang="en-US" altLang="ja-JP" sz="2000">
              <a:latin typeface="メイリオ" panose="020B0604030504040204" pitchFamily="50" charset="-128"/>
              <a:ea typeface="メイリオ" panose="020B0604030504040204" pitchFamily="50" charset="-128"/>
            </a:endParaRPr>
          </a:p>
          <a:p>
            <a:pPr marL="712788" lvl="1" indent="-255588"/>
            <a:endParaRPr lang="en-US" altLang="ja-JP" sz="2000">
              <a:latin typeface="メイリオ" panose="020B0604030504040204" pitchFamily="50" charset="-128"/>
              <a:ea typeface="メイリオ" panose="020B0604030504040204" pitchFamily="50" charset="-128"/>
            </a:endParaRPr>
          </a:p>
          <a:p>
            <a:pPr marL="712788" lvl="1" indent="-255588"/>
            <a:r>
              <a:rPr lang="ja-JP" altLang="en-US" sz="2000">
                <a:latin typeface="メイリオ" panose="020B0604030504040204" pitchFamily="50" charset="-128"/>
                <a:ea typeface="メイリオ" panose="020B0604030504040204" pitchFamily="50" charset="-128"/>
              </a:rPr>
              <a:t>○</a:t>
            </a:r>
            <a:r>
              <a:rPr lang="ja-JP" altLang="en-US" sz="2000">
                <a:solidFill>
                  <a:srgbClr val="FF0000"/>
                </a:solidFill>
                <a:latin typeface="メイリオ" panose="020B0604030504040204" pitchFamily="50" charset="-128"/>
                <a:ea typeface="メイリオ" panose="020B0604030504040204" pitchFamily="50" charset="-128"/>
              </a:rPr>
              <a:t>臨時的な特別の事情がなければ限度時間（月</a:t>
            </a:r>
            <a:r>
              <a:rPr lang="en-US" altLang="ja-JP" sz="2000">
                <a:solidFill>
                  <a:srgbClr val="FF0000"/>
                </a:solidFill>
                <a:latin typeface="メイリオ" panose="020B0604030504040204" pitchFamily="50" charset="-128"/>
                <a:ea typeface="メイリオ" panose="020B0604030504040204" pitchFamily="50" charset="-128"/>
              </a:rPr>
              <a:t>45</a:t>
            </a:r>
            <a:r>
              <a:rPr lang="ja-JP" altLang="en-US" sz="2000">
                <a:solidFill>
                  <a:srgbClr val="FF0000"/>
                </a:solidFill>
                <a:latin typeface="メイリオ" panose="020B0604030504040204" pitchFamily="50" charset="-128"/>
                <a:ea typeface="メイリオ" panose="020B0604030504040204" pitchFamily="50" charset="-128"/>
              </a:rPr>
              <a:t>時間・年</a:t>
            </a:r>
            <a:r>
              <a:rPr lang="en-US" altLang="ja-JP" sz="2000">
                <a:solidFill>
                  <a:srgbClr val="FF0000"/>
                </a:solidFill>
                <a:latin typeface="メイリオ" panose="020B0604030504040204" pitchFamily="50" charset="-128"/>
                <a:ea typeface="メイリオ" panose="020B0604030504040204" pitchFamily="50" charset="-128"/>
              </a:rPr>
              <a:t>360</a:t>
            </a:r>
            <a:r>
              <a:rPr lang="ja-JP" altLang="en-US" sz="2000">
                <a:solidFill>
                  <a:srgbClr val="FF0000"/>
                </a:solidFill>
                <a:latin typeface="メイリオ" panose="020B0604030504040204" pitchFamily="50" charset="-128"/>
                <a:ea typeface="メイリオ" panose="020B0604030504040204" pitchFamily="50" charset="-128"/>
              </a:rPr>
              <a:t>時間）を</a:t>
            </a:r>
            <a:endParaRPr lang="en-US" altLang="ja-JP" sz="2000">
              <a:solidFill>
                <a:srgbClr val="FF0000"/>
              </a:solidFill>
              <a:latin typeface="メイリオ" panose="020B0604030504040204" pitchFamily="50" charset="-128"/>
              <a:ea typeface="メイリオ" panose="020B0604030504040204" pitchFamily="50" charset="-128"/>
            </a:endParaRPr>
          </a:p>
          <a:p>
            <a:pPr marL="712788" lvl="1" indent="-255588"/>
            <a:r>
              <a:rPr lang="en-US" altLang="ja-JP" sz="2000">
                <a:solidFill>
                  <a:srgbClr val="FF0000"/>
                </a:solidFill>
                <a:latin typeface="メイリオ" panose="020B0604030504040204" pitchFamily="50" charset="-128"/>
                <a:ea typeface="メイリオ" panose="020B0604030504040204" pitchFamily="50" charset="-128"/>
              </a:rPr>
              <a:t>   </a:t>
            </a:r>
            <a:r>
              <a:rPr lang="ja-JP" altLang="en-US" sz="2000">
                <a:solidFill>
                  <a:srgbClr val="FF0000"/>
                </a:solidFill>
                <a:latin typeface="メイリオ" panose="020B0604030504040204" pitchFamily="50" charset="-128"/>
                <a:ea typeface="メイリオ" panose="020B0604030504040204" pitchFamily="50" charset="-128"/>
              </a:rPr>
              <a:t>超えられない</a:t>
            </a:r>
            <a:r>
              <a:rPr lang="ja-JP" altLang="en-US" sz="2000">
                <a:latin typeface="メイリオ" panose="020B0604030504040204" pitchFamily="50" charset="-128"/>
                <a:ea typeface="メイリオ" panose="020B0604030504040204" pitchFamily="50" charset="-128"/>
              </a:rPr>
              <a:t>こと。</a:t>
            </a:r>
            <a:endParaRPr lang="en-US" altLang="ja-JP" sz="2000">
              <a:latin typeface="メイリオ" panose="020B0604030504040204" pitchFamily="50" charset="-128"/>
              <a:ea typeface="メイリオ" panose="020B0604030504040204" pitchFamily="50" charset="-128"/>
            </a:endParaRPr>
          </a:p>
          <a:p>
            <a:pPr marL="712788" lvl="1" indent="-255588"/>
            <a:r>
              <a:rPr lang="ja-JP" altLang="en-US" sz="2000">
                <a:latin typeface="メイリオ" panose="020B0604030504040204" pitchFamily="50" charset="-128"/>
                <a:ea typeface="メイリオ" panose="020B0604030504040204" pitchFamily="50" charset="-128"/>
              </a:rPr>
              <a:t>　限度時間を超える必要がある場合は、</a:t>
            </a:r>
            <a:r>
              <a:rPr lang="ja-JP" altLang="en-US" sz="2000">
                <a:solidFill>
                  <a:srgbClr val="FF0000"/>
                </a:solidFill>
                <a:latin typeface="メイリオ" panose="020B0604030504040204" pitchFamily="50" charset="-128"/>
                <a:ea typeface="メイリオ" panose="020B0604030504040204" pitchFamily="50" charset="-128"/>
              </a:rPr>
              <a:t>できる限り具体的に</a:t>
            </a:r>
            <a:r>
              <a:rPr lang="ja-JP" altLang="en-US" sz="2000">
                <a:latin typeface="メイリオ" panose="020B0604030504040204" pitchFamily="50" charset="-128"/>
                <a:ea typeface="メイリオ" panose="020B0604030504040204" pitchFamily="50" charset="-128"/>
              </a:rPr>
              <a:t>定めること。</a:t>
            </a:r>
            <a:endParaRPr lang="en-US" altLang="ja-JP" sz="2000">
              <a:latin typeface="メイリオ" panose="020B0604030504040204" pitchFamily="50" charset="-128"/>
              <a:ea typeface="メイリオ" panose="020B0604030504040204" pitchFamily="50" charset="-128"/>
            </a:endParaRPr>
          </a:p>
          <a:p>
            <a:pPr marL="712788" lvl="1" indent="-255588"/>
            <a:r>
              <a:rPr lang="ja-JP" altLang="en-US" sz="2000">
                <a:latin typeface="メイリオ" panose="020B0604030504040204" pitchFamily="50" charset="-128"/>
                <a:ea typeface="メイリオ" panose="020B0604030504040204" pitchFamily="50" charset="-128"/>
              </a:rPr>
              <a:t>　</a:t>
            </a:r>
            <a:r>
              <a:rPr lang="ja-JP" altLang="en-US" sz="2000">
                <a:solidFill>
                  <a:srgbClr val="FF0000"/>
                </a:solidFill>
                <a:latin typeface="メイリオ" panose="020B0604030504040204" pitchFamily="50" charset="-128"/>
                <a:ea typeface="メイリオ" panose="020B0604030504040204" pitchFamily="50" charset="-128"/>
              </a:rPr>
              <a:t>限度時間にできる限り近づける</a:t>
            </a:r>
            <a:r>
              <a:rPr lang="ja-JP" altLang="en-US" sz="2000">
                <a:latin typeface="メイリオ" panose="020B0604030504040204" pitchFamily="50" charset="-128"/>
                <a:ea typeface="メイリオ" panose="020B0604030504040204" pitchFamily="50" charset="-128"/>
              </a:rPr>
              <a:t>こと。</a:t>
            </a:r>
            <a:endParaRPr lang="en-US" altLang="ja-JP" sz="2000">
              <a:latin typeface="メイリオ" panose="020B0604030504040204" pitchFamily="50" charset="-128"/>
              <a:ea typeface="メイリオ" panose="020B0604030504040204" pitchFamily="50" charset="-128"/>
            </a:endParaRPr>
          </a:p>
          <a:p>
            <a:pPr marL="712788" lvl="1" indent="-255588"/>
            <a:endParaRPr lang="en-US" altLang="ja-JP" sz="2000">
              <a:latin typeface="メイリオ" panose="020B0604030504040204" pitchFamily="50" charset="-128"/>
              <a:ea typeface="メイリオ" panose="020B0604030504040204" pitchFamily="50" charset="-128"/>
            </a:endParaRPr>
          </a:p>
          <a:p>
            <a:pPr marL="712788" lvl="1" indent="-255588"/>
            <a:r>
              <a:rPr lang="ja-JP" altLang="en-US" sz="2000">
                <a:latin typeface="メイリオ" panose="020B0604030504040204" pitchFamily="50" charset="-128"/>
                <a:ea typeface="メイリオ" panose="020B0604030504040204" pitchFamily="50" charset="-128"/>
              </a:rPr>
              <a:t>　</a:t>
            </a:r>
            <a:endParaRPr lang="en-US" altLang="ja-JP" sz="2000">
              <a:latin typeface="メイリオ" panose="020B0604030504040204" pitchFamily="50" charset="-128"/>
              <a:ea typeface="メイリオ" panose="020B0604030504040204" pitchFamily="50" charset="-128"/>
            </a:endParaRPr>
          </a:p>
        </p:txBody>
      </p:sp>
      <p:sp>
        <p:nvSpPr>
          <p:cNvPr id="7" name="角丸四角形 6"/>
          <p:cNvSpPr/>
          <p:nvPr/>
        </p:nvSpPr>
        <p:spPr>
          <a:xfrm>
            <a:off x="1136576" y="5625844"/>
            <a:ext cx="8280920" cy="850601"/>
          </a:xfrm>
          <a:prstGeom prst="roundRect">
            <a:avLst>
              <a:gd name="adj" fmla="val 8036"/>
            </a:avLst>
          </a:prstGeom>
          <a:noFill/>
          <a:ln w="12700" cap="rnd">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marL="357188" lvl="1" indent="9525"/>
            <a:r>
              <a:rPr lang="ja-JP" altLang="en-US" sz="1600">
                <a:solidFill>
                  <a:prstClr val="black"/>
                </a:solidFill>
                <a:latin typeface="メイリオ" panose="020B0604030504040204" pitchFamily="50" charset="-128"/>
                <a:ea typeface="メイリオ" panose="020B0604030504040204" pitchFamily="50" charset="-128"/>
              </a:rPr>
              <a:t>特別条項で延長する場合、月末２週間と翌月初２週間の４週間に</a:t>
            </a:r>
            <a:r>
              <a:rPr lang="en-US" altLang="ja-JP" sz="1600">
                <a:solidFill>
                  <a:prstClr val="black"/>
                </a:solidFill>
                <a:latin typeface="メイリオ" panose="020B0604030504040204" pitchFamily="50" charset="-128"/>
                <a:ea typeface="メイリオ" panose="020B0604030504040204" pitchFamily="50" charset="-128"/>
              </a:rPr>
              <a:t>160</a:t>
            </a:r>
            <a:r>
              <a:rPr lang="ja-JP" altLang="en-US" sz="1600">
                <a:solidFill>
                  <a:prstClr val="black"/>
                </a:solidFill>
                <a:latin typeface="メイリオ" panose="020B0604030504040204" pitchFamily="50" charset="-128"/>
                <a:ea typeface="メイリオ" panose="020B0604030504040204" pitchFamily="50" charset="-128"/>
              </a:rPr>
              <a:t>時間の時間外労働を行わせるといったような、短期に集中して過重な労働となることは望ましくないことに留意してください。</a:t>
            </a:r>
            <a:endParaRPr lang="en-US" altLang="ja-JP" sz="1600">
              <a:solidFill>
                <a:prstClr val="black"/>
              </a:solidFill>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584" y="5852169"/>
            <a:ext cx="320346" cy="288311"/>
          </a:xfrm>
          <a:prstGeom prst="rect">
            <a:avLst/>
          </a:prstGeom>
        </p:spPr>
      </p:pic>
      <p:sp>
        <p:nvSpPr>
          <p:cNvPr id="9" name="スライド番号プレースホルダー 2"/>
          <p:cNvSpPr>
            <a:spLocks noGrp="1"/>
          </p:cNvSpPr>
          <p:nvPr>
            <p:ph type="sldNum" sz="quarter" idx="12"/>
          </p:nvPr>
        </p:nvSpPr>
        <p:spPr>
          <a:xfrm>
            <a:off x="9183470" y="6493718"/>
            <a:ext cx="722530" cy="365125"/>
          </a:xfrm>
        </p:spPr>
        <p:txBody>
          <a:bodyPr/>
          <a:lstStyle/>
          <a:p>
            <a:pPr>
              <a:defRPr/>
            </a:pPr>
            <a:fld id="{A5A05A7F-8CE3-4109-9362-34BB9F9E23C9}" type="slidenum">
              <a:rPr lang="ja-JP" altLang="en-US" sz="2000" smtClean="0">
                <a:solidFill>
                  <a:schemeClr val="tx1"/>
                </a:solidFill>
                <a:latin typeface="HG丸ｺﾞｼｯｸM-PRO" panose="020F0600000000000000" pitchFamily="50" charset="-128"/>
                <a:ea typeface="HG丸ｺﾞｼｯｸM-PRO" panose="020F0600000000000000" pitchFamily="50" charset="-128"/>
              </a:rPr>
              <a:pPr>
                <a:defRPr/>
              </a:pPr>
              <a:t>37</a:t>
            </a:fld>
            <a:endParaRPr lang="ja-JP" altLang="en-US" sz="200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10361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68A534-E373-4119-41C4-9F18FFDF32EE}"/>
              </a:ext>
            </a:extLst>
          </p:cNvPr>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38</a:t>
            </a:fld>
            <a:endParaRPr lang="ja-JP" altLang="en-US">
              <a:solidFill>
                <a:prstClr val="black"/>
              </a:solidFill>
            </a:endParaRPr>
          </a:p>
        </p:txBody>
      </p:sp>
      <p:pic>
        <p:nvPicPr>
          <p:cNvPr id="6" name="図 5">
            <a:extLst>
              <a:ext uri="{FF2B5EF4-FFF2-40B4-BE49-F238E27FC236}">
                <a16:creationId xmlns:a16="http://schemas.microsoft.com/office/drawing/2014/main" id="{633ED121-7D3F-E3C8-20B1-E84A36C90A5F}"/>
              </a:ext>
            </a:extLst>
          </p:cNvPr>
          <p:cNvPicPr>
            <a:picLocks noChangeAspect="1"/>
          </p:cNvPicPr>
          <p:nvPr/>
        </p:nvPicPr>
        <p:blipFill>
          <a:blip r:embed="rId2"/>
          <a:stretch>
            <a:fillRect/>
          </a:stretch>
        </p:blipFill>
        <p:spPr>
          <a:xfrm>
            <a:off x="0" y="0"/>
            <a:ext cx="9906000" cy="4962458"/>
          </a:xfrm>
          <a:prstGeom prst="rect">
            <a:avLst/>
          </a:prstGeom>
        </p:spPr>
      </p:pic>
      <p:pic>
        <p:nvPicPr>
          <p:cNvPr id="8" name="図 7">
            <a:extLst>
              <a:ext uri="{FF2B5EF4-FFF2-40B4-BE49-F238E27FC236}">
                <a16:creationId xmlns:a16="http://schemas.microsoft.com/office/drawing/2014/main" id="{B4462F33-BC9F-5B4C-581B-282C87AF82F9}"/>
              </a:ext>
            </a:extLst>
          </p:cNvPr>
          <p:cNvPicPr>
            <a:picLocks noChangeAspect="1"/>
          </p:cNvPicPr>
          <p:nvPr/>
        </p:nvPicPr>
        <p:blipFill>
          <a:blip r:embed="rId3"/>
          <a:stretch>
            <a:fillRect/>
          </a:stretch>
        </p:blipFill>
        <p:spPr>
          <a:xfrm>
            <a:off x="0" y="4962458"/>
            <a:ext cx="9809142" cy="1969353"/>
          </a:xfrm>
          <a:prstGeom prst="rect">
            <a:avLst/>
          </a:prstGeom>
        </p:spPr>
      </p:pic>
    </p:spTree>
    <p:extLst>
      <p:ext uri="{BB962C8B-B14F-4D97-AF65-F5344CB8AC3E}">
        <p14:creationId xmlns:p14="http://schemas.microsoft.com/office/powerpoint/2010/main" val="2160226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197EAE89-83DB-5B45-9795-CEFA90E801AD}"/>
              </a:ext>
            </a:extLst>
          </p:cNvPr>
          <p:cNvSpPr txBox="1"/>
          <p:nvPr/>
        </p:nvSpPr>
        <p:spPr>
          <a:xfrm>
            <a:off x="678269" y="6053306"/>
            <a:ext cx="8971344" cy="439569"/>
          </a:xfrm>
          <a:prstGeom prst="rect">
            <a:avLst/>
          </a:prstGeom>
        </p:spPr>
        <p:txBody>
          <a:bodyPr vert="horz" wrap="square" lIns="0" tIns="39078" rIns="0" bIns="0" rtlCol="0" anchor="t">
            <a:spAutoFit/>
          </a:bodyPr>
          <a:lstStyle/>
          <a:p>
            <a:pPr marL="11430"/>
            <a:r>
              <a:rPr sz="1300" err="1">
                <a:solidFill>
                  <a:srgbClr val="231F20"/>
                </a:solidFill>
                <a:latin typeface="HGMaruGothicMPRO"/>
                <a:ea typeface="HGMaruGothicMPRO"/>
                <a:cs typeface="A-OTF Shin Maru Go Pro"/>
              </a:rPr>
              <a:t>出典：厚生労働省パンフレット</a:t>
            </a:r>
            <a:r>
              <a:rPr sz="1300">
                <a:solidFill>
                  <a:srgbClr val="231F20"/>
                </a:solidFill>
                <a:latin typeface="HGMaruGothicMPRO"/>
                <a:ea typeface="HGMaruGothicMPRO"/>
                <a:cs typeface="A-OTF Shin Maru Go Pro"/>
              </a:rPr>
              <a:t>『</a:t>
            </a:r>
            <a:r>
              <a:rPr lang="ja-JP" sz="1300">
                <a:solidFill>
                  <a:srgbClr val="231F20"/>
                </a:solidFill>
                <a:latin typeface="HGMaruGothicMPRO"/>
                <a:ea typeface="HGMaruGothicMPRO"/>
                <a:cs typeface="+mn-lt"/>
              </a:rPr>
              <a:t>過重労働による</a:t>
            </a:r>
            <a:r>
              <a:rPr lang="en-US" sz="1300">
                <a:solidFill>
                  <a:srgbClr val="231F20"/>
                </a:solidFill>
                <a:latin typeface="HGMaruGothicMPRO"/>
                <a:ea typeface="HGMaruGothicMPRO"/>
                <a:cs typeface="+mn-lt"/>
              </a:rPr>
              <a:t>健康障害を防ぐために</a:t>
            </a:r>
            <a:r>
              <a:rPr sz="1300">
                <a:solidFill>
                  <a:srgbClr val="231F20"/>
                </a:solidFill>
                <a:latin typeface="HGMaruGothicMPRO"/>
                <a:ea typeface="HGMaruGothicMPRO"/>
                <a:cs typeface="A-OTF Shin Maru Go Pro"/>
              </a:rPr>
              <a:t>』１ページ</a:t>
            </a:r>
            <a:endParaRPr lang="en-US" sz="1300">
              <a:solidFill>
                <a:srgbClr val="231F20"/>
              </a:solidFill>
              <a:latin typeface="HGMaruGothicMPRO"/>
              <a:ea typeface="HGMaruGothicMPRO"/>
              <a:cs typeface="A-OTF Shin Maru Go Pro"/>
            </a:endParaRPr>
          </a:p>
          <a:p>
            <a:pPr marL="11430"/>
            <a:r>
              <a:rPr lang="en-US" sz="1300">
                <a:solidFill>
                  <a:srgbClr val="231F20"/>
                </a:solidFill>
                <a:latin typeface="HGMaruGothicMPRO"/>
                <a:ea typeface="HGMaruGothicMPRO"/>
                <a:cs typeface="+mn-lt"/>
              </a:rPr>
              <a:t>https://www.mhlw.go.jp/stf/newpage_07041.html</a:t>
            </a:r>
            <a:endParaRPr lang="en-US"/>
          </a:p>
        </p:txBody>
      </p:sp>
      <p:sp>
        <p:nvSpPr>
          <p:cNvPr id="9" name="スライド番号プレースホルダー 2"/>
          <p:cNvSpPr txBox="1">
            <a:spLocks/>
          </p:cNvSpPr>
          <p:nvPr/>
        </p:nvSpPr>
        <p:spPr>
          <a:xfrm>
            <a:off x="9183470" y="6492875"/>
            <a:ext cx="722530" cy="365125"/>
          </a:xfrm>
          <a:prstGeom prst="rect">
            <a:avLst/>
          </a:prstGeom>
        </p:spPr>
        <p:txBody>
          <a:bodyPr/>
          <a:ls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z="2000" smtClean="0">
                <a:latin typeface="HG丸ｺﾞｼｯｸM-PRO" panose="020F0600000000000000" pitchFamily="50" charset="-128"/>
                <a:ea typeface="HG丸ｺﾞｼｯｸM-PRO" panose="020F0600000000000000" pitchFamily="50" charset="-128"/>
              </a:rPr>
              <a:pPr>
                <a:defRPr/>
              </a:pPr>
              <a:t>3</a:t>
            </a:fld>
            <a:endParaRPr lang="ja-JP" altLang="en-US" sz="2000">
              <a:latin typeface="HG丸ｺﾞｼｯｸM-PRO" panose="020F0600000000000000" pitchFamily="50" charset="-128"/>
              <a:ea typeface="HG丸ｺﾞｼｯｸM-PRO" panose="020F0600000000000000" pitchFamily="50" charset="-128"/>
            </a:endParaRPr>
          </a:p>
        </p:txBody>
      </p:sp>
      <p:sp>
        <p:nvSpPr>
          <p:cNvPr id="10" name="object 3">
            <a:extLst>
              <a:ext uri="{FF2B5EF4-FFF2-40B4-BE49-F238E27FC236}">
                <a16:creationId xmlns:a16="http://schemas.microsoft.com/office/drawing/2014/main" id="{0F76B4C3-881A-1540-8490-84449037AA03}"/>
              </a:ext>
            </a:extLst>
          </p:cNvPr>
          <p:cNvSpPr/>
          <p:nvPr/>
        </p:nvSpPr>
        <p:spPr>
          <a:xfrm>
            <a:off x="-20626" y="332656"/>
            <a:ext cx="9944797" cy="466354"/>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r>
              <a:rPr lang="en-US" altLang="ja-JP" b="1" dirty="0">
                <a:solidFill>
                  <a:schemeClr val="bg1"/>
                </a:solidFill>
                <a:latin typeface="HGMaruGothicMPRO" panose="020F0600000000000000" pitchFamily="34" charset="-128"/>
                <a:ea typeface="HGMaruGothicMPRO" panose="020F0600000000000000" pitchFamily="34" charset="-128"/>
              </a:rPr>
              <a:t>Ⅰ</a:t>
            </a:r>
            <a:r>
              <a:rPr lang="ja-JP" altLang="en-US" b="1" dirty="0">
                <a:solidFill>
                  <a:schemeClr val="bg1"/>
                </a:solidFill>
                <a:latin typeface="HGMaruGothicMPRO" panose="020F0600000000000000" pitchFamily="34" charset="-128"/>
                <a:ea typeface="HGMaruGothicMPRO" panose="020F0600000000000000" pitchFamily="34" charset="-128"/>
              </a:rPr>
              <a:t>－２　時間外・休日労働時間と健康障害リスクの関係</a:t>
            </a:r>
            <a:endParaRPr b="1" dirty="0">
              <a:solidFill>
                <a:schemeClr val="bg1"/>
              </a:solidFill>
              <a:latin typeface="HGMaruGothicMPRO" panose="020F0600000000000000" pitchFamily="34" charset="-128"/>
              <a:ea typeface="HGMaruGothicMPRO" panose="020F0600000000000000" pitchFamily="34" charset="-128"/>
            </a:endParaRPr>
          </a:p>
        </p:txBody>
      </p:sp>
      <p:pic>
        <p:nvPicPr>
          <p:cNvPr id="6" name="Picture 5">
            <a:extLst>
              <a:ext uri="{FF2B5EF4-FFF2-40B4-BE49-F238E27FC236}">
                <a16:creationId xmlns:a16="http://schemas.microsoft.com/office/drawing/2014/main" id="{B8BAD6FA-628E-AB2E-B980-34F4F81E7AED}"/>
              </a:ext>
            </a:extLst>
          </p:cNvPr>
          <p:cNvPicPr>
            <a:picLocks noChangeAspect="1"/>
          </p:cNvPicPr>
          <p:nvPr/>
        </p:nvPicPr>
        <p:blipFill>
          <a:blip r:embed="rId3"/>
          <a:stretch>
            <a:fillRect/>
          </a:stretch>
        </p:blipFill>
        <p:spPr>
          <a:xfrm>
            <a:off x="1226517" y="989239"/>
            <a:ext cx="7635278" cy="4879520"/>
          </a:xfrm>
          <a:prstGeom prst="rect">
            <a:avLst/>
          </a:prstGeom>
        </p:spPr>
      </p:pic>
    </p:spTree>
    <p:extLst>
      <p:ext uri="{BB962C8B-B14F-4D97-AF65-F5344CB8AC3E}">
        <p14:creationId xmlns:p14="http://schemas.microsoft.com/office/powerpoint/2010/main" val="2425755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450C6BC-D495-4BDB-1A99-2E0F7CFDED6C}"/>
              </a:ext>
            </a:extLst>
          </p:cNvPr>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39</a:t>
            </a:fld>
            <a:endParaRPr lang="ja-JP" altLang="en-US">
              <a:solidFill>
                <a:prstClr val="black"/>
              </a:solidFill>
            </a:endParaRPr>
          </a:p>
        </p:txBody>
      </p:sp>
      <p:pic>
        <p:nvPicPr>
          <p:cNvPr id="6" name="図 5">
            <a:extLst>
              <a:ext uri="{FF2B5EF4-FFF2-40B4-BE49-F238E27FC236}">
                <a16:creationId xmlns:a16="http://schemas.microsoft.com/office/drawing/2014/main" id="{1DA9F6B8-AB42-5F76-F2A2-D2B1680FC868}"/>
              </a:ext>
            </a:extLst>
          </p:cNvPr>
          <p:cNvPicPr>
            <a:picLocks noChangeAspect="1"/>
          </p:cNvPicPr>
          <p:nvPr/>
        </p:nvPicPr>
        <p:blipFill>
          <a:blip r:embed="rId2"/>
          <a:stretch>
            <a:fillRect/>
          </a:stretch>
        </p:blipFill>
        <p:spPr>
          <a:xfrm>
            <a:off x="0" y="0"/>
            <a:ext cx="9906000" cy="6705599"/>
          </a:xfrm>
          <a:prstGeom prst="rect">
            <a:avLst/>
          </a:prstGeom>
        </p:spPr>
      </p:pic>
    </p:spTree>
    <p:extLst>
      <p:ext uri="{BB962C8B-B14F-4D97-AF65-F5344CB8AC3E}">
        <p14:creationId xmlns:p14="http://schemas.microsoft.com/office/powerpoint/2010/main" val="3684730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905D10-9B8B-E6A2-9A4E-93A312C6954F}"/>
              </a:ext>
            </a:extLst>
          </p:cNvPr>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40</a:t>
            </a:fld>
            <a:endParaRPr lang="ja-JP" altLang="en-US">
              <a:solidFill>
                <a:prstClr val="black"/>
              </a:solidFill>
            </a:endParaRPr>
          </a:p>
        </p:txBody>
      </p:sp>
      <p:pic>
        <p:nvPicPr>
          <p:cNvPr id="4" name="図 3">
            <a:extLst>
              <a:ext uri="{FF2B5EF4-FFF2-40B4-BE49-F238E27FC236}">
                <a16:creationId xmlns:a16="http://schemas.microsoft.com/office/drawing/2014/main" id="{86D6FB4E-BEC0-747B-0D90-08B5006B4452}"/>
              </a:ext>
            </a:extLst>
          </p:cNvPr>
          <p:cNvPicPr>
            <a:picLocks noChangeAspect="1"/>
          </p:cNvPicPr>
          <p:nvPr/>
        </p:nvPicPr>
        <p:blipFill>
          <a:blip r:embed="rId2"/>
          <a:stretch>
            <a:fillRect/>
          </a:stretch>
        </p:blipFill>
        <p:spPr>
          <a:xfrm>
            <a:off x="0" y="0"/>
            <a:ext cx="9906000" cy="5637046"/>
          </a:xfrm>
          <a:prstGeom prst="rect">
            <a:avLst/>
          </a:prstGeom>
        </p:spPr>
      </p:pic>
      <p:sp>
        <p:nvSpPr>
          <p:cNvPr id="5" name="正方形/長方形 4">
            <a:extLst>
              <a:ext uri="{FF2B5EF4-FFF2-40B4-BE49-F238E27FC236}">
                <a16:creationId xmlns:a16="http://schemas.microsoft.com/office/drawing/2014/main" id="{0539C9E7-93DC-F9BF-AC56-9823FE219CE3}"/>
              </a:ext>
            </a:extLst>
          </p:cNvPr>
          <p:cNvSpPr/>
          <p:nvPr/>
        </p:nvSpPr>
        <p:spPr>
          <a:xfrm>
            <a:off x="189186" y="5791200"/>
            <a:ext cx="9228083" cy="861848"/>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600" b="1" spc="-150" dirty="0">
                <a:solidFill>
                  <a:schemeClr val="tx1"/>
                </a:solidFill>
                <a:latin typeface="メイリオ" pitchFamily="50" charset="-128"/>
                <a:ea typeface="メイリオ" pitchFamily="50" charset="-128"/>
                <a:cs typeface="メイリオ" pitchFamily="50" charset="-128"/>
              </a:rPr>
              <a:t>◎　厚労省様式ダウンロードコーナーより。建設、運輸、医療は様式が違いますので注意してください。　　　◎　労使協定は、必ず労働者代表（目的を明らかにした選挙や、挙手などの手続きで選出された者、管理・監督者でない者）労働者代表で無い場合は協定は無効。（トーコロ事件（最高裁第二小、</a:t>
            </a:r>
            <a:r>
              <a:rPr kumimoji="1" lang="en-US" altLang="ja-JP" sz="1600" b="1" spc="-150" dirty="0">
                <a:solidFill>
                  <a:schemeClr val="tx1"/>
                </a:solidFill>
                <a:latin typeface="メイリオ" pitchFamily="50" charset="-128"/>
                <a:ea typeface="メイリオ" pitchFamily="50" charset="-128"/>
                <a:cs typeface="メイリオ" pitchFamily="50" charset="-128"/>
              </a:rPr>
              <a:t>H13.6.22</a:t>
            </a:r>
            <a:r>
              <a:rPr kumimoji="1" lang="ja-JP" altLang="en-US" sz="1600" b="1" spc="-150" dirty="0">
                <a:solidFill>
                  <a:schemeClr val="tx1"/>
                </a:solidFill>
                <a:latin typeface="メイリオ" pitchFamily="50" charset="-128"/>
                <a:ea typeface="メイリオ" pitchFamily="50" charset="-128"/>
                <a:cs typeface="メイリオ" pitchFamily="50" charset="-128"/>
              </a:rPr>
              <a:t>））</a:t>
            </a:r>
          </a:p>
        </p:txBody>
      </p:sp>
    </p:spTree>
    <p:extLst>
      <p:ext uri="{BB962C8B-B14F-4D97-AF65-F5344CB8AC3E}">
        <p14:creationId xmlns:p14="http://schemas.microsoft.com/office/powerpoint/2010/main" val="1983885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C5EEF760-A545-0706-FCFA-0B6E4F5C9DC7}"/>
              </a:ext>
            </a:extLst>
          </p:cNvPr>
          <p:cNvSpPr/>
          <p:nvPr/>
        </p:nvSpPr>
        <p:spPr>
          <a:xfrm>
            <a:off x="189186" y="1072054"/>
            <a:ext cx="9527628" cy="2638098"/>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pPr algn="l">
              <a:buNone/>
            </a:pPr>
            <a:r>
              <a:rPr lang="ja-JP" altLang="en-US" sz="2000" b="0" i="0" dirty="0">
                <a:solidFill>
                  <a:srgbClr val="212529"/>
                </a:solidFill>
                <a:effectLst/>
                <a:latin typeface="Noto Sans JP" panose="020B0200000000000000" pitchFamily="50" charset="-128"/>
                <a:ea typeface="Noto Sans JP" panose="020B0200000000000000" pitchFamily="50" charset="-128"/>
              </a:rPr>
              <a:t>「</a:t>
            </a:r>
            <a:r>
              <a:rPr lang="ja-JP" altLang="en-US" sz="2000" b="1" i="0" dirty="0">
                <a:solidFill>
                  <a:srgbClr val="CF2E2E"/>
                </a:solidFill>
                <a:effectLst/>
                <a:latin typeface="Noto Sans JP" panose="020B0200000000000000" pitchFamily="50" charset="-128"/>
                <a:ea typeface="Noto Sans JP" panose="020B0200000000000000" pitchFamily="50" charset="-128"/>
              </a:rPr>
              <a:t>変形労働時間制</a:t>
            </a:r>
            <a:r>
              <a:rPr lang="ja-JP" altLang="en-US" sz="2000" b="0" i="0" dirty="0">
                <a:solidFill>
                  <a:srgbClr val="212529"/>
                </a:solidFill>
                <a:effectLst/>
                <a:latin typeface="Noto Sans JP" panose="020B0200000000000000" pitchFamily="50" charset="-128"/>
                <a:ea typeface="Noto Sans JP" panose="020B0200000000000000" pitchFamily="50" charset="-128"/>
              </a:rPr>
              <a:t>」とは、</a:t>
            </a:r>
            <a:endParaRPr lang="en-US" altLang="ja-JP" sz="2000" b="0" i="0" dirty="0">
              <a:solidFill>
                <a:srgbClr val="212529"/>
              </a:solidFill>
              <a:effectLst/>
              <a:latin typeface="Noto Sans JP" panose="020B0200000000000000" pitchFamily="50" charset="-128"/>
              <a:ea typeface="Noto Sans JP" panose="020B0200000000000000" pitchFamily="50" charset="-128"/>
            </a:endParaRPr>
          </a:p>
          <a:p>
            <a:pPr algn="l">
              <a:buNone/>
            </a:pPr>
            <a:endParaRPr lang="en-US" altLang="ja-JP" sz="2000" dirty="0">
              <a:solidFill>
                <a:srgbClr val="212529"/>
              </a:solidFill>
              <a:latin typeface="Noto Sans JP" panose="020B0200000000000000" pitchFamily="50" charset="-128"/>
              <a:ea typeface="Noto Sans JP" panose="020B0200000000000000" pitchFamily="50" charset="-128"/>
            </a:endParaRPr>
          </a:p>
          <a:p>
            <a:pPr algn="l">
              <a:buNone/>
            </a:pPr>
            <a:r>
              <a:rPr lang="ja-JP" altLang="en-US" sz="2000" b="1" i="0" dirty="0">
                <a:solidFill>
                  <a:srgbClr val="212529"/>
                </a:solidFill>
                <a:effectLst/>
                <a:latin typeface="Noto Sans JP" panose="020B0200000000000000" pitchFamily="50" charset="-128"/>
                <a:ea typeface="Noto Sans JP" panose="020B0200000000000000" pitchFamily="50" charset="-128"/>
              </a:rPr>
              <a:t>　業務の繁閑に応じて、法定労働時間を弾力的に変形させて、柔軟に労働日や労働時間を定めることを認めることによって、効率的な働き方を目指し、労働時間の短縮を図ることを目的として創設された４種類の制度</a:t>
            </a:r>
            <a:r>
              <a:rPr lang="ja-JP" altLang="en-US" sz="2000" b="0" i="0" dirty="0">
                <a:solidFill>
                  <a:srgbClr val="212529"/>
                </a:solidFill>
                <a:effectLst/>
                <a:latin typeface="Noto Sans JP" panose="020B0200000000000000" pitchFamily="50" charset="-128"/>
                <a:ea typeface="Noto Sans JP" panose="020B0200000000000000" pitchFamily="50" charset="-128"/>
              </a:rPr>
              <a:t>をいいます。</a:t>
            </a:r>
          </a:p>
          <a:p>
            <a:pPr algn="l"/>
            <a:r>
              <a:rPr lang="ja-JP" altLang="en-US" sz="2000" b="0" i="0" dirty="0">
                <a:solidFill>
                  <a:srgbClr val="212529"/>
                </a:solidFill>
                <a:effectLst/>
                <a:latin typeface="Noto Sans JP" panose="020B0200000000000000" pitchFamily="50" charset="-128"/>
                <a:ea typeface="Noto Sans JP" panose="020B0200000000000000" pitchFamily="50" charset="-128"/>
              </a:rPr>
              <a:t>これによって、繁忙期の所定労働時間を長くする代わりに、閑散期の所定労働時間を短くするなど、労働時間の原則である法定労働時間（１日８時間・１週間</a:t>
            </a:r>
            <a:r>
              <a:rPr lang="en-US" altLang="ja-JP" sz="2000" b="0" i="0" dirty="0">
                <a:solidFill>
                  <a:srgbClr val="212529"/>
                </a:solidFill>
                <a:effectLst/>
                <a:latin typeface="Noto Sans JP" panose="020B0200000000000000" pitchFamily="50" charset="-128"/>
                <a:ea typeface="Noto Sans JP" panose="020B0200000000000000" pitchFamily="50" charset="-128"/>
              </a:rPr>
              <a:t>40</a:t>
            </a:r>
            <a:r>
              <a:rPr lang="ja-JP" altLang="en-US" sz="2000" b="0" i="0" dirty="0">
                <a:solidFill>
                  <a:srgbClr val="212529"/>
                </a:solidFill>
                <a:effectLst/>
                <a:latin typeface="Noto Sans JP" panose="020B0200000000000000" pitchFamily="50" charset="-128"/>
                <a:ea typeface="Noto Sans JP" panose="020B0200000000000000" pitchFamily="50" charset="-128"/>
              </a:rPr>
              <a:t>時間）に関わらず、柔軟に労働日・労働時間を定めることが可能になります。</a:t>
            </a:r>
          </a:p>
          <a:p>
            <a:endParaRPr kumimoji="1" lang="ja-JP" altLang="en-US" sz="2000" b="1" spc="-150" dirty="0">
              <a:solidFill>
                <a:srgbClr val="26968B"/>
              </a:solidFill>
              <a:latin typeface="メイリオ" pitchFamily="50" charset="-128"/>
              <a:ea typeface="メイリオ" pitchFamily="50" charset="-128"/>
              <a:cs typeface="メイリオ" pitchFamily="50" charset="-128"/>
            </a:endParaRPr>
          </a:p>
        </p:txBody>
      </p:sp>
      <p:sp>
        <p:nvSpPr>
          <p:cNvPr id="2" name="四角形: 角を丸くする 1">
            <a:extLst>
              <a:ext uri="{FF2B5EF4-FFF2-40B4-BE49-F238E27FC236}">
                <a16:creationId xmlns:a16="http://schemas.microsoft.com/office/drawing/2014/main" id="{2D736C89-2E6D-8DE4-7915-6916FBF78338}"/>
              </a:ext>
            </a:extLst>
          </p:cNvPr>
          <p:cNvSpPr/>
          <p:nvPr/>
        </p:nvSpPr>
        <p:spPr>
          <a:xfrm>
            <a:off x="94593" y="94593"/>
            <a:ext cx="9669517" cy="451945"/>
          </a:xfrm>
          <a:prstGeom prst="roundRect">
            <a:avLst/>
          </a:prstGeom>
          <a:solidFill>
            <a:srgbClr val="00B0F0"/>
          </a:solidFill>
          <a:ln/>
        </p:spPr>
        <p:style>
          <a:lnRef idx="2">
            <a:schemeClr val="accent1"/>
          </a:lnRef>
          <a:fillRef idx="1">
            <a:schemeClr val="lt1"/>
          </a:fillRef>
          <a:effectRef idx="0">
            <a:schemeClr val="accent1"/>
          </a:effectRef>
          <a:fontRef idx="minor">
            <a:schemeClr val="dk1"/>
          </a:fontRef>
        </p:style>
        <p:txBody>
          <a:bodyPr rtlCol="0" anchor="t"/>
          <a:lstStyle/>
          <a:p>
            <a:r>
              <a:rPr kumimoji="1" lang="ja-JP" altLang="en-US" sz="2000" b="1" spc="-150" dirty="0">
                <a:solidFill>
                  <a:schemeClr val="bg1"/>
                </a:solidFill>
                <a:latin typeface="メイリオ" pitchFamily="50" charset="-128"/>
                <a:ea typeface="メイリオ" pitchFamily="50" charset="-128"/>
                <a:cs typeface="メイリオ" pitchFamily="50" charset="-128"/>
              </a:rPr>
              <a:t>⑦　変形労働制について</a:t>
            </a:r>
          </a:p>
        </p:txBody>
      </p:sp>
    </p:spTree>
    <p:extLst>
      <p:ext uri="{BB962C8B-B14F-4D97-AF65-F5344CB8AC3E}">
        <p14:creationId xmlns:p14="http://schemas.microsoft.com/office/powerpoint/2010/main" val="3928961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94EDBD-78CF-D2B4-D326-9991E9D62337}"/>
              </a:ext>
            </a:extLst>
          </p:cNvPr>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42</a:t>
            </a:fld>
            <a:endParaRPr lang="ja-JP" altLang="en-US">
              <a:solidFill>
                <a:prstClr val="black"/>
              </a:solidFill>
            </a:endParaRPr>
          </a:p>
        </p:txBody>
      </p:sp>
      <p:sp>
        <p:nvSpPr>
          <p:cNvPr id="4" name="正方形/長方形 3">
            <a:extLst>
              <a:ext uri="{FF2B5EF4-FFF2-40B4-BE49-F238E27FC236}">
                <a16:creationId xmlns:a16="http://schemas.microsoft.com/office/drawing/2014/main" id="{C9BAD348-D0E1-522F-E02A-8802144E9CA8}"/>
              </a:ext>
            </a:extLst>
          </p:cNvPr>
          <p:cNvSpPr/>
          <p:nvPr/>
        </p:nvSpPr>
        <p:spPr>
          <a:xfrm>
            <a:off x="78829" y="546538"/>
            <a:ext cx="315312" cy="5904076"/>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b="1" spc="-150" dirty="0">
                <a:solidFill>
                  <a:schemeClr val="tx1"/>
                </a:solidFill>
                <a:latin typeface="メイリオ" pitchFamily="50" charset="-128"/>
                <a:ea typeface="メイリオ" pitchFamily="50" charset="-128"/>
                <a:cs typeface="メイリオ" pitchFamily="50" charset="-128"/>
              </a:rPr>
              <a:t>　　　　　　　　　　　　　事業場の業務の繁閑が</a:t>
            </a:r>
          </a:p>
        </p:txBody>
      </p:sp>
      <p:sp>
        <p:nvSpPr>
          <p:cNvPr id="5" name="正方形/長方形 4">
            <a:extLst>
              <a:ext uri="{FF2B5EF4-FFF2-40B4-BE49-F238E27FC236}">
                <a16:creationId xmlns:a16="http://schemas.microsoft.com/office/drawing/2014/main" id="{A72B4FF4-A550-0CF6-A7DE-47F9078587E7}"/>
              </a:ext>
            </a:extLst>
          </p:cNvPr>
          <p:cNvSpPr/>
          <p:nvPr/>
        </p:nvSpPr>
        <p:spPr>
          <a:xfrm>
            <a:off x="856594" y="772511"/>
            <a:ext cx="1623848" cy="262757"/>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400" b="1" spc="-150" dirty="0">
                <a:solidFill>
                  <a:schemeClr val="tx1"/>
                </a:solidFill>
                <a:latin typeface="メイリオ" pitchFamily="50" charset="-128"/>
                <a:ea typeface="メイリオ" pitchFamily="50" charset="-128"/>
                <a:cs typeface="メイリオ" pitchFamily="50" charset="-128"/>
              </a:rPr>
              <a:t>比較的少ない場合</a:t>
            </a:r>
          </a:p>
        </p:txBody>
      </p:sp>
      <p:sp>
        <p:nvSpPr>
          <p:cNvPr id="6" name="正方形/長方形 5">
            <a:extLst>
              <a:ext uri="{FF2B5EF4-FFF2-40B4-BE49-F238E27FC236}">
                <a16:creationId xmlns:a16="http://schemas.microsoft.com/office/drawing/2014/main" id="{9A6DBCB1-0B2E-3330-C47F-598AA6ADD6CA}"/>
              </a:ext>
            </a:extLst>
          </p:cNvPr>
          <p:cNvSpPr/>
          <p:nvPr/>
        </p:nvSpPr>
        <p:spPr>
          <a:xfrm>
            <a:off x="3090042" y="362607"/>
            <a:ext cx="2417380" cy="299545"/>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600" b="1" spc="-150" dirty="0">
                <a:solidFill>
                  <a:schemeClr val="tx1"/>
                </a:solidFill>
                <a:latin typeface="メイリオ" pitchFamily="50" charset="-128"/>
                <a:ea typeface="メイリオ" pitchFamily="50" charset="-128"/>
                <a:cs typeface="メイリオ" pitchFamily="50" charset="-128"/>
              </a:rPr>
              <a:t>週休</a:t>
            </a:r>
            <a:r>
              <a:rPr kumimoji="1" lang="en-US" altLang="ja-JP" sz="1600" b="1" spc="-150" dirty="0">
                <a:solidFill>
                  <a:schemeClr val="tx1"/>
                </a:solidFill>
                <a:latin typeface="メイリオ" pitchFamily="50" charset="-128"/>
                <a:ea typeface="メイリオ" pitchFamily="50" charset="-128"/>
                <a:cs typeface="メイリオ" pitchFamily="50" charset="-128"/>
              </a:rPr>
              <a:t>2</a:t>
            </a:r>
            <a:r>
              <a:rPr kumimoji="1" lang="ja-JP" altLang="en-US" sz="1600" b="1" spc="-150" dirty="0">
                <a:solidFill>
                  <a:schemeClr val="tx1"/>
                </a:solidFill>
                <a:latin typeface="メイリオ" pitchFamily="50" charset="-128"/>
                <a:ea typeface="メイリオ" pitchFamily="50" charset="-128"/>
                <a:cs typeface="メイリオ" pitchFamily="50" charset="-128"/>
              </a:rPr>
              <a:t>日の休日が確保可能</a:t>
            </a:r>
          </a:p>
        </p:txBody>
      </p:sp>
      <p:sp>
        <p:nvSpPr>
          <p:cNvPr id="7" name="正方形/長方形 6">
            <a:extLst>
              <a:ext uri="{FF2B5EF4-FFF2-40B4-BE49-F238E27FC236}">
                <a16:creationId xmlns:a16="http://schemas.microsoft.com/office/drawing/2014/main" id="{5EDF92B8-1D91-2571-9C6F-53C94C834881}"/>
              </a:ext>
            </a:extLst>
          </p:cNvPr>
          <p:cNvSpPr/>
          <p:nvPr/>
        </p:nvSpPr>
        <p:spPr>
          <a:xfrm>
            <a:off x="5969876" y="362607"/>
            <a:ext cx="3857296" cy="299545"/>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400" b="1" spc="-150" dirty="0">
                <a:solidFill>
                  <a:schemeClr val="tx1"/>
                </a:solidFill>
                <a:latin typeface="メイリオ" pitchFamily="50" charset="-128"/>
                <a:ea typeface="メイリオ" pitchFamily="50" charset="-128"/>
                <a:cs typeface="メイリオ" pitchFamily="50" charset="-128"/>
              </a:rPr>
              <a:t>完全週休</a:t>
            </a:r>
            <a:r>
              <a:rPr kumimoji="1" lang="en-US" altLang="ja-JP" sz="1400" b="1" spc="-150" dirty="0">
                <a:solidFill>
                  <a:schemeClr val="tx1"/>
                </a:solidFill>
                <a:latin typeface="メイリオ" pitchFamily="50" charset="-128"/>
                <a:ea typeface="メイリオ" pitchFamily="50" charset="-128"/>
                <a:cs typeface="メイリオ" pitchFamily="50" charset="-128"/>
              </a:rPr>
              <a:t>2</a:t>
            </a:r>
            <a:r>
              <a:rPr kumimoji="1" lang="ja-JP" altLang="en-US" sz="1400" b="1" spc="-150" dirty="0">
                <a:solidFill>
                  <a:schemeClr val="tx1"/>
                </a:solidFill>
                <a:latin typeface="メイリオ" pitchFamily="50" charset="-128"/>
                <a:ea typeface="メイリオ" pitchFamily="50" charset="-128"/>
                <a:cs typeface="メイリオ" pitchFamily="50" charset="-128"/>
              </a:rPr>
              <a:t>日制（労基法</a:t>
            </a:r>
            <a:r>
              <a:rPr kumimoji="1" lang="en-US" altLang="ja-JP" sz="1400" b="1" spc="-150" dirty="0">
                <a:solidFill>
                  <a:schemeClr val="tx1"/>
                </a:solidFill>
                <a:latin typeface="メイリオ" pitchFamily="50" charset="-128"/>
                <a:ea typeface="メイリオ" pitchFamily="50" charset="-128"/>
                <a:cs typeface="メイリオ" pitchFamily="50" charset="-128"/>
              </a:rPr>
              <a:t>32</a:t>
            </a:r>
            <a:r>
              <a:rPr kumimoji="1" lang="ja-JP" altLang="en-US" sz="1400" b="1" spc="-150" dirty="0">
                <a:solidFill>
                  <a:schemeClr val="tx1"/>
                </a:solidFill>
                <a:latin typeface="メイリオ" pitchFamily="50" charset="-128"/>
                <a:ea typeface="メイリオ" pitchFamily="50" charset="-128"/>
                <a:cs typeface="メイリオ" pitchFamily="50" charset="-128"/>
              </a:rPr>
              <a:t>条）</a:t>
            </a:r>
          </a:p>
        </p:txBody>
      </p:sp>
      <p:sp>
        <p:nvSpPr>
          <p:cNvPr id="8" name="正方形/長方形 7">
            <a:extLst>
              <a:ext uri="{FF2B5EF4-FFF2-40B4-BE49-F238E27FC236}">
                <a16:creationId xmlns:a16="http://schemas.microsoft.com/office/drawing/2014/main" id="{2F81DA4C-41C1-6636-0B37-8C50ABCA374B}"/>
              </a:ext>
            </a:extLst>
          </p:cNvPr>
          <p:cNvSpPr/>
          <p:nvPr/>
        </p:nvSpPr>
        <p:spPr>
          <a:xfrm>
            <a:off x="3090042" y="903890"/>
            <a:ext cx="2417380" cy="493986"/>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en-US" altLang="ja-JP" sz="1400" b="1" spc="-150" dirty="0">
                <a:solidFill>
                  <a:schemeClr val="tx1"/>
                </a:solidFill>
                <a:latin typeface="メイリオ" pitchFamily="50" charset="-128"/>
                <a:ea typeface="メイリオ" pitchFamily="50" charset="-128"/>
                <a:cs typeface="メイリオ" pitchFamily="50" charset="-128"/>
              </a:rPr>
              <a:t>1</a:t>
            </a:r>
            <a:r>
              <a:rPr kumimoji="1" lang="ja-JP" altLang="en-US" sz="1400" b="1" spc="-150" dirty="0">
                <a:solidFill>
                  <a:schemeClr val="tx1"/>
                </a:solidFill>
                <a:latin typeface="メイリオ" pitchFamily="50" charset="-128"/>
                <a:ea typeface="メイリオ" pitchFamily="50" charset="-128"/>
                <a:cs typeface="メイリオ" pitchFamily="50" charset="-128"/>
              </a:rPr>
              <a:t>日の所定労働時間が短縮できる。</a:t>
            </a:r>
          </a:p>
        </p:txBody>
      </p:sp>
      <p:sp>
        <p:nvSpPr>
          <p:cNvPr id="9" name="正方形/長方形 8">
            <a:extLst>
              <a:ext uri="{FF2B5EF4-FFF2-40B4-BE49-F238E27FC236}">
                <a16:creationId xmlns:a16="http://schemas.microsoft.com/office/drawing/2014/main" id="{F575B782-442E-129A-D408-CE1ED9F00207}"/>
              </a:ext>
            </a:extLst>
          </p:cNvPr>
          <p:cNvSpPr/>
          <p:nvPr/>
        </p:nvSpPr>
        <p:spPr>
          <a:xfrm>
            <a:off x="5969876" y="935421"/>
            <a:ext cx="3857296" cy="704193"/>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400" b="1" spc="-150" dirty="0">
                <a:solidFill>
                  <a:schemeClr val="tx1"/>
                </a:solidFill>
                <a:latin typeface="メイリオ" pitchFamily="50" charset="-128"/>
                <a:ea typeface="メイリオ" pitchFamily="50" charset="-128"/>
                <a:cs typeface="メイリオ" pitchFamily="50" charset="-128"/>
              </a:rPr>
              <a:t>土曜日を半日勤務とする制度</a:t>
            </a:r>
            <a:endParaRPr kumimoji="1" lang="en-US" altLang="ja-JP" sz="1400" b="1" spc="-150" dirty="0">
              <a:solidFill>
                <a:schemeClr val="tx1"/>
              </a:solidFill>
              <a:latin typeface="メイリオ" pitchFamily="50" charset="-128"/>
              <a:ea typeface="メイリオ" pitchFamily="50" charset="-128"/>
              <a:cs typeface="メイリオ" pitchFamily="50" charset="-128"/>
            </a:endParaRPr>
          </a:p>
          <a:p>
            <a:r>
              <a:rPr kumimoji="1" lang="ja-JP" altLang="en-US" sz="1400" b="1" spc="-150" dirty="0">
                <a:solidFill>
                  <a:schemeClr val="tx1"/>
                </a:solidFill>
                <a:latin typeface="メイリオ" pitchFamily="50" charset="-128"/>
                <a:ea typeface="メイリオ" pitchFamily="50" charset="-128"/>
                <a:cs typeface="メイリオ" pitchFamily="50" charset="-128"/>
              </a:rPr>
              <a:t>（例：月～金が</a:t>
            </a:r>
            <a:r>
              <a:rPr kumimoji="1" lang="en-US" altLang="ja-JP" sz="1400" b="1" spc="-150" dirty="0">
                <a:solidFill>
                  <a:schemeClr val="tx1"/>
                </a:solidFill>
                <a:latin typeface="メイリオ" pitchFamily="50" charset="-128"/>
                <a:ea typeface="メイリオ" pitchFamily="50" charset="-128"/>
                <a:cs typeface="メイリオ" pitchFamily="50" charset="-128"/>
              </a:rPr>
              <a:t>7</a:t>
            </a:r>
            <a:r>
              <a:rPr kumimoji="1" lang="ja-JP" altLang="en-US" sz="1400" b="1" spc="-150" dirty="0">
                <a:solidFill>
                  <a:schemeClr val="tx1"/>
                </a:solidFill>
                <a:latin typeface="メイリオ" pitchFamily="50" charset="-128"/>
                <a:ea typeface="メイリオ" pitchFamily="50" charset="-128"/>
                <a:cs typeface="メイリオ" pitchFamily="50" charset="-128"/>
              </a:rPr>
              <a:t>時間</a:t>
            </a:r>
            <a:r>
              <a:rPr kumimoji="1" lang="en-US" altLang="ja-JP" sz="1400" b="1" spc="-150" dirty="0">
                <a:solidFill>
                  <a:schemeClr val="tx1"/>
                </a:solidFill>
                <a:latin typeface="メイリオ" pitchFamily="50" charset="-128"/>
                <a:ea typeface="メイリオ" pitchFamily="50" charset="-128"/>
                <a:cs typeface="メイリオ" pitchFamily="50" charset="-128"/>
              </a:rPr>
              <a:t>20</a:t>
            </a:r>
            <a:r>
              <a:rPr kumimoji="1" lang="ja-JP" altLang="en-US" sz="1400" b="1" spc="-150" dirty="0">
                <a:solidFill>
                  <a:schemeClr val="tx1"/>
                </a:solidFill>
                <a:latin typeface="メイリオ" pitchFamily="50" charset="-128"/>
                <a:ea typeface="メイリオ" pitchFamily="50" charset="-128"/>
                <a:cs typeface="メイリオ" pitchFamily="50" charset="-128"/>
              </a:rPr>
              <a:t>分、土が</a:t>
            </a:r>
            <a:r>
              <a:rPr kumimoji="1" lang="en-US" altLang="ja-JP" sz="1400" b="1" spc="-150" dirty="0">
                <a:solidFill>
                  <a:schemeClr val="tx1"/>
                </a:solidFill>
                <a:latin typeface="メイリオ" pitchFamily="50" charset="-128"/>
                <a:ea typeface="メイリオ" pitchFamily="50" charset="-128"/>
                <a:cs typeface="メイリオ" pitchFamily="50" charset="-128"/>
              </a:rPr>
              <a:t>3</a:t>
            </a:r>
            <a:r>
              <a:rPr kumimoji="1" lang="ja-JP" altLang="en-US" sz="1400" b="1" spc="-150" dirty="0">
                <a:solidFill>
                  <a:schemeClr val="tx1"/>
                </a:solidFill>
                <a:latin typeface="メイリオ" pitchFamily="50" charset="-128"/>
                <a:ea typeface="メイリオ" pitchFamily="50" charset="-128"/>
                <a:cs typeface="メイリオ" pitchFamily="50" charset="-128"/>
              </a:rPr>
              <a:t>時間</a:t>
            </a:r>
            <a:r>
              <a:rPr kumimoji="1" lang="en-US" altLang="ja-JP" sz="1400" b="1" spc="-150" dirty="0">
                <a:solidFill>
                  <a:schemeClr val="tx1"/>
                </a:solidFill>
                <a:latin typeface="メイリオ" pitchFamily="50" charset="-128"/>
                <a:ea typeface="メイリオ" pitchFamily="50" charset="-128"/>
                <a:cs typeface="メイリオ" pitchFamily="50" charset="-128"/>
              </a:rPr>
              <a:t>20</a:t>
            </a:r>
            <a:r>
              <a:rPr kumimoji="1" lang="ja-JP" altLang="en-US" sz="1400" b="1" spc="-150" dirty="0">
                <a:solidFill>
                  <a:schemeClr val="tx1"/>
                </a:solidFill>
                <a:latin typeface="メイリオ" pitchFamily="50" charset="-128"/>
                <a:ea typeface="メイリオ" pitchFamily="50" charset="-128"/>
                <a:cs typeface="メイリオ" pitchFamily="50" charset="-128"/>
              </a:rPr>
              <a:t>分）労基法</a:t>
            </a:r>
            <a:r>
              <a:rPr kumimoji="1" lang="en-US" altLang="ja-JP" sz="1400" b="1" spc="-150" dirty="0">
                <a:solidFill>
                  <a:schemeClr val="tx1"/>
                </a:solidFill>
                <a:latin typeface="メイリオ" pitchFamily="50" charset="-128"/>
                <a:ea typeface="メイリオ" pitchFamily="50" charset="-128"/>
                <a:cs typeface="メイリオ" pitchFamily="50" charset="-128"/>
              </a:rPr>
              <a:t>32</a:t>
            </a:r>
            <a:r>
              <a:rPr kumimoji="1" lang="ja-JP" altLang="en-US" sz="1400" b="1" spc="-150" dirty="0">
                <a:solidFill>
                  <a:schemeClr val="tx1"/>
                </a:solidFill>
                <a:latin typeface="メイリオ" pitchFamily="50" charset="-128"/>
                <a:ea typeface="メイリオ" pitchFamily="50" charset="-128"/>
                <a:cs typeface="メイリオ" pitchFamily="50" charset="-128"/>
              </a:rPr>
              <a:t>条</a:t>
            </a:r>
          </a:p>
        </p:txBody>
      </p:sp>
      <p:sp>
        <p:nvSpPr>
          <p:cNvPr id="10" name="正方形/長方形 9">
            <a:extLst>
              <a:ext uri="{FF2B5EF4-FFF2-40B4-BE49-F238E27FC236}">
                <a16:creationId xmlns:a16="http://schemas.microsoft.com/office/drawing/2014/main" id="{46EA3967-4691-A26E-CA07-7D8F1DD3B0B5}"/>
              </a:ext>
            </a:extLst>
          </p:cNvPr>
          <p:cNvSpPr/>
          <p:nvPr/>
        </p:nvSpPr>
        <p:spPr>
          <a:xfrm>
            <a:off x="856594" y="1860331"/>
            <a:ext cx="1734206" cy="515007"/>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400" b="1" spc="-150" dirty="0">
                <a:solidFill>
                  <a:schemeClr val="tx1"/>
                </a:solidFill>
                <a:latin typeface="メイリオ" pitchFamily="50" charset="-128"/>
                <a:ea typeface="メイリオ" pitchFamily="50" charset="-128"/>
                <a:cs typeface="メイリオ" pitchFamily="50" charset="-128"/>
              </a:rPr>
              <a:t>月始め・月末・特定週等に業務が忙しい</a:t>
            </a:r>
          </a:p>
        </p:txBody>
      </p:sp>
      <p:sp>
        <p:nvSpPr>
          <p:cNvPr id="11" name="正方形/長方形 10">
            <a:extLst>
              <a:ext uri="{FF2B5EF4-FFF2-40B4-BE49-F238E27FC236}">
                <a16:creationId xmlns:a16="http://schemas.microsoft.com/office/drawing/2014/main" id="{9319F36F-1C72-0DE9-997F-C66EE937007A}"/>
              </a:ext>
            </a:extLst>
          </p:cNvPr>
          <p:cNvSpPr/>
          <p:nvPr/>
        </p:nvSpPr>
        <p:spPr>
          <a:xfrm>
            <a:off x="3090042" y="1912883"/>
            <a:ext cx="6695090" cy="299546"/>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en-US" altLang="ja-JP" sz="1600" b="1" spc="-150" dirty="0">
                <a:solidFill>
                  <a:schemeClr val="tx1"/>
                </a:solidFill>
                <a:latin typeface="メイリオ" pitchFamily="50" charset="-128"/>
                <a:ea typeface="メイリオ" pitchFamily="50" charset="-128"/>
                <a:cs typeface="メイリオ" pitchFamily="50" charset="-128"/>
              </a:rPr>
              <a:t>1</a:t>
            </a:r>
            <a:r>
              <a:rPr kumimoji="1" lang="ja-JP" altLang="en-US" sz="1600" b="1" spc="-150" dirty="0">
                <a:solidFill>
                  <a:schemeClr val="tx1"/>
                </a:solidFill>
                <a:latin typeface="メイリオ" pitchFamily="50" charset="-128"/>
                <a:ea typeface="メイリオ" pitchFamily="50" charset="-128"/>
                <a:cs typeface="メイリオ" pitchFamily="50" charset="-128"/>
              </a:rPr>
              <a:t>か月単位の変形労働時間制の採用（労基法</a:t>
            </a:r>
            <a:r>
              <a:rPr kumimoji="1" lang="en-US" altLang="ja-JP" sz="1600" b="1" spc="-150" dirty="0">
                <a:solidFill>
                  <a:schemeClr val="tx1"/>
                </a:solidFill>
                <a:latin typeface="メイリオ" pitchFamily="50" charset="-128"/>
                <a:ea typeface="メイリオ" pitchFamily="50" charset="-128"/>
                <a:cs typeface="メイリオ" pitchFamily="50" charset="-128"/>
              </a:rPr>
              <a:t>32</a:t>
            </a:r>
            <a:r>
              <a:rPr kumimoji="1" lang="ja-JP" altLang="en-US" sz="1600" b="1" spc="-150" dirty="0">
                <a:solidFill>
                  <a:schemeClr val="tx1"/>
                </a:solidFill>
                <a:latin typeface="メイリオ" pitchFamily="50" charset="-128"/>
                <a:ea typeface="メイリオ" pitchFamily="50" charset="-128"/>
                <a:cs typeface="メイリオ" pitchFamily="50" charset="-128"/>
              </a:rPr>
              <a:t>条の２）</a:t>
            </a:r>
          </a:p>
        </p:txBody>
      </p:sp>
      <p:sp>
        <p:nvSpPr>
          <p:cNvPr id="12" name="正方形/長方形 11">
            <a:extLst>
              <a:ext uri="{FF2B5EF4-FFF2-40B4-BE49-F238E27FC236}">
                <a16:creationId xmlns:a16="http://schemas.microsoft.com/office/drawing/2014/main" id="{0F4E85D7-A577-D6C1-6946-EB1DC541F0D8}"/>
              </a:ext>
            </a:extLst>
          </p:cNvPr>
          <p:cNvSpPr/>
          <p:nvPr/>
        </p:nvSpPr>
        <p:spPr>
          <a:xfrm>
            <a:off x="856594" y="2764220"/>
            <a:ext cx="1734206" cy="1030014"/>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600" b="1" spc="-150" dirty="0">
                <a:solidFill>
                  <a:schemeClr val="tx1"/>
                </a:solidFill>
                <a:latin typeface="メイリオ" pitchFamily="50" charset="-128"/>
                <a:ea typeface="メイリオ" pitchFamily="50" charset="-128"/>
                <a:cs typeface="メイリオ" pitchFamily="50" charset="-128"/>
              </a:rPr>
              <a:t>特定の季節（夏季・冬季など）特定の月などに業務が忙しい</a:t>
            </a:r>
          </a:p>
        </p:txBody>
      </p:sp>
      <p:sp>
        <p:nvSpPr>
          <p:cNvPr id="13" name="正方形/長方形 12">
            <a:extLst>
              <a:ext uri="{FF2B5EF4-FFF2-40B4-BE49-F238E27FC236}">
                <a16:creationId xmlns:a16="http://schemas.microsoft.com/office/drawing/2014/main" id="{91750B9E-D31A-D988-F710-4A45EE719A5B}"/>
              </a:ext>
            </a:extLst>
          </p:cNvPr>
          <p:cNvSpPr/>
          <p:nvPr/>
        </p:nvSpPr>
        <p:spPr>
          <a:xfrm>
            <a:off x="3090042" y="2974428"/>
            <a:ext cx="6737130" cy="454572"/>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en-US" altLang="ja-JP" sz="1600" b="1" spc="-150" dirty="0">
                <a:solidFill>
                  <a:schemeClr val="tx1"/>
                </a:solidFill>
                <a:latin typeface="メイリオ" pitchFamily="50" charset="-128"/>
                <a:ea typeface="メイリオ" pitchFamily="50" charset="-128"/>
                <a:cs typeface="メイリオ" pitchFamily="50" charset="-128"/>
              </a:rPr>
              <a:t>1</a:t>
            </a:r>
            <a:r>
              <a:rPr kumimoji="1" lang="ja-JP" altLang="en-US" sz="1600" b="1" spc="-150" dirty="0">
                <a:solidFill>
                  <a:schemeClr val="tx1"/>
                </a:solidFill>
                <a:latin typeface="メイリオ" pitchFamily="50" charset="-128"/>
                <a:ea typeface="メイリオ" pitchFamily="50" charset="-128"/>
                <a:cs typeface="メイリオ" pitchFamily="50" charset="-128"/>
              </a:rPr>
              <a:t>年単位の変形労働時間制の採用（労基法</a:t>
            </a:r>
            <a:r>
              <a:rPr kumimoji="1" lang="en-US" altLang="ja-JP" sz="1600" b="1" spc="-150" dirty="0">
                <a:solidFill>
                  <a:schemeClr val="tx1"/>
                </a:solidFill>
                <a:latin typeface="メイリオ" pitchFamily="50" charset="-128"/>
                <a:ea typeface="メイリオ" pitchFamily="50" charset="-128"/>
                <a:cs typeface="メイリオ" pitchFamily="50" charset="-128"/>
              </a:rPr>
              <a:t>32</a:t>
            </a:r>
            <a:r>
              <a:rPr kumimoji="1" lang="ja-JP" altLang="en-US" sz="1600" b="1" spc="-150" dirty="0">
                <a:solidFill>
                  <a:schemeClr val="tx1"/>
                </a:solidFill>
                <a:latin typeface="メイリオ" pitchFamily="50" charset="-128"/>
                <a:ea typeface="メイリオ" pitchFamily="50" charset="-128"/>
                <a:cs typeface="メイリオ" pitchFamily="50" charset="-128"/>
              </a:rPr>
              <a:t>条の４）</a:t>
            </a:r>
          </a:p>
        </p:txBody>
      </p:sp>
      <p:sp>
        <p:nvSpPr>
          <p:cNvPr id="14" name="正方形/長方形 13">
            <a:extLst>
              <a:ext uri="{FF2B5EF4-FFF2-40B4-BE49-F238E27FC236}">
                <a16:creationId xmlns:a16="http://schemas.microsoft.com/office/drawing/2014/main" id="{7866B72B-85F2-3CB0-C885-40189E8E64A3}"/>
              </a:ext>
            </a:extLst>
          </p:cNvPr>
          <p:cNvSpPr/>
          <p:nvPr/>
        </p:nvSpPr>
        <p:spPr>
          <a:xfrm>
            <a:off x="856594" y="4122684"/>
            <a:ext cx="1734206" cy="1502980"/>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600" b="1" spc="-150" dirty="0">
                <a:solidFill>
                  <a:schemeClr val="tx1"/>
                </a:solidFill>
                <a:latin typeface="メイリオ" pitchFamily="50" charset="-128"/>
                <a:ea typeface="メイリオ" pitchFamily="50" charset="-128"/>
                <a:cs typeface="メイリオ" pitchFamily="50" charset="-128"/>
              </a:rPr>
              <a:t>直前にならないと業務の状況が分からない場合（規模が</a:t>
            </a:r>
            <a:r>
              <a:rPr kumimoji="1" lang="en-US" altLang="ja-JP" sz="1600" b="1" spc="-150" dirty="0">
                <a:solidFill>
                  <a:schemeClr val="tx1"/>
                </a:solidFill>
                <a:latin typeface="メイリオ" pitchFamily="50" charset="-128"/>
                <a:ea typeface="メイリオ" pitchFamily="50" charset="-128"/>
                <a:cs typeface="メイリオ" pitchFamily="50" charset="-128"/>
              </a:rPr>
              <a:t>30</a:t>
            </a:r>
            <a:r>
              <a:rPr kumimoji="1" lang="ja-JP" altLang="en-US" sz="1600" b="1" spc="-150" dirty="0">
                <a:solidFill>
                  <a:schemeClr val="tx1"/>
                </a:solidFill>
                <a:latin typeface="メイリオ" pitchFamily="50" charset="-128"/>
                <a:ea typeface="メイリオ" pitchFamily="50" charset="-128"/>
                <a:cs typeface="メイリオ" pitchFamily="50" charset="-128"/>
              </a:rPr>
              <a:t>人未満の小売業、旅館、料理飲食店</a:t>
            </a:r>
          </a:p>
        </p:txBody>
      </p:sp>
      <p:sp>
        <p:nvSpPr>
          <p:cNvPr id="15" name="正方形/長方形 14">
            <a:extLst>
              <a:ext uri="{FF2B5EF4-FFF2-40B4-BE49-F238E27FC236}">
                <a16:creationId xmlns:a16="http://schemas.microsoft.com/office/drawing/2014/main" id="{B8A84BEC-3507-213E-0466-00E8E9A4FC11}"/>
              </a:ext>
            </a:extLst>
          </p:cNvPr>
          <p:cNvSpPr/>
          <p:nvPr/>
        </p:nvSpPr>
        <p:spPr>
          <a:xfrm>
            <a:off x="3090042" y="4624552"/>
            <a:ext cx="6695090" cy="454572"/>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en-US" altLang="ja-JP" sz="1600" b="1" spc="-150" dirty="0">
                <a:solidFill>
                  <a:schemeClr val="tx1"/>
                </a:solidFill>
                <a:latin typeface="メイリオ" pitchFamily="50" charset="-128"/>
                <a:ea typeface="メイリオ" pitchFamily="50" charset="-128"/>
                <a:cs typeface="メイリオ" pitchFamily="50" charset="-128"/>
              </a:rPr>
              <a:t>1</a:t>
            </a:r>
            <a:r>
              <a:rPr kumimoji="1" lang="ja-JP" altLang="en-US" sz="1600" b="1" spc="-150" dirty="0">
                <a:solidFill>
                  <a:schemeClr val="tx1"/>
                </a:solidFill>
                <a:latin typeface="メイリオ" pitchFamily="50" charset="-128"/>
                <a:ea typeface="メイリオ" pitchFamily="50" charset="-128"/>
                <a:cs typeface="メイリオ" pitchFamily="50" charset="-128"/>
              </a:rPr>
              <a:t>週間単位の非定型的変形労働時間制の採用（労基法</a:t>
            </a:r>
            <a:r>
              <a:rPr kumimoji="1" lang="en-US" altLang="ja-JP" sz="1600" b="1" spc="-150" dirty="0">
                <a:solidFill>
                  <a:schemeClr val="tx1"/>
                </a:solidFill>
                <a:latin typeface="メイリオ" pitchFamily="50" charset="-128"/>
                <a:ea typeface="メイリオ" pitchFamily="50" charset="-128"/>
                <a:cs typeface="メイリオ" pitchFamily="50" charset="-128"/>
              </a:rPr>
              <a:t>32</a:t>
            </a:r>
            <a:r>
              <a:rPr kumimoji="1" lang="ja-JP" altLang="en-US" sz="1600" b="1" spc="-150" dirty="0">
                <a:solidFill>
                  <a:schemeClr val="tx1"/>
                </a:solidFill>
                <a:latin typeface="メイリオ" pitchFamily="50" charset="-128"/>
                <a:ea typeface="メイリオ" pitchFamily="50" charset="-128"/>
                <a:cs typeface="メイリオ" pitchFamily="50" charset="-128"/>
              </a:rPr>
              <a:t>条の５）</a:t>
            </a:r>
          </a:p>
        </p:txBody>
      </p:sp>
      <p:sp>
        <p:nvSpPr>
          <p:cNvPr id="16" name="正方形/長方形 15">
            <a:extLst>
              <a:ext uri="{FF2B5EF4-FFF2-40B4-BE49-F238E27FC236}">
                <a16:creationId xmlns:a16="http://schemas.microsoft.com/office/drawing/2014/main" id="{2F7C59E4-919F-A700-48C7-3DBBB2055B4B}"/>
              </a:ext>
            </a:extLst>
          </p:cNvPr>
          <p:cNvSpPr/>
          <p:nvPr/>
        </p:nvSpPr>
        <p:spPr>
          <a:xfrm>
            <a:off x="783022" y="5833246"/>
            <a:ext cx="2307020" cy="872358"/>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600" b="1" spc="-150" dirty="0">
                <a:solidFill>
                  <a:schemeClr val="tx1"/>
                </a:solidFill>
                <a:latin typeface="メイリオ" pitchFamily="50" charset="-128"/>
                <a:ea typeface="メイリオ" pitchFamily="50" charset="-128"/>
                <a:cs typeface="メイリオ" pitchFamily="50" charset="-128"/>
              </a:rPr>
              <a:t>始業・終業の時刻を労働者に自由に選択させることができる場合</a:t>
            </a:r>
          </a:p>
        </p:txBody>
      </p:sp>
      <p:sp>
        <p:nvSpPr>
          <p:cNvPr id="17" name="正方形/長方形 16">
            <a:extLst>
              <a:ext uri="{FF2B5EF4-FFF2-40B4-BE49-F238E27FC236}">
                <a16:creationId xmlns:a16="http://schemas.microsoft.com/office/drawing/2014/main" id="{A35B8C00-B837-2710-4963-FDF660A4924E}"/>
              </a:ext>
            </a:extLst>
          </p:cNvPr>
          <p:cNvSpPr/>
          <p:nvPr/>
        </p:nvSpPr>
        <p:spPr>
          <a:xfrm>
            <a:off x="3447393" y="6085489"/>
            <a:ext cx="6022428" cy="365125"/>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600" b="1" spc="-150" dirty="0">
                <a:solidFill>
                  <a:schemeClr val="tx1"/>
                </a:solidFill>
                <a:latin typeface="メイリオ" pitchFamily="50" charset="-128"/>
                <a:ea typeface="メイリオ" pitchFamily="50" charset="-128"/>
                <a:cs typeface="メイリオ" pitchFamily="50" charset="-128"/>
              </a:rPr>
              <a:t>フレックスタイム制の採用（労基法</a:t>
            </a:r>
            <a:r>
              <a:rPr kumimoji="1" lang="en-US" altLang="ja-JP" sz="1600" b="1" spc="-150" dirty="0">
                <a:solidFill>
                  <a:schemeClr val="tx1"/>
                </a:solidFill>
                <a:latin typeface="メイリオ" pitchFamily="50" charset="-128"/>
                <a:ea typeface="メイリオ" pitchFamily="50" charset="-128"/>
                <a:cs typeface="メイリオ" pitchFamily="50" charset="-128"/>
              </a:rPr>
              <a:t>32</a:t>
            </a:r>
            <a:r>
              <a:rPr kumimoji="1" lang="ja-JP" altLang="en-US" sz="1600" b="1" spc="-150" dirty="0">
                <a:solidFill>
                  <a:schemeClr val="tx1"/>
                </a:solidFill>
                <a:latin typeface="メイリオ" pitchFamily="50" charset="-128"/>
                <a:ea typeface="メイリオ" pitchFamily="50" charset="-128"/>
                <a:cs typeface="メイリオ" pitchFamily="50" charset="-128"/>
              </a:rPr>
              <a:t>条の３）</a:t>
            </a:r>
          </a:p>
        </p:txBody>
      </p:sp>
      <p:cxnSp>
        <p:nvCxnSpPr>
          <p:cNvPr id="19" name="直線コネクタ 18">
            <a:extLst>
              <a:ext uri="{FF2B5EF4-FFF2-40B4-BE49-F238E27FC236}">
                <a16:creationId xmlns:a16="http://schemas.microsoft.com/office/drawing/2014/main" id="{812ECDB9-9A90-454B-83C7-D400263B4061}"/>
              </a:ext>
            </a:extLst>
          </p:cNvPr>
          <p:cNvCxnSpPr>
            <a:cxnSpLocks/>
            <a:endCxn id="16" idx="1"/>
          </p:cNvCxnSpPr>
          <p:nvPr/>
        </p:nvCxnSpPr>
        <p:spPr>
          <a:xfrm flipV="1">
            <a:off x="383630" y="6269425"/>
            <a:ext cx="399392" cy="157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BB3A2158-0760-417A-543E-793C755605BA}"/>
              </a:ext>
            </a:extLst>
          </p:cNvPr>
          <p:cNvCxnSpPr>
            <a:endCxn id="14" idx="1"/>
          </p:cNvCxnSpPr>
          <p:nvPr/>
        </p:nvCxnSpPr>
        <p:spPr>
          <a:xfrm>
            <a:off x="394140" y="4874174"/>
            <a:ext cx="4624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34517D2D-13B7-7266-5679-8114A765498B}"/>
              </a:ext>
            </a:extLst>
          </p:cNvPr>
          <p:cNvCxnSpPr/>
          <p:nvPr/>
        </p:nvCxnSpPr>
        <p:spPr>
          <a:xfrm>
            <a:off x="394140" y="3352800"/>
            <a:ext cx="4624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ABCA9EFF-050D-AF16-9A2A-D4F3B5727648}"/>
              </a:ext>
            </a:extLst>
          </p:cNvPr>
          <p:cNvCxnSpPr>
            <a:endCxn id="10" idx="1"/>
          </p:cNvCxnSpPr>
          <p:nvPr/>
        </p:nvCxnSpPr>
        <p:spPr>
          <a:xfrm flipV="1">
            <a:off x="394140" y="2117835"/>
            <a:ext cx="462454" cy="5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4BEFA015-48A5-390F-F290-86572F8F5E5A}"/>
              </a:ext>
            </a:extLst>
          </p:cNvPr>
          <p:cNvCxnSpPr>
            <a:endCxn id="5" idx="1"/>
          </p:cNvCxnSpPr>
          <p:nvPr/>
        </p:nvCxnSpPr>
        <p:spPr>
          <a:xfrm>
            <a:off x="394140" y="903890"/>
            <a:ext cx="4624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63F1D79D-E80D-9B35-4BD5-13CB63D73CE3}"/>
              </a:ext>
            </a:extLst>
          </p:cNvPr>
          <p:cNvCxnSpPr>
            <a:cxnSpLocks/>
            <a:stCxn id="10" idx="3"/>
          </p:cNvCxnSpPr>
          <p:nvPr/>
        </p:nvCxnSpPr>
        <p:spPr>
          <a:xfrm>
            <a:off x="2590800" y="2117835"/>
            <a:ext cx="425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F05731FB-B51F-B48A-DF0B-F3CC1C6FBCEC}"/>
              </a:ext>
            </a:extLst>
          </p:cNvPr>
          <p:cNvCxnSpPr/>
          <p:nvPr/>
        </p:nvCxnSpPr>
        <p:spPr>
          <a:xfrm>
            <a:off x="2753710" y="546538"/>
            <a:ext cx="0" cy="620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91413268-5472-71B3-DC4F-D0B48991F150}"/>
              </a:ext>
            </a:extLst>
          </p:cNvPr>
          <p:cNvCxnSpPr>
            <a:stCxn id="5" idx="3"/>
          </p:cNvCxnSpPr>
          <p:nvPr/>
        </p:nvCxnSpPr>
        <p:spPr>
          <a:xfrm>
            <a:off x="2480442" y="903890"/>
            <a:ext cx="2732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306610F-CF5E-739D-B4E9-53ECC04328D0}"/>
              </a:ext>
            </a:extLst>
          </p:cNvPr>
          <p:cNvCxnSpPr>
            <a:endCxn id="6" idx="1"/>
          </p:cNvCxnSpPr>
          <p:nvPr/>
        </p:nvCxnSpPr>
        <p:spPr>
          <a:xfrm flipV="1">
            <a:off x="2753710" y="512380"/>
            <a:ext cx="336332" cy="34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6E569219-1163-B41B-35D5-7F1B6C61DAD3}"/>
              </a:ext>
            </a:extLst>
          </p:cNvPr>
          <p:cNvCxnSpPr/>
          <p:nvPr/>
        </p:nvCxnSpPr>
        <p:spPr>
          <a:xfrm>
            <a:off x="2774730" y="1161395"/>
            <a:ext cx="2417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D3C460A5-AE04-9D70-5865-D98ABC545518}"/>
              </a:ext>
            </a:extLst>
          </p:cNvPr>
          <p:cNvCxnSpPr>
            <a:stCxn id="12" idx="3"/>
            <a:endCxn id="13" idx="1"/>
          </p:cNvCxnSpPr>
          <p:nvPr/>
        </p:nvCxnSpPr>
        <p:spPr>
          <a:xfrm>
            <a:off x="2590800" y="3279227"/>
            <a:ext cx="42566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B1AAB01B-7191-C339-8AAD-AA0672A319EF}"/>
              </a:ext>
            </a:extLst>
          </p:cNvPr>
          <p:cNvCxnSpPr>
            <a:stCxn id="14" idx="3"/>
          </p:cNvCxnSpPr>
          <p:nvPr/>
        </p:nvCxnSpPr>
        <p:spPr>
          <a:xfrm>
            <a:off x="2590800" y="4874174"/>
            <a:ext cx="4256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41669634-A882-B316-3EC8-0A45D23CB964}"/>
              </a:ext>
            </a:extLst>
          </p:cNvPr>
          <p:cNvCxnSpPr>
            <a:stCxn id="16" idx="3"/>
            <a:endCxn id="17" idx="1"/>
          </p:cNvCxnSpPr>
          <p:nvPr/>
        </p:nvCxnSpPr>
        <p:spPr>
          <a:xfrm flipV="1">
            <a:off x="3090042" y="6268052"/>
            <a:ext cx="357351" cy="1373"/>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FCC29F4D-7D85-93AD-669A-688AE0A2EA69}"/>
              </a:ext>
            </a:extLst>
          </p:cNvPr>
          <p:cNvCxnSpPr>
            <a:stCxn id="6" idx="3"/>
            <a:endCxn id="7" idx="1"/>
          </p:cNvCxnSpPr>
          <p:nvPr/>
        </p:nvCxnSpPr>
        <p:spPr>
          <a:xfrm>
            <a:off x="5507422" y="512380"/>
            <a:ext cx="4624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BFE47449-16B1-B3A7-F34E-DE2E474F1101}"/>
              </a:ext>
            </a:extLst>
          </p:cNvPr>
          <p:cNvCxnSpPr>
            <a:stCxn id="8" idx="3"/>
          </p:cNvCxnSpPr>
          <p:nvPr/>
        </p:nvCxnSpPr>
        <p:spPr>
          <a:xfrm>
            <a:off x="5507422" y="1150883"/>
            <a:ext cx="462454" cy="10512"/>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図 17">
            <a:extLst>
              <a:ext uri="{FF2B5EF4-FFF2-40B4-BE49-F238E27FC236}">
                <a16:creationId xmlns:a16="http://schemas.microsoft.com/office/drawing/2014/main" id="{B10D8FD5-A318-2DB0-3909-CA49F0DBBBA2}"/>
              </a:ext>
            </a:extLst>
          </p:cNvPr>
          <p:cNvPicPr>
            <a:picLocks noChangeAspect="1"/>
          </p:cNvPicPr>
          <p:nvPr/>
        </p:nvPicPr>
        <p:blipFill>
          <a:blip r:embed="rId2"/>
          <a:stretch>
            <a:fillRect/>
          </a:stretch>
        </p:blipFill>
        <p:spPr>
          <a:xfrm>
            <a:off x="8688562" y="2233448"/>
            <a:ext cx="1105054" cy="3400900"/>
          </a:xfrm>
          <a:prstGeom prst="rect">
            <a:avLst/>
          </a:prstGeom>
        </p:spPr>
      </p:pic>
      <p:sp>
        <p:nvSpPr>
          <p:cNvPr id="3" name="吹き出し: 角を丸めた四角形 2">
            <a:extLst>
              <a:ext uri="{FF2B5EF4-FFF2-40B4-BE49-F238E27FC236}">
                <a16:creationId xmlns:a16="http://schemas.microsoft.com/office/drawing/2014/main" id="{537386FD-AF72-1BF7-45DB-A0F7E235069A}"/>
              </a:ext>
            </a:extLst>
          </p:cNvPr>
          <p:cNvSpPr/>
          <p:nvPr/>
        </p:nvSpPr>
        <p:spPr>
          <a:xfrm>
            <a:off x="5255172" y="3689131"/>
            <a:ext cx="2753711" cy="599090"/>
          </a:xfrm>
          <a:prstGeom prst="wedgeRoundRectCallout">
            <a:avLst>
              <a:gd name="adj1" fmla="val 79682"/>
              <a:gd name="adj2" fmla="val -71303"/>
              <a:gd name="adj3" fmla="val 16667"/>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400" b="1" spc="-150" dirty="0">
                <a:solidFill>
                  <a:schemeClr val="tx1"/>
                </a:solidFill>
                <a:latin typeface="メイリオ" pitchFamily="50" charset="-128"/>
                <a:ea typeface="メイリオ" pitchFamily="50" charset="-128"/>
                <a:cs typeface="メイリオ" pitchFamily="50" charset="-128"/>
              </a:rPr>
              <a:t>労働時間の効率化のために検討してみたら、いかがでしょうか</a:t>
            </a:r>
          </a:p>
        </p:txBody>
      </p:sp>
    </p:spTree>
    <p:extLst>
      <p:ext uri="{BB962C8B-B14F-4D97-AF65-F5344CB8AC3E}">
        <p14:creationId xmlns:p14="http://schemas.microsoft.com/office/powerpoint/2010/main" val="351209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表 31"/>
          <p:cNvGraphicFramePr>
            <a:graphicFrameLocks noGrp="1"/>
          </p:cNvGraphicFramePr>
          <p:nvPr>
            <p:extLst>
              <p:ext uri="{D42A27DB-BD31-4B8C-83A1-F6EECF244321}">
                <p14:modId xmlns:p14="http://schemas.microsoft.com/office/powerpoint/2010/main" val="966575869"/>
              </p:ext>
            </p:extLst>
          </p:nvPr>
        </p:nvGraphicFramePr>
        <p:xfrm>
          <a:off x="184734" y="836712"/>
          <a:ext cx="9637783" cy="6026914"/>
        </p:xfrm>
        <a:graphic>
          <a:graphicData uri="http://schemas.openxmlformats.org/drawingml/2006/table">
            <a:tbl>
              <a:tblPr firstRow="1" bandRow="1">
                <a:tableStyleId>{D7AC3CCA-C797-4891-BE02-D94E43425B78}</a:tableStyleId>
              </a:tblPr>
              <a:tblGrid>
                <a:gridCol w="1527906">
                  <a:extLst>
                    <a:ext uri="{9D8B030D-6E8A-4147-A177-3AD203B41FA5}">
                      <a16:colId xmlns:a16="http://schemas.microsoft.com/office/drawing/2014/main" val="20000"/>
                    </a:ext>
                  </a:extLst>
                </a:gridCol>
                <a:gridCol w="2181730">
                  <a:extLst>
                    <a:ext uri="{9D8B030D-6E8A-4147-A177-3AD203B41FA5}">
                      <a16:colId xmlns:a16="http://schemas.microsoft.com/office/drawing/2014/main" val="20001"/>
                    </a:ext>
                  </a:extLst>
                </a:gridCol>
                <a:gridCol w="2354774">
                  <a:extLst>
                    <a:ext uri="{9D8B030D-6E8A-4147-A177-3AD203B41FA5}">
                      <a16:colId xmlns:a16="http://schemas.microsoft.com/office/drawing/2014/main" val="20002"/>
                    </a:ext>
                  </a:extLst>
                </a:gridCol>
                <a:gridCol w="3573373">
                  <a:extLst>
                    <a:ext uri="{9D8B030D-6E8A-4147-A177-3AD203B41FA5}">
                      <a16:colId xmlns:a16="http://schemas.microsoft.com/office/drawing/2014/main" val="20003"/>
                    </a:ext>
                  </a:extLst>
                </a:gridCol>
              </a:tblGrid>
              <a:tr h="288032">
                <a:tc>
                  <a:txBody>
                    <a:bodyPr/>
                    <a:lstStyle/>
                    <a:p>
                      <a:pPr algn="ctr"/>
                      <a:endParaRPr kumimoji="1" lang="ja-JP" altLang="en-US" sz="1800"/>
                    </a:p>
                  </a:txBody>
                  <a:tcPr marL="99060" marR="990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ctr"/>
                      <a:r>
                        <a:rPr kumimoji="1" lang="ja-JP" altLang="en-US" sz="1800"/>
                        <a:t>対象</a:t>
                      </a:r>
                    </a:p>
                  </a:txBody>
                  <a:tcPr marL="99060" marR="99060" anchor="ctr">
                    <a:lnT w="12700" cap="flat" cmpd="sng" algn="ctr">
                      <a:solidFill>
                        <a:schemeClr val="tx1"/>
                      </a:solidFill>
                      <a:prstDash val="solid"/>
                      <a:round/>
                      <a:headEnd type="none" w="med" len="med"/>
                      <a:tailEnd type="none" w="med" len="med"/>
                    </a:lnT>
                    <a:noFill/>
                  </a:tcPr>
                </a:tc>
                <a:tc>
                  <a:txBody>
                    <a:bodyPr/>
                    <a:lstStyle/>
                    <a:p>
                      <a:pPr algn="ctr"/>
                      <a:r>
                        <a:rPr kumimoji="1" lang="ja-JP" altLang="en-US" sz="1800"/>
                        <a:t>労働時間</a:t>
                      </a:r>
                    </a:p>
                  </a:txBody>
                  <a:tcPr marL="99060" marR="99060" anchor="ctr">
                    <a:lnT w="12700" cap="flat" cmpd="sng" algn="ctr">
                      <a:solidFill>
                        <a:schemeClr val="tx1"/>
                      </a:solidFill>
                      <a:prstDash val="solid"/>
                      <a:round/>
                      <a:headEnd type="none" w="med" len="med"/>
                      <a:tailEnd type="none" w="med" len="med"/>
                    </a:lnT>
                    <a:noFill/>
                  </a:tcPr>
                </a:tc>
                <a:tc>
                  <a:txBody>
                    <a:bodyPr/>
                    <a:lstStyle/>
                    <a:p>
                      <a:pPr algn="ctr"/>
                      <a:r>
                        <a:rPr kumimoji="1" lang="ja-JP" altLang="en-US" sz="1800"/>
                        <a:t>手続</a:t>
                      </a:r>
                    </a:p>
                  </a:txBody>
                  <a:tcPr marL="99060" marR="9906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1650464">
                <a:tc>
                  <a:txBody>
                    <a:bodyPr/>
                    <a:lstStyle/>
                    <a:p>
                      <a:pPr algn="ctr"/>
                      <a:r>
                        <a:rPr kumimoji="1" lang="ja-JP" altLang="en-US" sz="1800" b="1"/>
                        <a:t>１ヶ月単位</a:t>
                      </a:r>
                      <a:endParaRPr kumimoji="1" lang="en-US" altLang="ja-JP" sz="1800" b="1"/>
                    </a:p>
                    <a:p>
                      <a:pPr algn="ctr"/>
                      <a:r>
                        <a:rPr kumimoji="1" lang="ja-JP" altLang="en-US" sz="1800" b="1"/>
                        <a:t>変形労働</a:t>
                      </a:r>
                      <a:endParaRPr kumimoji="1" lang="en-US" altLang="ja-JP" sz="1800" b="1"/>
                    </a:p>
                    <a:p>
                      <a:pPr algn="ctr"/>
                      <a:r>
                        <a:rPr kumimoji="1" lang="ja-JP" altLang="en-US" sz="1800" b="1"/>
                        <a:t>時間制</a:t>
                      </a:r>
                    </a:p>
                    <a:p>
                      <a:pPr algn="ctr"/>
                      <a:r>
                        <a:rPr kumimoji="1" lang="en-US" altLang="ja-JP" sz="1800" b="1"/>
                        <a:t>〔</a:t>
                      </a:r>
                      <a:r>
                        <a:rPr kumimoji="1" lang="ja-JP" altLang="en-US" sz="1800" b="1"/>
                        <a:t>法</a:t>
                      </a:r>
                      <a:r>
                        <a:rPr kumimoji="1" lang="en-US" altLang="ja-JP" sz="1800" b="1">
                          <a:latin typeface="+mn-ea"/>
                          <a:ea typeface="+mn-ea"/>
                        </a:rPr>
                        <a:t>32</a:t>
                      </a:r>
                      <a:r>
                        <a:rPr kumimoji="1" lang="ja-JP" altLang="en-US" sz="1800" b="1">
                          <a:latin typeface="+mn-ea"/>
                          <a:ea typeface="+mn-ea"/>
                        </a:rPr>
                        <a:t>条の</a:t>
                      </a:r>
                      <a:r>
                        <a:rPr kumimoji="1" lang="en-US" altLang="ja-JP" sz="1800" b="1">
                          <a:latin typeface="+mn-ea"/>
                          <a:ea typeface="+mn-ea"/>
                        </a:rPr>
                        <a:t>2〕</a:t>
                      </a:r>
                      <a:endParaRPr kumimoji="1" lang="ja-JP" altLang="en-US" sz="1800" b="1">
                        <a:latin typeface="+mn-ea"/>
                        <a:ea typeface="+mn-ea"/>
                      </a:endParaRPr>
                    </a:p>
                  </a:txBody>
                  <a:tcPr marL="99060" marR="99060" anchor="ctr">
                    <a:lnL w="12700" cap="flat" cmpd="sng" algn="ctr">
                      <a:solidFill>
                        <a:schemeClr val="tx1"/>
                      </a:solidFill>
                      <a:prstDash val="solid"/>
                      <a:round/>
                      <a:headEnd type="none" w="med" len="med"/>
                      <a:tailEnd type="none" w="med" len="med"/>
                    </a:lnL>
                    <a:noFill/>
                  </a:tcPr>
                </a:tc>
                <a:tc>
                  <a:txBody>
                    <a:bodyPr/>
                    <a:lstStyle/>
                    <a:p>
                      <a:pPr algn="l"/>
                      <a:r>
                        <a:rPr kumimoji="1" lang="ja-JP" altLang="en-US" sz="1400" dirty="0">
                          <a:latin typeface="AR P悠々ｺﾞｼｯｸ体E04" panose="040B0900000000000000" pitchFamily="50" charset="-128"/>
                          <a:ea typeface="AR P悠々ｺﾞｼｯｸ体E04" panose="040B0900000000000000" pitchFamily="50" charset="-128"/>
                        </a:rPr>
                        <a:t>１ヶ月以内の期間を平均して、法定労働時間を超えない範囲で、特定の日・週で法定労働時間を超えて労働させることができる制度。</a:t>
                      </a:r>
                    </a:p>
                    <a:p>
                      <a:pPr algn="l"/>
                      <a:r>
                        <a:rPr kumimoji="1" lang="ja-JP" altLang="en-US" sz="1400" dirty="0">
                          <a:latin typeface="AR P悠々ｺﾞｼｯｸ体E04" panose="040B0900000000000000" pitchFamily="50" charset="-128"/>
                          <a:ea typeface="AR P悠々ｺﾞｼｯｸ体E04" panose="040B0900000000000000" pitchFamily="50" charset="-128"/>
                        </a:rPr>
                        <a:t>対象業務や対象労働者に関する制限はない。</a:t>
                      </a:r>
                    </a:p>
                  </a:txBody>
                  <a:tcPr marL="99060" marR="99060" anchor="ctr">
                    <a:noFill/>
                  </a:tcPr>
                </a:tc>
                <a:tc>
                  <a:txBody>
                    <a:bodyPr/>
                    <a:lstStyle/>
                    <a:p>
                      <a:pPr algn="l"/>
                      <a:r>
                        <a:rPr kumimoji="1" lang="ja-JP" altLang="en-US" sz="1400" dirty="0">
                          <a:solidFill>
                            <a:schemeClr val="tx1"/>
                          </a:solidFill>
                          <a:latin typeface="AR P悠々ｺﾞｼｯｸ体E04" panose="040B0900000000000000" pitchFamily="50" charset="-128"/>
                          <a:ea typeface="AR P悠々ｺﾞｼｯｸ体E04" panose="040B0900000000000000" pitchFamily="50" charset="-128"/>
                        </a:rPr>
                        <a:t>１ヶ月以内の期間・期間内の総労働時間を定め、その枠内で働く。</a:t>
                      </a:r>
                    </a:p>
                    <a:p>
                      <a:pPr algn="l"/>
                      <a:r>
                        <a:rPr kumimoji="1" lang="ja-JP" altLang="en-US" sz="1400" dirty="0">
                          <a:solidFill>
                            <a:schemeClr val="tx1"/>
                          </a:solidFill>
                          <a:latin typeface="AR P悠々ｺﾞｼｯｸ体E04" panose="040B0900000000000000" pitchFamily="50" charset="-128"/>
                          <a:ea typeface="AR P悠々ｺﾞｼｯｸ体E04" panose="040B0900000000000000" pitchFamily="50" charset="-128"/>
                        </a:rPr>
                        <a:t>（いずれも期間終了時に週当たり</a:t>
                      </a:r>
                      <a:r>
                        <a:rPr kumimoji="1" lang="en-US" altLang="ja-JP" sz="1400" dirty="0">
                          <a:solidFill>
                            <a:schemeClr val="tx1"/>
                          </a:solidFill>
                          <a:latin typeface="AR P悠々ｺﾞｼｯｸ体E04" panose="040B0900000000000000" pitchFamily="50" charset="-128"/>
                          <a:ea typeface="AR P悠々ｺﾞｼｯｸ体E04" panose="040B0900000000000000" pitchFamily="50" charset="-128"/>
                        </a:rPr>
                        <a:t>40h</a:t>
                      </a:r>
                      <a:r>
                        <a:rPr kumimoji="1" lang="ja-JP" altLang="en-US" sz="1400" dirty="0">
                          <a:solidFill>
                            <a:schemeClr val="tx1"/>
                          </a:solidFill>
                          <a:latin typeface="AR P悠々ｺﾞｼｯｸ体E04" panose="040B0900000000000000" pitchFamily="50" charset="-128"/>
                          <a:ea typeface="AR P悠々ｺﾞｼｯｸ体E04" panose="040B0900000000000000" pitchFamily="50" charset="-128"/>
                        </a:rPr>
                        <a:t>を超える分は法定時間外労働となる。）</a:t>
                      </a:r>
                      <a:endParaRPr kumimoji="1" lang="en-US" altLang="ja-JP" sz="1400" dirty="0">
                        <a:solidFill>
                          <a:schemeClr val="tx1"/>
                        </a:solidFill>
                        <a:latin typeface="AR P悠々ｺﾞｼｯｸ体E04" panose="040B0900000000000000" pitchFamily="50" charset="-128"/>
                        <a:ea typeface="AR P悠々ｺﾞｼｯｸ体E04" panose="040B0900000000000000" pitchFamily="50" charset="-128"/>
                      </a:endParaRPr>
                    </a:p>
                    <a:p>
                      <a:pPr algn="l"/>
                      <a:endParaRPr kumimoji="1" lang="en-US" altLang="ja-JP" sz="1050" dirty="0">
                        <a:latin typeface="AR P悠々ｺﾞｼｯｸ体E04" panose="040B0900000000000000" pitchFamily="50" charset="-128"/>
                        <a:ea typeface="AR P悠々ｺﾞｼｯｸ体E04" panose="040B0900000000000000" pitchFamily="50" charset="-128"/>
                      </a:endParaRPr>
                    </a:p>
                  </a:txBody>
                  <a:tcPr marL="99060" marR="99060" anchor="ctr">
                    <a:noFill/>
                  </a:tcPr>
                </a:tc>
                <a:tc>
                  <a:txBody>
                    <a:bodyPr/>
                    <a:lstStyle/>
                    <a:p>
                      <a:pPr algn="l"/>
                      <a:r>
                        <a:rPr kumimoji="1" lang="ja-JP" altLang="en-US" sz="1400" dirty="0">
                          <a:latin typeface="AR P悠々ｺﾞｼｯｸ体E04" panose="040B0900000000000000" pitchFamily="50" charset="-128"/>
                          <a:ea typeface="AR P悠々ｺﾞｼｯｸ体E04" panose="040B0900000000000000" pitchFamily="50" charset="-128"/>
                        </a:rPr>
                        <a:t>対象期間における各日・週の労働時間等を定めた労使協定または就業規則による。（労使協定の場合は労基署へ届出が必要）</a:t>
                      </a:r>
                      <a:endParaRPr kumimoji="1" lang="en-US" altLang="ja-JP" sz="1400" dirty="0">
                        <a:latin typeface="AR P悠々ｺﾞｼｯｸ体E04" panose="040B0900000000000000" pitchFamily="50" charset="-128"/>
                        <a:ea typeface="AR P悠々ｺﾞｼｯｸ体E04" panose="040B0900000000000000" pitchFamily="50" charset="-128"/>
                      </a:endParaRPr>
                    </a:p>
                  </a:txBody>
                  <a:tcPr marL="99060" marR="9906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1"/>
                  </a:ext>
                </a:extLst>
              </a:tr>
              <a:tr h="1815028">
                <a:tc>
                  <a:txBody>
                    <a:bodyPr/>
                    <a:lstStyle/>
                    <a:p>
                      <a:pPr algn="ctr"/>
                      <a:r>
                        <a:rPr kumimoji="1" lang="ja-JP" altLang="en-US" sz="1800" b="1" dirty="0"/>
                        <a:t>１年単位</a:t>
                      </a:r>
                      <a:endParaRPr kumimoji="1" lang="en-US" altLang="ja-JP" sz="1800" b="1" dirty="0"/>
                    </a:p>
                    <a:p>
                      <a:pPr algn="ctr"/>
                      <a:r>
                        <a:rPr kumimoji="1" lang="ja-JP" altLang="en-US" sz="1800" b="1" dirty="0"/>
                        <a:t>変形労働</a:t>
                      </a:r>
                      <a:endParaRPr kumimoji="1" lang="en-US" altLang="ja-JP" sz="1800" b="1" dirty="0"/>
                    </a:p>
                    <a:p>
                      <a:pPr algn="ctr"/>
                      <a:r>
                        <a:rPr kumimoji="1" lang="ja-JP" altLang="en-US" sz="1800" b="1" dirty="0"/>
                        <a:t>時間制</a:t>
                      </a:r>
                      <a:endParaRPr kumimoji="1" lang="en-US" altLang="ja-JP" sz="1800" b="1" dirty="0"/>
                    </a:p>
                    <a:p>
                      <a:pPr marL="0" marR="0" lvl="0" indent="0" algn="ctr" defTabSz="912476" rtl="0" eaLnBrk="1" fontAlgn="auto" latinLnBrk="0" hangingPunct="1">
                        <a:lnSpc>
                          <a:spcPct val="100000"/>
                        </a:lnSpc>
                        <a:spcBef>
                          <a:spcPts val="0"/>
                        </a:spcBef>
                        <a:spcAft>
                          <a:spcPts val="0"/>
                        </a:spcAft>
                        <a:buClrTx/>
                        <a:buSzTx/>
                        <a:buFontTx/>
                        <a:buNone/>
                        <a:tabLst/>
                        <a:defRPr/>
                      </a:pPr>
                      <a:r>
                        <a:rPr kumimoji="1" lang="en-US" altLang="ja-JP" sz="1800" b="1" dirty="0"/>
                        <a:t>〔</a:t>
                      </a:r>
                      <a:r>
                        <a:rPr kumimoji="1" lang="ja-JP" altLang="en-US" sz="1800" b="1" dirty="0">
                          <a:latin typeface="+mn-ea"/>
                          <a:ea typeface="+mn-ea"/>
                        </a:rPr>
                        <a:t>法</a:t>
                      </a:r>
                      <a:r>
                        <a:rPr kumimoji="1" lang="en-US" altLang="ja-JP" sz="1800" b="1" dirty="0">
                          <a:latin typeface="+mn-ea"/>
                          <a:ea typeface="+mn-ea"/>
                        </a:rPr>
                        <a:t>32</a:t>
                      </a:r>
                      <a:r>
                        <a:rPr kumimoji="1" lang="ja-JP" altLang="en-US" sz="1800" b="1" dirty="0">
                          <a:latin typeface="+mn-ea"/>
                          <a:ea typeface="+mn-ea"/>
                        </a:rPr>
                        <a:t>条の</a:t>
                      </a:r>
                      <a:r>
                        <a:rPr kumimoji="1" lang="en-US" altLang="ja-JP" sz="1800" b="1" dirty="0">
                          <a:latin typeface="+mn-ea"/>
                          <a:ea typeface="+mn-ea"/>
                        </a:rPr>
                        <a:t>4</a:t>
                      </a:r>
                      <a:r>
                        <a:rPr kumimoji="1" lang="en-US" altLang="ja-JP" sz="1800" b="1" dirty="0">
                          <a:solidFill>
                            <a:schemeClr val="tx1"/>
                          </a:solidFill>
                        </a:rPr>
                        <a:t>〕</a:t>
                      </a:r>
                      <a:r>
                        <a:rPr kumimoji="1" lang="en-US" altLang="ja-JP" sz="1800" b="1" dirty="0"/>
                        <a:t>〔</a:t>
                      </a:r>
                      <a:r>
                        <a:rPr kumimoji="1" lang="ja-JP" altLang="en-US" sz="1800" b="1" dirty="0">
                          <a:latin typeface="+mn-ea"/>
                          <a:ea typeface="+mn-ea"/>
                        </a:rPr>
                        <a:t>法</a:t>
                      </a:r>
                      <a:r>
                        <a:rPr kumimoji="1" lang="en-US" altLang="ja-JP" sz="1800" b="1" dirty="0">
                          <a:latin typeface="+mn-ea"/>
                          <a:ea typeface="+mn-ea"/>
                        </a:rPr>
                        <a:t>32</a:t>
                      </a:r>
                      <a:r>
                        <a:rPr kumimoji="1" lang="ja-JP" altLang="en-US" sz="1800" b="1" dirty="0">
                          <a:latin typeface="+mn-ea"/>
                          <a:ea typeface="+mn-ea"/>
                        </a:rPr>
                        <a:t>条の</a:t>
                      </a:r>
                      <a:r>
                        <a:rPr kumimoji="1" lang="en-US" altLang="ja-JP" sz="1800" b="1" dirty="0">
                          <a:latin typeface="+mn-ea"/>
                          <a:ea typeface="+mn-ea"/>
                        </a:rPr>
                        <a:t>4</a:t>
                      </a:r>
                      <a:r>
                        <a:rPr kumimoji="1" lang="ja-JP" altLang="en-US" sz="1800" b="1" dirty="0">
                          <a:latin typeface="+mn-ea"/>
                          <a:ea typeface="+mn-ea"/>
                        </a:rPr>
                        <a:t>の２</a:t>
                      </a:r>
                      <a:r>
                        <a:rPr kumimoji="1" lang="en-US" altLang="ja-JP" sz="1800" b="1" dirty="0">
                          <a:solidFill>
                            <a:schemeClr val="tx1"/>
                          </a:solidFill>
                        </a:rPr>
                        <a:t>〕</a:t>
                      </a:r>
                      <a:endParaRPr kumimoji="1" lang="ja-JP" altLang="en-US" sz="1800" b="1" dirty="0">
                        <a:solidFill>
                          <a:schemeClr val="tx1"/>
                        </a:solidFill>
                      </a:endParaRPr>
                    </a:p>
                    <a:p>
                      <a:pPr algn="ctr"/>
                      <a:endParaRPr kumimoji="1" lang="ja-JP" altLang="en-US" sz="1800" b="1" dirty="0">
                        <a:solidFill>
                          <a:schemeClr val="tx1"/>
                        </a:solidFill>
                      </a:endParaRPr>
                    </a:p>
                  </a:txBody>
                  <a:tcPr marL="99060" marR="99060" anchor="ctr">
                    <a:lnL w="12700" cap="flat" cmpd="sng" algn="ctr">
                      <a:solidFill>
                        <a:schemeClr val="tx1"/>
                      </a:solidFill>
                      <a:prstDash val="solid"/>
                      <a:round/>
                      <a:headEnd type="none" w="med" len="med"/>
                      <a:tailEnd type="none" w="med" len="med"/>
                    </a:lnL>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AR P悠々ｺﾞｼｯｸ体E04" panose="040B0900000000000000" pitchFamily="50" charset="-128"/>
                          <a:ea typeface="AR P悠々ｺﾞｼｯｸ体E04" panose="040B0900000000000000" pitchFamily="50" charset="-128"/>
                        </a:rPr>
                        <a:t>１ヶ月を超え、１年以内の期間を平均して、法定労働時間を超えない範囲で、特定の日・週で法定労働時間を超えて労働させることができる制度。</a:t>
                      </a:r>
                      <a:endParaRPr kumimoji="1" lang="en-US" altLang="ja-JP" sz="1400" dirty="0">
                        <a:latin typeface="AR P悠々ｺﾞｼｯｸ体E04" panose="040B0900000000000000" pitchFamily="50" charset="-128"/>
                        <a:ea typeface="AR P悠々ｺﾞｼｯｸ体E04" panose="04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AR P悠々ｺﾞｼｯｸ体E04" panose="040B0900000000000000" pitchFamily="50" charset="-128"/>
                          <a:ea typeface="AR P悠々ｺﾞｼｯｸ体E04" panose="040B0900000000000000" pitchFamily="50" charset="-128"/>
                        </a:rPr>
                        <a:t>対象業務や対象労働者に関する制限はない。</a:t>
                      </a:r>
                      <a:endParaRPr kumimoji="1" lang="en-US" altLang="ja-JP" sz="1400" dirty="0">
                        <a:latin typeface="AR P悠々ｺﾞｼｯｸ体E04" panose="040B0900000000000000" pitchFamily="50" charset="-128"/>
                        <a:ea typeface="AR P悠々ｺﾞｼｯｸ体E04" panose="040B0900000000000000" pitchFamily="50" charset="-128"/>
                      </a:endParaRPr>
                    </a:p>
                  </a:txBody>
                  <a:tcPr marL="99060" marR="99060" anchor="c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AR P悠々ｺﾞｼｯｸ体E04" panose="040B0900000000000000" pitchFamily="50" charset="-128"/>
                          <a:ea typeface="AR P悠々ｺﾞｼｯｸ体E04" panose="040B0900000000000000" pitchFamily="50" charset="-128"/>
                        </a:rPr>
                        <a:t>１ヶ月を超え、１年以内の期間・期間内の総労働時間を定め、その枠内で働く。</a:t>
                      </a:r>
                      <a:endParaRPr lang="en-US" altLang="ja-JP" sz="1400" dirty="0">
                        <a:latin typeface="AR P悠々ｺﾞｼｯｸ体E04" panose="040B0900000000000000" pitchFamily="50" charset="-128"/>
                        <a:ea typeface="AR P悠々ｺﾞｼｯｸ体E04" panose="04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AR P悠々ｺﾞｼｯｸ体E04" panose="040B0900000000000000" pitchFamily="50" charset="-128"/>
                          <a:ea typeface="AR P悠々ｺﾞｼｯｸ体E04" panose="040B0900000000000000" pitchFamily="50" charset="-128"/>
                        </a:rPr>
                        <a:t>（いずれも期間終了時に週当たり</a:t>
                      </a:r>
                      <a:r>
                        <a:rPr lang="en-US" altLang="ja-JP" sz="1400" dirty="0">
                          <a:latin typeface="AR P悠々ｺﾞｼｯｸ体E04" panose="040B0900000000000000" pitchFamily="50" charset="-128"/>
                          <a:ea typeface="AR P悠々ｺﾞｼｯｸ体E04" panose="040B0900000000000000" pitchFamily="50" charset="-128"/>
                        </a:rPr>
                        <a:t>40h</a:t>
                      </a:r>
                      <a:r>
                        <a:rPr lang="ja-JP" altLang="en-US" sz="1400" dirty="0">
                          <a:latin typeface="AR P悠々ｺﾞｼｯｸ体E04" panose="040B0900000000000000" pitchFamily="50" charset="-128"/>
                          <a:ea typeface="AR P悠々ｺﾞｼｯｸ体E04" panose="040B0900000000000000" pitchFamily="50" charset="-128"/>
                        </a:rPr>
                        <a:t>を超える分は法定時間外労働となる。）</a:t>
                      </a:r>
                      <a:endParaRPr lang="en-US" altLang="ja-JP" sz="1400" dirty="0">
                        <a:latin typeface="AR P悠々ｺﾞｼｯｸ体E04" panose="040B0900000000000000" pitchFamily="50" charset="-128"/>
                        <a:ea typeface="AR P悠々ｺﾞｼｯｸ体E04" panose="04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700" dirty="0">
                        <a:latin typeface="AR P悠々ｺﾞｼｯｸ体E04" panose="040B0900000000000000" pitchFamily="50" charset="-128"/>
                        <a:ea typeface="AR P悠々ｺﾞｼｯｸ体E04" panose="040B0900000000000000" pitchFamily="50" charset="-128"/>
                      </a:endParaRPr>
                    </a:p>
                  </a:txBody>
                  <a:tcPr marL="99060" marR="99060" anchor="ctr">
                    <a:noFill/>
                  </a:tcPr>
                </a:tc>
                <a:tc>
                  <a:txBody>
                    <a:bodyPr/>
                    <a:lstStyle/>
                    <a:p>
                      <a:pPr marL="177800" indent="-177800" algn="l"/>
                      <a:r>
                        <a:rPr lang="ja-JP" altLang="en-US" sz="1400" dirty="0">
                          <a:latin typeface="AR P悠々ｺﾞｼｯｸ体E04" panose="040B0900000000000000" pitchFamily="50" charset="-128"/>
                          <a:ea typeface="AR P悠々ｺﾞｼｯｸ体E04" panose="040B0900000000000000" pitchFamily="50" charset="-128"/>
                        </a:rPr>
                        <a:t>対象期間における労働日、労働日ごとの労</a:t>
                      </a:r>
                      <a:endParaRPr lang="en-US" altLang="ja-JP" sz="1400" dirty="0">
                        <a:latin typeface="AR P悠々ｺﾞｼｯｸ体E04" panose="040B0900000000000000" pitchFamily="50" charset="-128"/>
                        <a:ea typeface="AR P悠々ｺﾞｼｯｸ体E04" panose="040B0900000000000000" pitchFamily="50" charset="-128"/>
                      </a:endParaRPr>
                    </a:p>
                    <a:p>
                      <a:pPr marL="177800" indent="-177800" algn="l"/>
                      <a:r>
                        <a:rPr lang="ja-JP" altLang="en-US" sz="1400" dirty="0">
                          <a:latin typeface="AR P悠々ｺﾞｼｯｸ体E04" panose="040B0900000000000000" pitchFamily="50" charset="-128"/>
                          <a:ea typeface="AR P悠々ｺﾞｼｯｸ体E04" panose="040B0900000000000000" pitchFamily="50" charset="-128"/>
                        </a:rPr>
                        <a:t>働時間数等を定めた労使協定による。（労使</a:t>
                      </a:r>
                      <a:endParaRPr lang="en-US" altLang="ja-JP" sz="1400" dirty="0">
                        <a:latin typeface="AR P悠々ｺﾞｼｯｸ体E04" panose="040B0900000000000000" pitchFamily="50" charset="-128"/>
                        <a:ea typeface="AR P悠々ｺﾞｼｯｸ体E04" panose="040B0900000000000000" pitchFamily="50" charset="-128"/>
                      </a:endParaRPr>
                    </a:p>
                    <a:p>
                      <a:pPr marL="177800" indent="-177800" algn="l"/>
                      <a:r>
                        <a:rPr lang="ja-JP" altLang="en-US" sz="1400" dirty="0">
                          <a:latin typeface="AR P悠々ｺﾞｼｯｸ体E04" panose="040B0900000000000000" pitchFamily="50" charset="-128"/>
                          <a:ea typeface="AR P悠々ｺﾞｼｯｸ体E04" panose="040B0900000000000000" pitchFamily="50" charset="-128"/>
                        </a:rPr>
                        <a:t>協定は労基署へ届出が必要）</a:t>
                      </a:r>
                      <a:endParaRPr lang="en-US" altLang="ja-JP" sz="1400" dirty="0">
                        <a:latin typeface="AR P悠々ｺﾞｼｯｸ体E04" panose="040B0900000000000000" pitchFamily="50" charset="-128"/>
                        <a:ea typeface="AR P悠々ｺﾞｼｯｸ体E04" panose="040B0900000000000000" pitchFamily="50" charset="-128"/>
                      </a:endParaRPr>
                    </a:p>
                    <a:p>
                      <a:pPr marL="177800" indent="-177800" algn="l"/>
                      <a:endParaRPr lang="en-US" altLang="ja-JP" sz="1200" dirty="0">
                        <a:latin typeface="AR P悠々ｺﾞｼｯｸ体E04" panose="040B0900000000000000" pitchFamily="50" charset="-128"/>
                        <a:ea typeface="AR P悠々ｺﾞｼｯｸ体E04" panose="040B0900000000000000" pitchFamily="50" charset="-128"/>
                      </a:endParaRPr>
                    </a:p>
                    <a:p>
                      <a:pPr marL="177800" indent="-177800" algn="l"/>
                      <a:r>
                        <a:rPr lang="en-US" altLang="ja-JP" sz="1050" dirty="0">
                          <a:latin typeface="AR P悠々ｺﾞｼｯｸ体E04" panose="040B0900000000000000" pitchFamily="50" charset="-128"/>
                          <a:ea typeface="AR P悠々ｺﾞｼｯｸ体E04" panose="040B0900000000000000" pitchFamily="50" charset="-128"/>
                        </a:rPr>
                        <a:t>※</a:t>
                      </a:r>
                      <a:r>
                        <a:rPr lang="ja-JP" altLang="en-US" sz="1050" dirty="0">
                          <a:latin typeface="AR P悠々ｺﾞｼｯｸ体E04" panose="040B0900000000000000" pitchFamily="50" charset="-128"/>
                          <a:ea typeface="AR P悠々ｺﾞｼｯｸ体E04" panose="040B0900000000000000" pitchFamily="50" charset="-128"/>
                        </a:rPr>
                        <a:t>労使協定で定める各日の労働時間は</a:t>
                      </a:r>
                      <a:r>
                        <a:rPr lang="en-US" altLang="ja-JP" sz="1050" dirty="0">
                          <a:latin typeface="AR P悠々ｺﾞｼｯｸ体E04" panose="040B0900000000000000" pitchFamily="50" charset="-128"/>
                          <a:ea typeface="AR P悠々ｺﾞｼｯｸ体E04" panose="040B0900000000000000" pitchFamily="50" charset="-128"/>
                        </a:rPr>
                        <a:t>10</a:t>
                      </a:r>
                      <a:r>
                        <a:rPr lang="ja-JP" altLang="en-US" sz="1050" dirty="0">
                          <a:latin typeface="AR P悠々ｺﾞｼｯｸ体E04" panose="040B0900000000000000" pitchFamily="50" charset="-128"/>
                          <a:ea typeface="AR P悠々ｺﾞｼｯｸ体E04" panose="040B0900000000000000" pitchFamily="50" charset="-128"/>
                        </a:rPr>
                        <a:t>時間を超えては</a:t>
                      </a:r>
                      <a:endParaRPr lang="en-US" altLang="ja-JP" sz="1050" dirty="0">
                        <a:latin typeface="AR P悠々ｺﾞｼｯｸ体E04" panose="040B0900000000000000" pitchFamily="50" charset="-128"/>
                        <a:ea typeface="AR P悠々ｺﾞｼｯｸ体E04" panose="040B0900000000000000" pitchFamily="50" charset="-128"/>
                      </a:endParaRPr>
                    </a:p>
                    <a:p>
                      <a:pPr marL="177800" indent="-177800" algn="l"/>
                      <a:r>
                        <a:rPr lang="ja-JP" altLang="en-US" sz="1050" dirty="0">
                          <a:latin typeface="AR P悠々ｺﾞｼｯｸ体E04" panose="040B0900000000000000" pitchFamily="50" charset="-128"/>
                          <a:ea typeface="AR P悠々ｺﾞｼｯｸ体E04" panose="040B0900000000000000" pitchFamily="50" charset="-128"/>
                        </a:rPr>
                        <a:t>　ならず、各週では、</a:t>
                      </a:r>
                      <a:r>
                        <a:rPr lang="en-US" altLang="ja-JP" sz="1050" dirty="0">
                          <a:latin typeface="AR P悠々ｺﾞｼｯｸ体E04" panose="040B0900000000000000" pitchFamily="50" charset="-128"/>
                          <a:ea typeface="AR P悠々ｺﾞｼｯｸ体E04" panose="040B0900000000000000" pitchFamily="50" charset="-128"/>
                        </a:rPr>
                        <a:t>52</a:t>
                      </a:r>
                      <a:r>
                        <a:rPr lang="ja-JP" altLang="en-US" sz="1050" dirty="0">
                          <a:latin typeface="AR P悠々ｺﾞｼｯｸ体E04" panose="040B0900000000000000" pitchFamily="50" charset="-128"/>
                          <a:ea typeface="AR P悠々ｺﾞｼｯｸ体E04" panose="040B0900000000000000" pitchFamily="50" charset="-128"/>
                        </a:rPr>
                        <a:t>時間を超えてはならない。また、</a:t>
                      </a:r>
                      <a:endParaRPr lang="en-US" altLang="ja-JP" sz="1050" dirty="0">
                        <a:latin typeface="AR P悠々ｺﾞｼｯｸ体E04" panose="040B0900000000000000" pitchFamily="50" charset="-128"/>
                        <a:ea typeface="AR P悠々ｺﾞｼｯｸ体E04" panose="040B0900000000000000" pitchFamily="50" charset="-128"/>
                      </a:endParaRPr>
                    </a:p>
                    <a:p>
                      <a:pPr marL="177800" indent="-177800" algn="l"/>
                      <a:r>
                        <a:rPr lang="ja-JP" altLang="en-US" sz="1050" dirty="0">
                          <a:latin typeface="AR P悠々ｺﾞｼｯｸ体E04" panose="040B0900000000000000" pitchFamily="50" charset="-128"/>
                          <a:ea typeface="AR P悠々ｺﾞｼｯｸ体E04" panose="040B0900000000000000" pitchFamily="50" charset="-128"/>
                        </a:rPr>
                        <a:t>　対象期間が３ヶ月を超える場合の所定労働日数の限度</a:t>
                      </a:r>
                      <a:endParaRPr lang="en-US" altLang="ja-JP" sz="1050" dirty="0">
                        <a:latin typeface="AR P悠々ｺﾞｼｯｸ体E04" panose="040B0900000000000000" pitchFamily="50" charset="-128"/>
                        <a:ea typeface="AR P悠々ｺﾞｼｯｸ体E04" panose="040B0900000000000000" pitchFamily="50" charset="-128"/>
                      </a:endParaRPr>
                    </a:p>
                    <a:p>
                      <a:pPr marL="177800" indent="-177800" algn="l"/>
                      <a:r>
                        <a:rPr lang="ja-JP" altLang="en-US" sz="1050" dirty="0">
                          <a:latin typeface="AR P悠々ｺﾞｼｯｸ体E04" panose="040B0900000000000000" pitchFamily="50" charset="-128"/>
                          <a:ea typeface="AR P悠々ｺﾞｼｯｸ体E04" panose="040B0900000000000000" pitchFamily="50" charset="-128"/>
                        </a:rPr>
                        <a:t>　は原則として１年あたり</a:t>
                      </a:r>
                      <a:r>
                        <a:rPr lang="en-US" altLang="ja-JP" sz="1050" dirty="0">
                          <a:latin typeface="AR P悠々ｺﾞｼｯｸ体E04" panose="040B0900000000000000" pitchFamily="50" charset="-128"/>
                          <a:ea typeface="AR P悠々ｺﾞｼｯｸ体E04" panose="040B0900000000000000" pitchFamily="50" charset="-128"/>
                        </a:rPr>
                        <a:t>280</a:t>
                      </a:r>
                      <a:r>
                        <a:rPr lang="ja-JP" altLang="en-US" sz="1050" dirty="0">
                          <a:latin typeface="AR P悠々ｺﾞｼｯｸ体E04" panose="040B0900000000000000" pitchFamily="50" charset="-128"/>
                          <a:ea typeface="AR P悠々ｺﾞｼｯｸ体E04" panose="040B0900000000000000" pitchFamily="50" charset="-128"/>
                        </a:rPr>
                        <a:t>日。</a:t>
                      </a:r>
                      <a:r>
                        <a:rPr lang="ja-JP" altLang="en-US" sz="1050" strike="noStrike" dirty="0">
                          <a:solidFill>
                            <a:schemeClr val="tx1"/>
                          </a:solidFill>
                          <a:latin typeface="AR P悠々ｺﾞｼｯｸ体E04" panose="040B0900000000000000" pitchFamily="50" charset="-128"/>
                          <a:ea typeface="AR P悠々ｺﾞｼｯｸ体E04" panose="040B0900000000000000" pitchFamily="50" charset="-128"/>
                        </a:rPr>
                        <a:t>さらに労使協定で定</a:t>
                      </a:r>
                      <a:endParaRPr lang="en-US" altLang="ja-JP" sz="1050" strike="noStrike" dirty="0">
                        <a:solidFill>
                          <a:schemeClr val="tx1"/>
                        </a:solidFill>
                        <a:latin typeface="AR P悠々ｺﾞｼｯｸ体E04" panose="040B0900000000000000" pitchFamily="50" charset="-128"/>
                        <a:ea typeface="AR P悠々ｺﾞｼｯｸ体E04" panose="040B0900000000000000" pitchFamily="50" charset="-128"/>
                      </a:endParaRPr>
                    </a:p>
                    <a:p>
                      <a:pPr marL="177800" indent="-177800" algn="l"/>
                      <a:r>
                        <a:rPr lang="ja-JP" altLang="en-US" sz="1050" strike="noStrike" dirty="0">
                          <a:solidFill>
                            <a:schemeClr val="tx1"/>
                          </a:solidFill>
                          <a:latin typeface="AR P悠々ｺﾞｼｯｸ体E04" panose="040B0900000000000000" pitchFamily="50" charset="-128"/>
                          <a:ea typeface="AR P悠々ｺﾞｼｯｸ体E04" panose="040B0900000000000000" pitchFamily="50" charset="-128"/>
                        </a:rPr>
                        <a:t>　める労働日は連続６日が限度。</a:t>
                      </a:r>
                    </a:p>
                  </a:txBody>
                  <a:tcPr marL="99060" marR="9906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1721614">
                <a:tc>
                  <a:txBody>
                    <a:bodyPr/>
                    <a:lstStyle/>
                    <a:p>
                      <a:pPr algn="ctr"/>
                      <a:r>
                        <a:rPr kumimoji="1" lang="ja-JP" altLang="en-US" sz="1800" b="1"/>
                        <a:t>１週単位非定型的変形労働時間制</a:t>
                      </a:r>
                    </a:p>
                    <a:p>
                      <a:pPr algn="ctr"/>
                      <a:r>
                        <a:rPr kumimoji="1" lang="en-US" altLang="ja-JP" sz="1800" b="1"/>
                        <a:t>〔</a:t>
                      </a:r>
                      <a:r>
                        <a:rPr kumimoji="1" lang="ja-JP" altLang="en-US" sz="1800" b="1"/>
                        <a:t>法</a:t>
                      </a:r>
                      <a:r>
                        <a:rPr kumimoji="1" lang="en-US" altLang="ja-JP" sz="1800" b="1">
                          <a:latin typeface="+mn-ea"/>
                          <a:ea typeface="+mn-ea"/>
                        </a:rPr>
                        <a:t>32</a:t>
                      </a:r>
                      <a:r>
                        <a:rPr kumimoji="1" lang="ja-JP" altLang="en-US" sz="1800" b="1">
                          <a:latin typeface="+mn-ea"/>
                          <a:ea typeface="+mn-ea"/>
                        </a:rPr>
                        <a:t>条の</a:t>
                      </a:r>
                      <a:r>
                        <a:rPr kumimoji="1" lang="en-US" altLang="ja-JP" sz="1800" b="1">
                          <a:latin typeface="+mn-ea"/>
                          <a:ea typeface="+mn-ea"/>
                        </a:rPr>
                        <a:t>5〕</a:t>
                      </a:r>
                    </a:p>
                  </a:txBody>
                  <a:tcPr marL="99060" marR="990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AR P悠々ｺﾞｼｯｸ体E04" panose="040B0900000000000000" pitchFamily="50" charset="-128"/>
                          <a:ea typeface="AR P悠々ｺﾞｼｯｸ体E04" panose="040B0900000000000000" pitchFamily="50" charset="-128"/>
                        </a:rPr>
                        <a:t>常時使用する労働者が</a:t>
                      </a:r>
                      <a:r>
                        <a:rPr kumimoji="1" lang="en-US" altLang="ja-JP" sz="1400" dirty="0">
                          <a:latin typeface="AR P悠々ｺﾞｼｯｸ体E04" panose="040B0900000000000000" pitchFamily="50" charset="-128"/>
                          <a:ea typeface="AR P悠々ｺﾞｼｯｸ体E04" panose="040B0900000000000000" pitchFamily="50" charset="-128"/>
                        </a:rPr>
                        <a:t>30</a:t>
                      </a:r>
                      <a:r>
                        <a:rPr kumimoji="1" lang="ja-JP" altLang="en-US" sz="1400" dirty="0">
                          <a:latin typeface="AR P悠々ｺﾞｼｯｸ体E04" panose="040B0900000000000000" pitchFamily="50" charset="-128"/>
                          <a:ea typeface="AR P悠々ｺﾞｼｯｸ体E04" panose="040B0900000000000000" pitchFamily="50" charset="-128"/>
                        </a:rPr>
                        <a:t>人未満の</a:t>
                      </a:r>
                      <a:r>
                        <a:rPr kumimoji="1" lang="ja-JP" altLang="en-US" sz="1400" u="sng" dirty="0">
                          <a:latin typeface="AR P悠々ｺﾞｼｯｸ体E04" panose="040B0900000000000000" pitchFamily="50" charset="-128"/>
                          <a:ea typeface="AR P悠々ｺﾞｼｯｸ体E04" panose="040B0900000000000000" pitchFamily="50" charset="-128"/>
                        </a:rPr>
                        <a:t>小売業、旅館、料理店及び飲食店のみ。</a:t>
                      </a:r>
                      <a:endParaRPr kumimoji="1" lang="en-US" altLang="ja-JP" sz="1400" u="sng" dirty="0">
                        <a:latin typeface="AR P悠々ｺﾞｼｯｸ体E04" panose="040B0900000000000000" pitchFamily="50" charset="-128"/>
                        <a:ea typeface="AR P悠々ｺﾞｼｯｸ体E04" panose="040B0900000000000000" pitchFamily="50" charset="-128"/>
                      </a:endParaRPr>
                    </a:p>
                  </a:txBody>
                  <a:tcPr marL="99060" marR="99060" anchor="ct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AR P悠々ｺﾞｼｯｸ体E04" panose="040B0900000000000000" pitchFamily="50" charset="-128"/>
                          <a:ea typeface="AR P悠々ｺﾞｼｯｸ体E04" panose="040B0900000000000000" pitchFamily="50" charset="-128"/>
                        </a:rPr>
                        <a:t>１週</a:t>
                      </a:r>
                      <a:r>
                        <a:rPr kumimoji="1" lang="en-US" altLang="ja-JP" sz="1400" dirty="0">
                          <a:solidFill>
                            <a:schemeClr val="tx1"/>
                          </a:solidFill>
                          <a:latin typeface="AR P悠々ｺﾞｼｯｸ体E04" panose="040B0900000000000000" pitchFamily="50" charset="-128"/>
                          <a:ea typeface="AR P悠々ｺﾞｼｯｸ体E04" panose="040B0900000000000000" pitchFamily="50" charset="-128"/>
                        </a:rPr>
                        <a:t>40</a:t>
                      </a:r>
                      <a:r>
                        <a:rPr kumimoji="1" lang="ja-JP" altLang="en-US" sz="1400" dirty="0">
                          <a:solidFill>
                            <a:schemeClr val="tx1"/>
                          </a:solidFill>
                          <a:latin typeface="AR P悠々ｺﾞｼｯｸ体E04" panose="040B0900000000000000" pitchFamily="50" charset="-128"/>
                          <a:ea typeface="AR P悠々ｺﾞｼｯｸ体E04" panose="040B0900000000000000" pitchFamily="50" charset="-128"/>
                        </a:rPr>
                        <a:t>時間以内の範囲で、１日</a:t>
                      </a:r>
                      <a:r>
                        <a:rPr kumimoji="1" lang="en-US" altLang="ja-JP" sz="1400" dirty="0">
                          <a:solidFill>
                            <a:schemeClr val="tx1"/>
                          </a:solidFill>
                          <a:latin typeface="AR P悠々ｺﾞｼｯｸ体E04" panose="040B0900000000000000" pitchFamily="50" charset="-128"/>
                          <a:ea typeface="AR P悠々ｺﾞｼｯｸ体E04" panose="040B0900000000000000" pitchFamily="50" charset="-128"/>
                        </a:rPr>
                        <a:t>10</a:t>
                      </a:r>
                      <a:r>
                        <a:rPr kumimoji="1" lang="ja-JP" altLang="en-US" sz="1400" dirty="0">
                          <a:solidFill>
                            <a:schemeClr val="tx1"/>
                          </a:solidFill>
                          <a:latin typeface="AR P悠々ｺﾞｼｯｸ体E04" panose="040B0900000000000000" pitchFamily="50" charset="-128"/>
                          <a:ea typeface="AR P悠々ｺﾞｼｯｸ体E04" panose="040B0900000000000000" pitchFamily="50" charset="-128"/>
                        </a:rPr>
                        <a:t>時間を上限として、その枠内で働く。</a:t>
                      </a:r>
                      <a:endParaRPr kumimoji="1" lang="en-US" altLang="ja-JP" sz="1400" dirty="0">
                        <a:solidFill>
                          <a:schemeClr val="tx1"/>
                        </a:solidFill>
                        <a:latin typeface="AR P悠々ｺﾞｼｯｸ体E04" panose="040B0900000000000000" pitchFamily="50" charset="-128"/>
                        <a:ea typeface="AR P悠々ｺﾞｼｯｸ体E04" panose="040B0900000000000000" pitchFamily="50" charset="-128"/>
                      </a:endParaRPr>
                    </a:p>
                  </a:txBody>
                  <a:tcPr marL="99060" marR="99060" anchor="ctr">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879600" algn="l"/>
                        </a:tabLst>
                        <a:defRPr/>
                      </a:pPr>
                      <a:r>
                        <a:rPr lang="ja-JP" altLang="en-US" sz="1400" strike="noStrike" dirty="0">
                          <a:solidFill>
                            <a:schemeClr val="tx1"/>
                          </a:solidFill>
                          <a:latin typeface="AR P悠々ｺﾞｼｯｸ体E04" panose="040B0900000000000000" pitchFamily="50" charset="-128"/>
                          <a:ea typeface="AR P悠々ｺﾞｼｯｸ体E04" panose="040B0900000000000000" pitchFamily="50" charset="-128"/>
                        </a:rPr>
                        <a:t>労使協定による。（労使協定は労基署へ届出が必要）</a:t>
                      </a:r>
                      <a:endParaRPr lang="en-US" altLang="ja-JP" sz="1400" strike="noStrike" dirty="0">
                        <a:solidFill>
                          <a:schemeClr val="tx1"/>
                        </a:solidFill>
                        <a:latin typeface="AR P悠々ｺﾞｼｯｸ体E04" panose="040B0900000000000000" pitchFamily="50" charset="-128"/>
                        <a:ea typeface="AR P悠々ｺﾞｼｯｸ体E04" panose="04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tab pos="1879600" algn="l"/>
                        </a:tabLst>
                        <a:defRPr/>
                      </a:pPr>
                      <a:endParaRPr lang="en-US" altLang="ja-JP" sz="1050" strike="noStrike" dirty="0">
                        <a:solidFill>
                          <a:schemeClr val="tx1"/>
                        </a:solidFill>
                        <a:latin typeface="AR P悠々ｺﾞｼｯｸ体E04" panose="040B0900000000000000" pitchFamily="50" charset="-128"/>
                        <a:ea typeface="AR P悠々ｺﾞｼｯｸ体E04" panose="04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tab pos="1879600" algn="l"/>
                        </a:tabLst>
                        <a:defRPr/>
                      </a:pPr>
                      <a:r>
                        <a:rPr lang="en-US" altLang="ja-JP" sz="1050" strike="noStrike" dirty="0">
                          <a:solidFill>
                            <a:schemeClr val="tx1"/>
                          </a:solidFill>
                          <a:latin typeface="AR P悠々ｺﾞｼｯｸ体E04" panose="040B0900000000000000" pitchFamily="50" charset="-128"/>
                          <a:ea typeface="AR P悠々ｺﾞｼｯｸ体E04" panose="040B0900000000000000" pitchFamily="50" charset="-128"/>
                        </a:rPr>
                        <a:t>※</a:t>
                      </a:r>
                      <a:r>
                        <a:rPr lang="ja-JP" altLang="en-US" sz="1050" strike="noStrike" dirty="0">
                          <a:solidFill>
                            <a:schemeClr val="tx1"/>
                          </a:solidFill>
                          <a:latin typeface="AR P悠々ｺﾞｼｯｸ体E04" panose="040B0900000000000000" pitchFamily="50" charset="-128"/>
                          <a:ea typeface="AR P悠々ｺﾞｼｯｸ体E04" panose="040B0900000000000000" pitchFamily="50" charset="-128"/>
                        </a:rPr>
                        <a:t>少なくとも当該１週間の開始する前に、労働者に書面　</a:t>
                      </a:r>
                      <a:endParaRPr lang="en-US" altLang="ja-JP" sz="1050" strike="noStrike" dirty="0">
                        <a:solidFill>
                          <a:schemeClr val="tx1"/>
                        </a:solidFill>
                        <a:latin typeface="AR P悠々ｺﾞｼｯｸ体E04" panose="040B0900000000000000" pitchFamily="50" charset="-128"/>
                        <a:ea typeface="AR P悠々ｺﾞｼｯｸ体E04" panose="040B0900000000000000" pitchFamily="50" charset="-128"/>
                      </a:endParaRPr>
                    </a:p>
                    <a:p>
                      <a:pPr marL="0" marR="0" indent="0" algn="l" defTabSz="914400" rtl="0" eaLnBrk="1" fontAlgn="auto" latinLnBrk="0" hangingPunct="1">
                        <a:lnSpc>
                          <a:spcPct val="100000"/>
                        </a:lnSpc>
                        <a:spcBef>
                          <a:spcPts val="0"/>
                        </a:spcBef>
                        <a:spcAft>
                          <a:spcPts val="0"/>
                        </a:spcAft>
                        <a:buClrTx/>
                        <a:buSzTx/>
                        <a:buFontTx/>
                        <a:buNone/>
                        <a:tabLst>
                          <a:tab pos="1879600" algn="l"/>
                        </a:tabLst>
                        <a:defRPr/>
                      </a:pPr>
                      <a:r>
                        <a:rPr lang="ja-JP" altLang="en-US" sz="1050" strike="noStrike" dirty="0">
                          <a:solidFill>
                            <a:schemeClr val="tx1"/>
                          </a:solidFill>
                          <a:latin typeface="AR P悠々ｺﾞｼｯｸ体E04" panose="040B0900000000000000" pitchFamily="50" charset="-128"/>
                          <a:ea typeface="AR P悠々ｺﾞｼｯｸ体E04" panose="040B0900000000000000" pitchFamily="50" charset="-128"/>
                        </a:rPr>
                        <a:t>　により各日の労働時間を通知しなければならない。</a:t>
                      </a:r>
                    </a:p>
                  </a:txBody>
                  <a:tcPr marL="99060" marR="9906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074" name="Rectangle 2"/>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3076" name="Rectangle 4"/>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ja-JP" altLang="en-US"/>
          </a:p>
        </p:txBody>
      </p:sp>
      <p:sp>
        <p:nvSpPr>
          <p:cNvPr id="7" name="スライド番号プレースホルダー 2"/>
          <p:cNvSpPr>
            <a:spLocks noGrp="1"/>
          </p:cNvSpPr>
          <p:nvPr>
            <p:ph type="sldNum" sz="quarter" idx="12"/>
          </p:nvPr>
        </p:nvSpPr>
        <p:spPr>
          <a:xfrm>
            <a:off x="9183470" y="6492875"/>
            <a:ext cx="722530" cy="365125"/>
          </a:xfrm>
        </p:spPr>
        <p:txBody>
          <a:bodyPr/>
          <a:lstStyle/>
          <a:p>
            <a:pPr>
              <a:defRPr/>
            </a:pPr>
            <a:fld id="{A5A05A7F-8CE3-4109-9362-34BB9F9E23C9}" type="slidenum">
              <a:rPr lang="ja-JP" altLang="en-US" sz="2000" smtClean="0">
                <a:solidFill>
                  <a:schemeClr val="tx1"/>
                </a:solidFill>
                <a:latin typeface="HG丸ｺﾞｼｯｸM-PRO" panose="020F0600000000000000" pitchFamily="50" charset="-128"/>
                <a:ea typeface="HG丸ｺﾞｼｯｸM-PRO" panose="020F0600000000000000" pitchFamily="50" charset="-128"/>
              </a:rPr>
              <a:pPr>
                <a:defRPr/>
              </a:pPr>
              <a:t>43</a:t>
            </a:fld>
            <a:endParaRPr lang="ja-JP" altLang="en-US" sz="2000">
              <a:solidFill>
                <a:schemeClr val="tx1"/>
              </a:solidFill>
              <a:latin typeface="HG丸ｺﾞｼｯｸM-PRO" panose="020F0600000000000000" pitchFamily="50" charset="-128"/>
              <a:ea typeface="HG丸ｺﾞｼｯｸM-PRO" panose="020F0600000000000000" pitchFamily="50" charset="-128"/>
            </a:endParaRPr>
          </a:p>
        </p:txBody>
      </p:sp>
      <p:sp>
        <p:nvSpPr>
          <p:cNvPr id="8" name="object 3">
            <a:extLst>
              <a:ext uri="{FF2B5EF4-FFF2-40B4-BE49-F238E27FC236}">
                <a16:creationId xmlns:a16="http://schemas.microsoft.com/office/drawing/2014/main" id="{0F76B4C3-881A-1540-8490-84449037AA03}"/>
              </a:ext>
            </a:extLst>
          </p:cNvPr>
          <p:cNvSpPr/>
          <p:nvPr/>
        </p:nvSpPr>
        <p:spPr>
          <a:xfrm>
            <a:off x="-38798" y="0"/>
            <a:ext cx="9944797" cy="466354"/>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r>
              <a:rPr lang="ja-JP" altLang="en-US" dirty="0">
                <a:latin typeface="HGMaruGothicMPRO" panose="020F0600000000000000" pitchFamily="34" charset="-128"/>
                <a:ea typeface="HGMaruGothicMPRO" panose="020F0600000000000000" pitchFamily="34" charset="-128"/>
              </a:rPr>
              <a:t>　</a:t>
            </a:r>
            <a:r>
              <a:rPr lang="ja-JP" altLang="en-US" sz="2000" b="1" dirty="0">
                <a:solidFill>
                  <a:schemeClr val="bg1"/>
                </a:solidFill>
                <a:latin typeface="HGMaruGothicMPRO" panose="020F0600000000000000" pitchFamily="34" charset="-128"/>
                <a:ea typeface="HGMaruGothicMPRO" panose="020F0600000000000000" pitchFamily="34" charset="-128"/>
              </a:rPr>
              <a:t>変形労働時間制の概要</a:t>
            </a:r>
            <a:endParaRPr sz="2000" b="1" dirty="0">
              <a:solidFill>
                <a:schemeClr val="bg1"/>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18570195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表 41"/>
          <p:cNvGraphicFramePr>
            <a:graphicFrameLocks noGrp="1"/>
          </p:cNvGraphicFramePr>
          <p:nvPr>
            <p:extLst>
              <p:ext uri="{D42A27DB-BD31-4B8C-83A1-F6EECF244321}">
                <p14:modId xmlns:p14="http://schemas.microsoft.com/office/powerpoint/2010/main" val="905231632"/>
              </p:ext>
            </p:extLst>
          </p:nvPr>
        </p:nvGraphicFramePr>
        <p:xfrm>
          <a:off x="1064576" y="1516699"/>
          <a:ext cx="8712960" cy="1811855"/>
        </p:xfrm>
        <a:graphic>
          <a:graphicData uri="http://schemas.openxmlformats.org/drawingml/2006/table">
            <a:tbl>
              <a:tblPr firstRow="1" bandRow="1">
                <a:tableStyleId>{2D5ABB26-0587-4C30-8999-92F81FD0307C}</a:tableStyleId>
              </a:tblPr>
              <a:tblGrid>
                <a:gridCol w="726080">
                  <a:extLst>
                    <a:ext uri="{9D8B030D-6E8A-4147-A177-3AD203B41FA5}">
                      <a16:colId xmlns:a16="http://schemas.microsoft.com/office/drawing/2014/main" val="20000"/>
                    </a:ext>
                  </a:extLst>
                </a:gridCol>
                <a:gridCol w="726080">
                  <a:extLst>
                    <a:ext uri="{9D8B030D-6E8A-4147-A177-3AD203B41FA5}">
                      <a16:colId xmlns:a16="http://schemas.microsoft.com/office/drawing/2014/main" val="20001"/>
                    </a:ext>
                  </a:extLst>
                </a:gridCol>
                <a:gridCol w="726080">
                  <a:extLst>
                    <a:ext uri="{9D8B030D-6E8A-4147-A177-3AD203B41FA5}">
                      <a16:colId xmlns:a16="http://schemas.microsoft.com/office/drawing/2014/main" val="20002"/>
                    </a:ext>
                  </a:extLst>
                </a:gridCol>
                <a:gridCol w="726080">
                  <a:extLst>
                    <a:ext uri="{9D8B030D-6E8A-4147-A177-3AD203B41FA5}">
                      <a16:colId xmlns:a16="http://schemas.microsoft.com/office/drawing/2014/main" val="20003"/>
                    </a:ext>
                  </a:extLst>
                </a:gridCol>
                <a:gridCol w="726080">
                  <a:extLst>
                    <a:ext uri="{9D8B030D-6E8A-4147-A177-3AD203B41FA5}">
                      <a16:colId xmlns:a16="http://schemas.microsoft.com/office/drawing/2014/main" val="20004"/>
                    </a:ext>
                  </a:extLst>
                </a:gridCol>
                <a:gridCol w="726080">
                  <a:extLst>
                    <a:ext uri="{9D8B030D-6E8A-4147-A177-3AD203B41FA5}">
                      <a16:colId xmlns:a16="http://schemas.microsoft.com/office/drawing/2014/main" val="20005"/>
                    </a:ext>
                  </a:extLst>
                </a:gridCol>
                <a:gridCol w="726080">
                  <a:extLst>
                    <a:ext uri="{9D8B030D-6E8A-4147-A177-3AD203B41FA5}">
                      <a16:colId xmlns:a16="http://schemas.microsoft.com/office/drawing/2014/main" val="20006"/>
                    </a:ext>
                  </a:extLst>
                </a:gridCol>
                <a:gridCol w="726080">
                  <a:extLst>
                    <a:ext uri="{9D8B030D-6E8A-4147-A177-3AD203B41FA5}">
                      <a16:colId xmlns:a16="http://schemas.microsoft.com/office/drawing/2014/main" val="20007"/>
                    </a:ext>
                  </a:extLst>
                </a:gridCol>
                <a:gridCol w="726080">
                  <a:extLst>
                    <a:ext uri="{9D8B030D-6E8A-4147-A177-3AD203B41FA5}">
                      <a16:colId xmlns:a16="http://schemas.microsoft.com/office/drawing/2014/main" val="20008"/>
                    </a:ext>
                  </a:extLst>
                </a:gridCol>
                <a:gridCol w="726080">
                  <a:extLst>
                    <a:ext uri="{9D8B030D-6E8A-4147-A177-3AD203B41FA5}">
                      <a16:colId xmlns:a16="http://schemas.microsoft.com/office/drawing/2014/main" val="20009"/>
                    </a:ext>
                  </a:extLst>
                </a:gridCol>
                <a:gridCol w="726080">
                  <a:extLst>
                    <a:ext uri="{9D8B030D-6E8A-4147-A177-3AD203B41FA5}">
                      <a16:colId xmlns:a16="http://schemas.microsoft.com/office/drawing/2014/main" val="20010"/>
                    </a:ext>
                  </a:extLst>
                </a:gridCol>
                <a:gridCol w="726080">
                  <a:extLst>
                    <a:ext uri="{9D8B030D-6E8A-4147-A177-3AD203B41FA5}">
                      <a16:colId xmlns:a16="http://schemas.microsoft.com/office/drawing/2014/main" val="20011"/>
                    </a:ext>
                  </a:extLst>
                </a:gridCol>
              </a:tblGrid>
              <a:tr h="492401">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1319454">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1"/>
                  </a:ext>
                </a:extLst>
              </a:tr>
            </a:tbl>
          </a:graphicData>
        </a:graphic>
      </p:graphicFrame>
      <p:sp>
        <p:nvSpPr>
          <p:cNvPr id="6" name="テキスト ボックス 5"/>
          <p:cNvSpPr txBox="1"/>
          <p:nvPr/>
        </p:nvSpPr>
        <p:spPr>
          <a:xfrm>
            <a:off x="-15552" y="2564904"/>
            <a:ext cx="1224136" cy="276999"/>
          </a:xfrm>
          <a:prstGeom prst="rect">
            <a:avLst/>
          </a:prstGeom>
          <a:noFill/>
        </p:spPr>
        <p:txBody>
          <a:bodyPr wrap="square" rtlCol="0">
            <a:spAutoFit/>
          </a:bodyPr>
          <a:lstStyle/>
          <a:p>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週</a:t>
            </a:r>
            <a:r>
              <a:rPr lang="en-US" altLang="ja-JP"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a:t>
            </a:r>
          </a:p>
        </p:txBody>
      </p:sp>
      <p:sp>
        <p:nvSpPr>
          <p:cNvPr id="7" name="左中かっこ 6"/>
          <p:cNvSpPr/>
          <p:nvPr/>
        </p:nvSpPr>
        <p:spPr>
          <a:xfrm>
            <a:off x="848544" y="2007692"/>
            <a:ext cx="216024" cy="1332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左中かっこ 43"/>
          <p:cNvSpPr/>
          <p:nvPr/>
        </p:nvSpPr>
        <p:spPr>
          <a:xfrm>
            <a:off x="848544" y="1503636"/>
            <a:ext cx="216024" cy="50405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a:xfrm>
            <a:off x="-28615" y="1523661"/>
            <a:ext cx="1224136" cy="461665"/>
          </a:xfrm>
          <a:prstGeom prst="rect">
            <a:avLst/>
          </a:prstGeom>
          <a:noFill/>
        </p:spPr>
        <p:txBody>
          <a:bodyPr wrap="square" rtlCol="0">
            <a:spAutoFit/>
          </a:bodyPr>
          <a:lstStyle/>
          <a:p>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時間外労働</a:t>
            </a:r>
            <a:endParaRPr lang="en-US" altLang="ja-JP"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協定）</a:t>
            </a:r>
          </a:p>
        </p:txBody>
      </p:sp>
      <p:graphicFrame>
        <p:nvGraphicFramePr>
          <p:cNvPr id="48" name="表 47"/>
          <p:cNvGraphicFramePr>
            <a:graphicFrameLocks noGrp="1"/>
          </p:cNvGraphicFramePr>
          <p:nvPr>
            <p:extLst>
              <p:ext uri="{D42A27DB-BD31-4B8C-83A1-F6EECF244321}">
                <p14:modId xmlns:p14="http://schemas.microsoft.com/office/powerpoint/2010/main" val="650414997"/>
              </p:ext>
            </p:extLst>
          </p:nvPr>
        </p:nvGraphicFramePr>
        <p:xfrm>
          <a:off x="1064576" y="4157170"/>
          <a:ext cx="8712960" cy="2259437"/>
        </p:xfrm>
        <a:graphic>
          <a:graphicData uri="http://schemas.openxmlformats.org/drawingml/2006/table">
            <a:tbl>
              <a:tblPr firstRow="1" bandRow="1">
                <a:tableStyleId>{2D5ABB26-0587-4C30-8999-92F81FD0307C}</a:tableStyleId>
              </a:tblPr>
              <a:tblGrid>
                <a:gridCol w="726080">
                  <a:extLst>
                    <a:ext uri="{9D8B030D-6E8A-4147-A177-3AD203B41FA5}">
                      <a16:colId xmlns:a16="http://schemas.microsoft.com/office/drawing/2014/main" val="20000"/>
                    </a:ext>
                  </a:extLst>
                </a:gridCol>
                <a:gridCol w="726080">
                  <a:extLst>
                    <a:ext uri="{9D8B030D-6E8A-4147-A177-3AD203B41FA5}">
                      <a16:colId xmlns:a16="http://schemas.microsoft.com/office/drawing/2014/main" val="20001"/>
                    </a:ext>
                  </a:extLst>
                </a:gridCol>
                <a:gridCol w="726080">
                  <a:extLst>
                    <a:ext uri="{9D8B030D-6E8A-4147-A177-3AD203B41FA5}">
                      <a16:colId xmlns:a16="http://schemas.microsoft.com/office/drawing/2014/main" val="20002"/>
                    </a:ext>
                  </a:extLst>
                </a:gridCol>
                <a:gridCol w="726080">
                  <a:extLst>
                    <a:ext uri="{9D8B030D-6E8A-4147-A177-3AD203B41FA5}">
                      <a16:colId xmlns:a16="http://schemas.microsoft.com/office/drawing/2014/main" val="20003"/>
                    </a:ext>
                  </a:extLst>
                </a:gridCol>
                <a:gridCol w="726080">
                  <a:extLst>
                    <a:ext uri="{9D8B030D-6E8A-4147-A177-3AD203B41FA5}">
                      <a16:colId xmlns:a16="http://schemas.microsoft.com/office/drawing/2014/main" val="20004"/>
                    </a:ext>
                  </a:extLst>
                </a:gridCol>
                <a:gridCol w="726080">
                  <a:extLst>
                    <a:ext uri="{9D8B030D-6E8A-4147-A177-3AD203B41FA5}">
                      <a16:colId xmlns:a16="http://schemas.microsoft.com/office/drawing/2014/main" val="20005"/>
                    </a:ext>
                  </a:extLst>
                </a:gridCol>
                <a:gridCol w="726080">
                  <a:extLst>
                    <a:ext uri="{9D8B030D-6E8A-4147-A177-3AD203B41FA5}">
                      <a16:colId xmlns:a16="http://schemas.microsoft.com/office/drawing/2014/main" val="20006"/>
                    </a:ext>
                  </a:extLst>
                </a:gridCol>
                <a:gridCol w="726080">
                  <a:extLst>
                    <a:ext uri="{9D8B030D-6E8A-4147-A177-3AD203B41FA5}">
                      <a16:colId xmlns:a16="http://schemas.microsoft.com/office/drawing/2014/main" val="20007"/>
                    </a:ext>
                  </a:extLst>
                </a:gridCol>
                <a:gridCol w="726080">
                  <a:extLst>
                    <a:ext uri="{9D8B030D-6E8A-4147-A177-3AD203B41FA5}">
                      <a16:colId xmlns:a16="http://schemas.microsoft.com/office/drawing/2014/main" val="20008"/>
                    </a:ext>
                  </a:extLst>
                </a:gridCol>
                <a:gridCol w="726080">
                  <a:extLst>
                    <a:ext uri="{9D8B030D-6E8A-4147-A177-3AD203B41FA5}">
                      <a16:colId xmlns:a16="http://schemas.microsoft.com/office/drawing/2014/main" val="20009"/>
                    </a:ext>
                  </a:extLst>
                </a:gridCol>
                <a:gridCol w="726080">
                  <a:extLst>
                    <a:ext uri="{9D8B030D-6E8A-4147-A177-3AD203B41FA5}">
                      <a16:colId xmlns:a16="http://schemas.microsoft.com/office/drawing/2014/main" val="20010"/>
                    </a:ext>
                  </a:extLst>
                </a:gridCol>
                <a:gridCol w="726080">
                  <a:extLst>
                    <a:ext uri="{9D8B030D-6E8A-4147-A177-3AD203B41FA5}">
                      <a16:colId xmlns:a16="http://schemas.microsoft.com/office/drawing/2014/main" val="20011"/>
                    </a:ext>
                  </a:extLst>
                </a:gridCol>
              </a:tblGrid>
              <a:tr h="438294">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0000"/>
                  </a:ext>
                </a:extLst>
              </a:tr>
              <a:tr h="330852">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1"/>
                  </a:ext>
                </a:extLst>
              </a:tr>
              <a:tr h="330852">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2"/>
                  </a:ext>
                </a:extLst>
              </a:tr>
              <a:tr h="1089623">
                <a:tc>
                  <a:txBody>
                    <a:bodyPr/>
                    <a:lstStyle/>
                    <a:p>
                      <a:endParaRPr kumimoji="1" lang="ja-JP" alt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kumimoji="1" lang="ja-JP" altLang="en-US" dirty="0">
                        <a:solidFill>
                          <a:schemeClr val="tx1"/>
                        </a:solidFill>
                      </a:endParaRPr>
                    </a:p>
                  </a:txBody>
                  <a:tcP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3"/>
                  </a:ext>
                </a:extLst>
              </a:tr>
            </a:tbl>
          </a:graphicData>
        </a:graphic>
      </p:graphicFrame>
      <p:sp>
        <p:nvSpPr>
          <p:cNvPr id="50" name="テキスト ボックス 49"/>
          <p:cNvSpPr txBox="1"/>
          <p:nvPr/>
        </p:nvSpPr>
        <p:spPr>
          <a:xfrm>
            <a:off x="128464" y="5487615"/>
            <a:ext cx="1224136" cy="461665"/>
          </a:xfrm>
          <a:prstGeom prst="rect">
            <a:avLst/>
          </a:prstGeom>
          <a:noFill/>
        </p:spPr>
        <p:txBody>
          <a:bodyPr wrap="square" rtlCol="0">
            <a:spAutoFit/>
          </a:bodyPr>
          <a:lstStyle/>
          <a:p>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週平均</a:t>
            </a:r>
            <a:endParaRPr lang="en-US" altLang="ja-JP"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a:t>
            </a:r>
          </a:p>
        </p:txBody>
      </p:sp>
      <p:sp>
        <p:nvSpPr>
          <p:cNvPr id="52" name="左中かっこ 51"/>
          <p:cNvSpPr/>
          <p:nvPr/>
        </p:nvSpPr>
        <p:spPr>
          <a:xfrm>
            <a:off x="848544" y="4972774"/>
            <a:ext cx="216024" cy="144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左中かっこ 52"/>
          <p:cNvSpPr/>
          <p:nvPr/>
        </p:nvSpPr>
        <p:spPr>
          <a:xfrm>
            <a:off x="848544" y="4144107"/>
            <a:ext cx="216024" cy="50405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テキスト ボックス 54"/>
          <p:cNvSpPr txBox="1"/>
          <p:nvPr/>
        </p:nvSpPr>
        <p:spPr>
          <a:xfrm>
            <a:off x="-28615" y="4164132"/>
            <a:ext cx="1224136" cy="461665"/>
          </a:xfrm>
          <a:prstGeom prst="rect">
            <a:avLst/>
          </a:prstGeom>
          <a:noFill/>
        </p:spPr>
        <p:txBody>
          <a:bodyPr wrap="square" rtlCol="0">
            <a:spAutoFit/>
          </a:bodyPr>
          <a:lstStyle/>
          <a:p>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時間外労働</a:t>
            </a:r>
            <a:endParaRPr lang="en-US" altLang="ja-JP"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協定）</a:t>
            </a:r>
          </a:p>
        </p:txBody>
      </p:sp>
      <p:cxnSp>
        <p:nvCxnSpPr>
          <p:cNvPr id="9" name="直線矢印コネクタ 8"/>
          <p:cNvCxnSpPr/>
          <p:nvPr/>
        </p:nvCxnSpPr>
        <p:spPr>
          <a:xfrm>
            <a:off x="3440832" y="4586608"/>
            <a:ext cx="0" cy="40712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408012" y="4648163"/>
            <a:ext cx="2448273" cy="276999"/>
          </a:xfrm>
          <a:prstGeom prst="rect">
            <a:avLst/>
          </a:prstGeom>
          <a:noFill/>
        </p:spPr>
        <p:txBody>
          <a:bodyPr wrap="square" rtlCol="0">
            <a:spAutoFit/>
          </a:bodyPr>
          <a:lstStyle/>
          <a:p>
            <a:r>
              <a:rPr lang="ja-JP" altLang="en-US" sz="1200" b="1">
                <a:solidFill>
                  <a:srgbClr val="FF0000"/>
                </a:solidFill>
              </a:rPr>
              <a:t>上乗せ</a:t>
            </a:r>
            <a:endParaRPr lang="ja-JP" altLang="en-US" sz="1100" b="1">
              <a:solidFill>
                <a:srgbClr val="FF0000"/>
              </a:solidFill>
            </a:endParaRPr>
          </a:p>
        </p:txBody>
      </p:sp>
      <p:cxnSp>
        <p:nvCxnSpPr>
          <p:cNvPr id="56" name="直線矢印コネクタ 55"/>
          <p:cNvCxnSpPr/>
          <p:nvPr/>
        </p:nvCxnSpPr>
        <p:spPr>
          <a:xfrm>
            <a:off x="1260836" y="4959711"/>
            <a:ext cx="0" cy="40712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1372911" y="5023847"/>
            <a:ext cx="2088232" cy="276999"/>
          </a:xfrm>
          <a:prstGeom prst="rect">
            <a:avLst/>
          </a:prstGeom>
          <a:noFill/>
        </p:spPr>
        <p:txBody>
          <a:bodyPr wrap="square" rtlCol="0">
            <a:spAutoFit/>
          </a:bodyPr>
          <a:lstStyle/>
          <a:p>
            <a:r>
              <a:rPr lang="ja-JP" altLang="en-US" sz="1200" b="1">
                <a:solidFill>
                  <a:srgbClr val="FF0000"/>
                </a:solidFill>
              </a:rPr>
              <a:t>削減</a:t>
            </a:r>
          </a:p>
        </p:txBody>
      </p:sp>
      <p:sp>
        <p:nvSpPr>
          <p:cNvPr id="11" name="左右矢印 10"/>
          <p:cNvSpPr/>
          <p:nvPr/>
        </p:nvSpPr>
        <p:spPr>
          <a:xfrm rot="19542186">
            <a:off x="2800810" y="4852622"/>
            <a:ext cx="571787" cy="163042"/>
          </a:xfrm>
          <a:prstGeom prst="leftRightArrow">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400">
              <a:solidFill>
                <a:prstClr val="black"/>
              </a:solidFill>
            </a:endParaRPr>
          </a:p>
        </p:txBody>
      </p:sp>
      <p:sp>
        <p:nvSpPr>
          <p:cNvPr id="60" name="テキスト ボックス 59"/>
          <p:cNvSpPr txBox="1"/>
          <p:nvPr/>
        </p:nvSpPr>
        <p:spPr>
          <a:xfrm>
            <a:off x="1784648" y="4633692"/>
            <a:ext cx="2088232" cy="276999"/>
          </a:xfrm>
          <a:prstGeom prst="rect">
            <a:avLst/>
          </a:prstGeom>
          <a:noFill/>
        </p:spPr>
        <p:txBody>
          <a:bodyPr wrap="square" rtlCol="0">
            <a:spAutoFit/>
          </a:bodyPr>
          <a:lstStyle/>
          <a:p>
            <a:pPr algn="ctr"/>
            <a:r>
              <a:rPr lang="ja-JP" altLang="en-US" sz="1200">
                <a:solidFill>
                  <a:srgbClr val="FF0000"/>
                </a:solidFill>
              </a:rPr>
              <a:t>同じ面積</a:t>
            </a:r>
          </a:p>
        </p:txBody>
      </p:sp>
      <p:sp>
        <p:nvSpPr>
          <p:cNvPr id="13" name="テキスト ボックス 12"/>
          <p:cNvSpPr txBox="1"/>
          <p:nvPr/>
        </p:nvSpPr>
        <p:spPr>
          <a:xfrm>
            <a:off x="128465" y="1148569"/>
            <a:ext cx="1728191" cy="307777"/>
          </a:xfrm>
          <a:prstGeom prst="rect">
            <a:avLst/>
          </a:prstGeom>
          <a:solidFill>
            <a:srgbClr val="002060"/>
          </a:solidFill>
          <a:ln>
            <a:solidFill>
              <a:schemeClr val="tx1"/>
            </a:solidFill>
          </a:ln>
        </p:spPr>
        <p:txBody>
          <a:bodyPr wrap="square" rtlCol="0">
            <a:spAutoFit/>
          </a:bodyPr>
          <a:lstStyle/>
          <a:p>
            <a:r>
              <a:rPr lang="ja-JP" altLang="en-US" sz="140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通常の週</a:t>
            </a:r>
            <a:r>
              <a:rPr lang="en-US" altLang="ja-JP" sz="140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40</a:t>
            </a:r>
            <a:r>
              <a:rPr lang="ja-JP" altLang="en-US" sz="140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時間制</a:t>
            </a:r>
          </a:p>
        </p:txBody>
      </p:sp>
      <p:sp>
        <p:nvSpPr>
          <p:cNvPr id="61" name="テキスト ボックス 60"/>
          <p:cNvSpPr txBox="1"/>
          <p:nvPr/>
        </p:nvSpPr>
        <p:spPr>
          <a:xfrm>
            <a:off x="128464" y="3789040"/>
            <a:ext cx="3384375" cy="307777"/>
          </a:xfrm>
          <a:prstGeom prst="rect">
            <a:avLst/>
          </a:prstGeom>
          <a:solidFill>
            <a:srgbClr val="002060"/>
          </a:solidFill>
          <a:ln>
            <a:solidFill>
              <a:schemeClr val="tx1"/>
            </a:solidFill>
          </a:ln>
        </p:spPr>
        <p:txBody>
          <a:bodyPr wrap="square" rtlCol="0">
            <a:spAutoFit/>
          </a:bodyPr>
          <a:lstStyle/>
          <a:p>
            <a:r>
              <a:rPr lang="ja-JP" altLang="en-US" sz="140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変形労働時間制の場合</a:t>
            </a:r>
          </a:p>
        </p:txBody>
      </p:sp>
      <p:sp>
        <p:nvSpPr>
          <p:cNvPr id="20" name="テキスト ボックス 19"/>
          <p:cNvSpPr txBox="1"/>
          <p:nvPr/>
        </p:nvSpPr>
        <p:spPr>
          <a:xfrm>
            <a:off x="7545288" y="3073341"/>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１月</a:t>
            </a:r>
          </a:p>
        </p:txBody>
      </p:sp>
      <p:sp>
        <p:nvSpPr>
          <p:cNvPr id="65" name="テキスト ボックス 64"/>
          <p:cNvSpPr txBox="1"/>
          <p:nvPr/>
        </p:nvSpPr>
        <p:spPr>
          <a:xfrm>
            <a:off x="8278431" y="3073341"/>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２月</a:t>
            </a:r>
          </a:p>
        </p:txBody>
      </p:sp>
      <p:sp>
        <p:nvSpPr>
          <p:cNvPr id="66" name="テキスト ボックス 65"/>
          <p:cNvSpPr txBox="1"/>
          <p:nvPr/>
        </p:nvSpPr>
        <p:spPr>
          <a:xfrm>
            <a:off x="9011574" y="3073341"/>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３月</a:t>
            </a:r>
          </a:p>
        </p:txBody>
      </p:sp>
      <p:sp>
        <p:nvSpPr>
          <p:cNvPr id="67" name="テキスト ボックス 66"/>
          <p:cNvSpPr txBox="1"/>
          <p:nvPr/>
        </p:nvSpPr>
        <p:spPr>
          <a:xfrm>
            <a:off x="6812145" y="3073341"/>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１２月</a:t>
            </a:r>
          </a:p>
        </p:txBody>
      </p:sp>
      <p:sp>
        <p:nvSpPr>
          <p:cNvPr id="69" name="テキスト ボックス 68"/>
          <p:cNvSpPr txBox="1"/>
          <p:nvPr/>
        </p:nvSpPr>
        <p:spPr>
          <a:xfrm>
            <a:off x="6092065" y="3073341"/>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１１月</a:t>
            </a:r>
          </a:p>
        </p:txBody>
      </p:sp>
      <p:sp>
        <p:nvSpPr>
          <p:cNvPr id="70" name="テキスト ボックス 69"/>
          <p:cNvSpPr txBox="1"/>
          <p:nvPr/>
        </p:nvSpPr>
        <p:spPr>
          <a:xfrm>
            <a:off x="5385048" y="3073341"/>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１０月</a:t>
            </a:r>
          </a:p>
        </p:txBody>
      </p:sp>
      <p:sp>
        <p:nvSpPr>
          <p:cNvPr id="73" name="テキスト ボックス 72"/>
          <p:cNvSpPr txBox="1"/>
          <p:nvPr/>
        </p:nvSpPr>
        <p:spPr>
          <a:xfrm>
            <a:off x="4651905" y="3073341"/>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９月</a:t>
            </a:r>
          </a:p>
        </p:txBody>
      </p:sp>
      <p:sp>
        <p:nvSpPr>
          <p:cNvPr id="79" name="テキスト ボックス 78"/>
          <p:cNvSpPr txBox="1"/>
          <p:nvPr/>
        </p:nvSpPr>
        <p:spPr>
          <a:xfrm>
            <a:off x="3924415" y="3073341"/>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８月</a:t>
            </a:r>
          </a:p>
        </p:txBody>
      </p:sp>
      <p:sp>
        <p:nvSpPr>
          <p:cNvPr id="80" name="テキスト ボックス 79"/>
          <p:cNvSpPr txBox="1"/>
          <p:nvPr/>
        </p:nvSpPr>
        <p:spPr>
          <a:xfrm>
            <a:off x="3185619" y="3073341"/>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７月</a:t>
            </a:r>
          </a:p>
        </p:txBody>
      </p:sp>
      <p:sp>
        <p:nvSpPr>
          <p:cNvPr id="84" name="テキスト ボックス 83"/>
          <p:cNvSpPr txBox="1"/>
          <p:nvPr/>
        </p:nvSpPr>
        <p:spPr>
          <a:xfrm>
            <a:off x="2465539" y="3073341"/>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６月</a:t>
            </a:r>
          </a:p>
        </p:txBody>
      </p:sp>
      <p:sp>
        <p:nvSpPr>
          <p:cNvPr id="86" name="テキスト ボックス 85"/>
          <p:cNvSpPr txBox="1"/>
          <p:nvPr/>
        </p:nvSpPr>
        <p:spPr>
          <a:xfrm>
            <a:off x="1751829" y="3073341"/>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５月</a:t>
            </a:r>
          </a:p>
        </p:txBody>
      </p:sp>
      <p:sp>
        <p:nvSpPr>
          <p:cNvPr id="87" name="テキスト ボックス 86"/>
          <p:cNvSpPr txBox="1"/>
          <p:nvPr/>
        </p:nvSpPr>
        <p:spPr>
          <a:xfrm>
            <a:off x="992560" y="3073341"/>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４月</a:t>
            </a:r>
          </a:p>
        </p:txBody>
      </p:sp>
      <p:sp>
        <p:nvSpPr>
          <p:cNvPr id="88" name="テキスト ボックス 87"/>
          <p:cNvSpPr txBox="1"/>
          <p:nvPr/>
        </p:nvSpPr>
        <p:spPr>
          <a:xfrm>
            <a:off x="7545288" y="6165293"/>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１月</a:t>
            </a:r>
          </a:p>
        </p:txBody>
      </p:sp>
      <p:sp>
        <p:nvSpPr>
          <p:cNvPr id="89" name="テキスト ボックス 88"/>
          <p:cNvSpPr txBox="1"/>
          <p:nvPr/>
        </p:nvSpPr>
        <p:spPr>
          <a:xfrm>
            <a:off x="8278431" y="6165293"/>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２月</a:t>
            </a:r>
          </a:p>
        </p:txBody>
      </p:sp>
      <p:sp>
        <p:nvSpPr>
          <p:cNvPr id="90" name="テキスト ボックス 89"/>
          <p:cNvSpPr txBox="1"/>
          <p:nvPr/>
        </p:nvSpPr>
        <p:spPr>
          <a:xfrm>
            <a:off x="9011574" y="6165293"/>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３月</a:t>
            </a:r>
          </a:p>
        </p:txBody>
      </p:sp>
      <p:sp>
        <p:nvSpPr>
          <p:cNvPr id="91" name="テキスト ボックス 90"/>
          <p:cNvSpPr txBox="1"/>
          <p:nvPr/>
        </p:nvSpPr>
        <p:spPr>
          <a:xfrm>
            <a:off x="6812145" y="6165293"/>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１２月</a:t>
            </a:r>
          </a:p>
        </p:txBody>
      </p:sp>
      <p:sp>
        <p:nvSpPr>
          <p:cNvPr id="92" name="テキスト ボックス 91"/>
          <p:cNvSpPr txBox="1"/>
          <p:nvPr/>
        </p:nvSpPr>
        <p:spPr>
          <a:xfrm>
            <a:off x="6092065" y="6165293"/>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１１月</a:t>
            </a:r>
          </a:p>
        </p:txBody>
      </p:sp>
      <p:sp>
        <p:nvSpPr>
          <p:cNvPr id="93" name="テキスト ボックス 92"/>
          <p:cNvSpPr txBox="1"/>
          <p:nvPr/>
        </p:nvSpPr>
        <p:spPr>
          <a:xfrm>
            <a:off x="5385048" y="6165293"/>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１０月</a:t>
            </a:r>
          </a:p>
        </p:txBody>
      </p:sp>
      <p:sp>
        <p:nvSpPr>
          <p:cNvPr id="94" name="テキスト ボックス 93"/>
          <p:cNvSpPr txBox="1"/>
          <p:nvPr/>
        </p:nvSpPr>
        <p:spPr>
          <a:xfrm>
            <a:off x="4651905" y="6165293"/>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９月</a:t>
            </a:r>
          </a:p>
        </p:txBody>
      </p:sp>
      <p:sp>
        <p:nvSpPr>
          <p:cNvPr id="95" name="テキスト ボックス 94"/>
          <p:cNvSpPr txBox="1"/>
          <p:nvPr/>
        </p:nvSpPr>
        <p:spPr>
          <a:xfrm>
            <a:off x="3924415" y="6165293"/>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８月</a:t>
            </a:r>
          </a:p>
        </p:txBody>
      </p:sp>
      <p:sp>
        <p:nvSpPr>
          <p:cNvPr id="96" name="テキスト ボックス 95"/>
          <p:cNvSpPr txBox="1"/>
          <p:nvPr/>
        </p:nvSpPr>
        <p:spPr>
          <a:xfrm>
            <a:off x="3185619" y="6165293"/>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７月</a:t>
            </a:r>
          </a:p>
        </p:txBody>
      </p:sp>
      <p:sp>
        <p:nvSpPr>
          <p:cNvPr id="97" name="テキスト ボックス 96"/>
          <p:cNvSpPr txBox="1"/>
          <p:nvPr/>
        </p:nvSpPr>
        <p:spPr>
          <a:xfrm>
            <a:off x="2465539" y="6165293"/>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６月</a:t>
            </a:r>
          </a:p>
        </p:txBody>
      </p:sp>
      <p:sp>
        <p:nvSpPr>
          <p:cNvPr id="98" name="テキスト ボックス 97"/>
          <p:cNvSpPr txBox="1"/>
          <p:nvPr/>
        </p:nvSpPr>
        <p:spPr>
          <a:xfrm>
            <a:off x="1751829" y="6165293"/>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５月</a:t>
            </a:r>
          </a:p>
        </p:txBody>
      </p:sp>
      <p:sp>
        <p:nvSpPr>
          <p:cNvPr id="99" name="テキスト ボックス 98"/>
          <p:cNvSpPr txBox="1"/>
          <p:nvPr/>
        </p:nvSpPr>
        <p:spPr>
          <a:xfrm>
            <a:off x="992560" y="6165293"/>
            <a:ext cx="864096" cy="276999"/>
          </a:xfrm>
          <a:prstGeom prst="rect">
            <a:avLst/>
          </a:prstGeom>
          <a:noFill/>
        </p:spPr>
        <p:txBody>
          <a:bodyPr wrap="square" rtlCol="0">
            <a:spAutoFit/>
          </a:bodyPr>
          <a:lstStyle/>
          <a:p>
            <a:pPr algn="ctr"/>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４月</a:t>
            </a:r>
          </a:p>
        </p:txBody>
      </p:sp>
      <p:cxnSp>
        <p:nvCxnSpPr>
          <p:cNvPr id="100" name="直線矢印コネクタ 99"/>
          <p:cNvCxnSpPr/>
          <p:nvPr/>
        </p:nvCxnSpPr>
        <p:spPr>
          <a:xfrm>
            <a:off x="7820257" y="4587810"/>
            <a:ext cx="0" cy="40712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7820257" y="4649365"/>
            <a:ext cx="2088232" cy="276999"/>
          </a:xfrm>
          <a:prstGeom prst="rect">
            <a:avLst/>
          </a:prstGeom>
          <a:noFill/>
        </p:spPr>
        <p:txBody>
          <a:bodyPr wrap="square" rtlCol="0">
            <a:spAutoFit/>
          </a:bodyPr>
          <a:lstStyle/>
          <a:p>
            <a:r>
              <a:rPr lang="ja-JP" altLang="en-US" sz="1200" b="1">
                <a:solidFill>
                  <a:srgbClr val="FF0000"/>
                </a:solidFill>
              </a:rPr>
              <a:t>上乗せ</a:t>
            </a:r>
            <a:endParaRPr lang="ja-JP" altLang="en-US" sz="1050" b="1">
              <a:solidFill>
                <a:srgbClr val="FF0000"/>
              </a:solidFill>
            </a:endParaRPr>
          </a:p>
        </p:txBody>
      </p:sp>
      <p:cxnSp>
        <p:nvCxnSpPr>
          <p:cNvPr id="102" name="直線矢印コネクタ 101"/>
          <p:cNvCxnSpPr/>
          <p:nvPr/>
        </p:nvCxnSpPr>
        <p:spPr>
          <a:xfrm>
            <a:off x="5640261" y="4960913"/>
            <a:ext cx="0" cy="407124"/>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5752336" y="5025049"/>
            <a:ext cx="2088232" cy="276999"/>
          </a:xfrm>
          <a:prstGeom prst="rect">
            <a:avLst/>
          </a:prstGeom>
          <a:noFill/>
        </p:spPr>
        <p:txBody>
          <a:bodyPr wrap="square" rtlCol="0">
            <a:spAutoFit/>
          </a:bodyPr>
          <a:lstStyle/>
          <a:p>
            <a:r>
              <a:rPr lang="ja-JP" altLang="en-US" sz="1200" b="1">
                <a:solidFill>
                  <a:srgbClr val="FF0000"/>
                </a:solidFill>
              </a:rPr>
              <a:t>削減</a:t>
            </a:r>
          </a:p>
        </p:txBody>
      </p:sp>
      <p:sp>
        <p:nvSpPr>
          <p:cNvPr id="104" name="左右矢印 103"/>
          <p:cNvSpPr/>
          <p:nvPr/>
        </p:nvSpPr>
        <p:spPr>
          <a:xfrm rot="19542186">
            <a:off x="7180235" y="4853824"/>
            <a:ext cx="571787" cy="163042"/>
          </a:xfrm>
          <a:prstGeom prst="leftRightArrow">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1400">
              <a:solidFill>
                <a:prstClr val="black"/>
              </a:solidFill>
            </a:endParaRPr>
          </a:p>
        </p:txBody>
      </p:sp>
      <p:sp>
        <p:nvSpPr>
          <p:cNvPr id="105" name="テキスト ボックス 104"/>
          <p:cNvSpPr txBox="1"/>
          <p:nvPr/>
        </p:nvSpPr>
        <p:spPr>
          <a:xfrm>
            <a:off x="6164073" y="4634894"/>
            <a:ext cx="2088232" cy="276999"/>
          </a:xfrm>
          <a:prstGeom prst="rect">
            <a:avLst/>
          </a:prstGeom>
          <a:noFill/>
        </p:spPr>
        <p:txBody>
          <a:bodyPr wrap="square" rtlCol="0">
            <a:spAutoFit/>
          </a:bodyPr>
          <a:lstStyle/>
          <a:p>
            <a:pPr algn="ctr"/>
            <a:r>
              <a:rPr lang="ja-JP" altLang="en-US" sz="1200">
                <a:solidFill>
                  <a:srgbClr val="FF0000"/>
                </a:solidFill>
              </a:rPr>
              <a:t>同じ面積</a:t>
            </a:r>
          </a:p>
        </p:txBody>
      </p:sp>
      <p:sp>
        <p:nvSpPr>
          <p:cNvPr id="22" name="左右矢印 21"/>
          <p:cNvSpPr/>
          <p:nvPr/>
        </p:nvSpPr>
        <p:spPr>
          <a:xfrm>
            <a:off x="5417867" y="3285024"/>
            <a:ext cx="2186366" cy="360000"/>
          </a:xfrm>
          <a:prstGeom prst="leftRightArrow">
            <a:avLst/>
          </a:prstGeom>
          <a:ln w="1905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a:solidFill>
                  <a:prstClr val="black"/>
                </a:solidFill>
              </a:rPr>
              <a:t>閑散期</a:t>
            </a:r>
          </a:p>
        </p:txBody>
      </p:sp>
      <p:sp>
        <p:nvSpPr>
          <p:cNvPr id="106" name="左右矢印 105"/>
          <p:cNvSpPr/>
          <p:nvPr/>
        </p:nvSpPr>
        <p:spPr>
          <a:xfrm>
            <a:off x="1057875" y="3276302"/>
            <a:ext cx="2186366" cy="360000"/>
          </a:xfrm>
          <a:prstGeom prst="leftRightArrow">
            <a:avLst/>
          </a:prstGeom>
          <a:ln w="1905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a:solidFill>
                  <a:prstClr val="black"/>
                </a:solidFill>
              </a:rPr>
              <a:t>閑散期</a:t>
            </a:r>
          </a:p>
        </p:txBody>
      </p:sp>
      <p:sp>
        <p:nvSpPr>
          <p:cNvPr id="107" name="左右矢印 106"/>
          <p:cNvSpPr/>
          <p:nvPr/>
        </p:nvSpPr>
        <p:spPr>
          <a:xfrm>
            <a:off x="3244564" y="3276302"/>
            <a:ext cx="2186366" cy="360000"/>
          </a:xfrm>
          <a:prstGeom prst="leftRightArrow">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a:solidFill>
                  <a:prstClr val="black"/>
                </a:solidFill>
              </a:rPr>
              <a:t>繁忙期</a:t>
            </a:r>
          </a:p>
        </p:txBody>
      </p:sp>
      <p:sp>
        <p:nvSpPr>
          <p:cNvPr id="108" name="左右矢印 107"/>
          <p:cNvSpPr/>
          <p:nvPr/>
        </p:nvSpPr>
        <p:spPr>
          <a:xfrm>
            <a:off x="7604233" y="3276302"/>
            <a:ext cx="2186366" cy="360000"/>
          </a:xfrm>
          <a:prstGeom prst="leftRightArrow">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a:solidFill>
                  <a:prstClr val="black"/>
                </a:solidFill>
              </a:rPr>
              <a:t>繁忙期</a:t>
            </a:r>
          </a:p>
        </p:txBody>
      </p:sp>
      <p:sp>
        <p:nvSpPr>
          <p:cNvPr id="109" name="左右矢印 108"/>
          <p:cNvSpPr/>
          <p:nvPr/>
        </p:nvSpPr>
        <p:spPr>
          <a:xfrm>
            <a:off x="5417867" y="6368294"/>
            <a:ext cx="2186366" cy="360000"/>
          </a:xfrm>
          <a:prstGeom prst="leftRightArrow">
            <a:avLst/>
          </a:prstGeom>
          <a:ln w="1905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a:solidFill>
                  <a:prstClr val="black"/>
                </a:solidFill>
              </a:rPr>
              <a:t>閑散期</a:t>
            </a:r>
          </a:p>
        </p:txBody>
      </p:sp>
      <p:sp>
        <p:nvSpPr>
          <p:cNvPr id="110" name="左右矢印 109"/>
          <p:cNvSpPr/>
          <p:nvPr/>
        </p:nvSpPr>
        <p:spPr>
          <a:xfrm>
            <a:off x="1057875" y="6359572"/>
            <a:ext cx="2186366" cy="360000"/>
          </a:xfrm>
          <a:prstGeom prst="leftRightArrow">
            <a:avLst/>
          </a:prstGeom>
          <a:ln w="19050">
            <a:solidFill>
              <a:srgbClr val="0070C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a:solidFill>
                  <a:prstClr val="black"/>
                </a:solidFill>
              </a:rPr>
              <a:t>閑散期</a:t>
            </a:r>
          </a:p>
        </p:txBody>
      </p:sp>
      <p:sp>
        <p:nvSpPr>
          <p:cNvPr id="111" name="左右矢印 110"/>
          <p:cNvSpPr/>
          <p:nvPr/>
        </p:nvSpPr>
        <p:spPr>
          <a:xfrm>
            <a:off x="3244564" y="6359572"/>
            <a:ext cx="2186366" cy="360000"/>
          </a:xfrm>
          <a:prstGeom prst="leftRightArrow">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a:solidFill>
                  <a:prstClr val="black"/>
                </a:solidFill>
              </a:rPr>
              <a:t>繁忙期</a:t>
            </a:r>
          </a:p>
        </p:txBody>
      </p:sp>
      <p:sp>
        <p:nvSpPr>
          <p:cNvPr id="112" name="左右矢印 111"/>
          <p:cNvSpPr/>
          <p:nvPr/>
        </p:nvSpPr>
        <p:spPr>
          <a:xfrm>
            <a:off x="7604233" y="6359572"/>
            <a:ext cx="2186366" cy="360000"/>
          </a:xfrm>
          <a:prstGeom prst="leftRightArrow">
            <a:avLst/>
          </a:prstGeom>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200">
                <a:solidFill>
                  <a:prstClr val="black"/>
                </a:solidFill>
              </a:rPr>
              <a:t>繁忙期</a:t>
            </a:r>
          </a:p>
        </p:txBody>
      </p:sp>
      <p:sp>
        <p:nvSpPr>
          <p:cNvPr id="5" name="四角形吹き出し 4"/>
          <p:cNvSpPr/>
          <p:nvPr/>
        </p:nvSpPr>
        <p:spPr>
          <a:xfrm>
            <a:off x="3401642" y="5347079"/>
            <a:ext cx="1839390" cy="674871"/>
          </a:xfrm>
          <a:prstGeom prst="wedgeRectCallout">
            <a:avLst>
              <a:gd name="adj1" fmla="val -22963"/>
              <a:gd name="adj2" fmla="val -103963"/>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400">
                <a:solidFill>
                  <a:prstClr val="black"/>
                </a:solidFill>
              </a:rPr>
              <a:t>１ヶ月の所定労働時間が増加</a:t>
            </a:r>
          </a:p>
        </p:txBody>
      </p:sp>
      <p:sp>
        <p:nvSpPr>
          <p:cNvPr id="62" name="四角形吹き出し 61"/>
          <p:cNvSpPr/>
          <p:nvPr/>
        </p:nvSpPr>
        <p:spPr>
          <a:xfrm>
            <a:off x="7794130" y="5346406"/>
            <a:ext cx="1839390" cy="674871"/>
          </a:xfrm>
          <a:prstGeom prst="wedgeRectCallout">
            <a:avLst>
              <a:gd name="adj1" fmla="val -22963"/>
              <a:gd name="adj2" fmla="val -103963"/>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400">
                <a:solidFill>
                  <a:prstClr val="black"/>
                </a:solidFill>
              </a:rPr>
              <a:t>１ヶ月の所定労働時間が増加</a:t>
            </a:r>
          </a:p>
        </p:txBody>
      </p:sp>
      <p:sp>
        <p:nvSpPr>
          <p:cNvPr id="63" name="スライド番号プレースホルダー 2"/>
          <p:cNvSpPr>
            <a:spLocks noGrp="1"/>
          </p:cNvSpPr>
          <p:nvPr>
            <p:ph type="sldNum" sz="quarter" idx="12"/>
          </p:nvPr>
        </p:nvSpPr>
        <p:spPr>
          <a:xfrm>
            <a:off x="9183470" y="6492875"/>
            <a:ext cx="722530" cy="365125"/>
          </a:xfrm>
        </p:spPr>
        <p:txBody>
          <a:bodyPr/>
          <a:lstStyle/>
          <a:p>
            <a:pPr>
              <a:defRPr/>
            </a:pPr>
            <a:fld id="{A5A05A7F-8CE3-4109-9362-34BB9F9E23C9}" type="slidenum">
              <a:rPr lang="ja-JP" altLang="en-US" sz="2000" smtClean="0">
                <a:solidFill>
                  <a:schemeClr val="tx1"/>
                </a:solidFill>
                <a:latin typeface="HG丸ｺﾞｼｯｸM-PRO" panose="020F0600000000000000" pitchFamily="50" charset="-128"/>
                <a:ea typeface="HG丸ｺﾞｼｯｸM-PRO" panose="020F0600000000000000" pitchFamily="50" charset="-128"/>
              </a:rPr>
              <a:pPr>
                <a:defRPr/>
              </a:pPr>
              <a:t>44</a:t>
            </a:fld>
            <a:endParaRPr lang="ja-JP" altLang="en-US" sz="2000">
              <a:solidFill>
                <a:schemeClr val="tx1"/>
              </a:solidFill>
              <a:latin typeface="HG丸ｺﾞｼｯｸM-PRO" panose="020F0600000000000000" pitchFamily="50" charset="-128"/>
              <a:ea typeface="HG丸ｺﾞｼｯｸM-PRO" panose="020F0600000000000000" pitchFamily="50" charset="-128"/>
            </a:endParaRPr>
          </a:p>
        </p:txBody>
      </p:sp>
      <p:sp>
        <p:nvSpPr>
          <p:cNvPr id="64" name="object 3">
            <a:extLst>
              <a:ext uri="{FF2B5EF4-FFF2-40B4-BE49-F238E27FC236}">
                <a16:creationId xmlns:a16="http://schemas.microsoft.com/office/drawing/2014/main" id="{0F76B4C3-881A-1540-8490-84449037AA03}"/>
              </a:ext>
            </a:extLst>
          </p:cNvPr>
          <p:cNvSpPr/>
          <p:nvPr/>
        </p:nvSpPr>
        <p:spPr>
          <a:xfrm>
            <a:off x="-20626" y="332656"/>
            <a:ext cx="9944797" cy="466354"/>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r>
              <a:rPr lang="en-US" altLang="ja-JP" sz="2000" b="1" dirty="0">
                <a:solidFill>
                  <a:schemeClr val="bg1"/>
                </a:solidFill>
                <a:latin typeface="HGMaruGothicMPRO" panose="020F0600000000000000" pitchFamily="34" charset="-128"/>
                <a:ea typeface="HGMaruGothicMPRO" panose="020F0600000000000000" pitchFamily="34" charset="-128"/>
              </a:rPr>
              <a:t>1</a:t>
            </a:r>
            <a:r>
              <a:rPr lang="ja-JP" altLang="en-US" sz="2000" b="1" dirty="0">
                <a:solidFill>
                  <a:schemeClr val="bg1"/>
                </a:solidFill>
                <a:latin typeface="HGMaruGothicMPRO" panose="020F0600000000000000" pitchFamily="34" charset="-128"/>
                <a:ea typeface="HGMaruGothicMPRO" panose="020F0600000000000000" pitchFamily="34" charset="-128"/>
              </a:rPr>
              <a:t>年単位変形労働時間制のイメージ</a:t>
            </a:r>
            <a:endParaRPr sz="2000" b="1" dirty="0">
              <a:solidFill>
                <a:schemeClr val="bg1"/>
              </a:solidFill>
              <a:latin typeface="HGMaruGothicMPRO" panose="020F0600000000000000" pitchFamily="34" charset="-128"/>
              <a:ea typeface="HGMaruGothicMPRO" panose="020F0600000000000000" pitchFamily="34" charset="-128"/>
            </a:endParaRPr>
          </a:p>
        </p:txBody>
      </p:sp>
      <p:sp>
        <p:nvSpPr>
          <p:cNvPr id="3" name="吹き出し: 線 2">
            <a:extLst>
              <a:ext uri="{FF2B5EF4-FFF2-40B4-BE49-F238E27FC236}">
                <a16:creationId xmlns:a16="http://schemas.microsoft.com/office/drawing/2014/main" id="{F404848F-41DF-0FE1-4302-1806D0361100}"/>
              </a:ext>
            </a:extLst>
          </p:cNvPr>
          <p:cNvSpPr/>
          <p:nvPr/>
        </p:nvSpPr>
        <p:spPr>
          <a:xfrm>
            <a:off x="3731172" y="942353"/>
            <a:ext cx="2021164" cy="377525"/>
          </a:xfrm>
          <a:prstGeom prst="borderCallout1">
            <a:avLst>
              <a:gd name="adj1" fmla="val 102270"/>
              <a:gd name="adj2" fmla="val 1547"/>
              <a:gd name="adj3" fmla="val 176532"/>
              <a:gd name="adj4" fmla="val 17309"/>
            </a:avLst>
          </a:prstGeom>
          <a:solidFill>
            <a:srgbClr val="FFFF00"/>
          </a:solidFill>
          <a:ln w="9525">
            <a:solidFill>
              <a:schemeClr val="tx1"/>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pPr algn="ctr"/>
            <a:r>
              <a:rPr kumimoji="1" lang="ja-JP" altLang="en-US" sz="1600" b="1" spc="-150" dirty="0">
                <a:solidFill>
                  <a:srgbClr val="00B0F0"/>
                </a:solidFill>
                <a:latin typeface="メイリオ" pitchFamily="50" charset="-128"/>
                <a:ea typeface="メイリオ" pitchFamily="50" charset="-128"/>
                <a:cs typeface="メイリオ" pitchFamily="50" charset="-128"/>
              </a:rPr>
              <a:t>法定時間外</a:t>
            </a:r>
          </a:p>
        </p:txBody>
      </p:sp>
      <p:cxnSp>
        <p:nvCxnSpPr>
          <p:cNvPr id="8" name="直線コネクタ 7">
            <a:extLst>
              <a:ext uri="{FF2B5EF4-FFF2-40B4-BE49-F238E27FC236}">
                <a16:creationId xmlns:a16="http://schemas.microsoft.com/office/drawing/2014/main" id="{BD859A1E-17CA-4574-9993-4C7F7FD37632}"/>
              </a:ext>
            </a:extLst>
          </p:cNvPr>
          <p:cNvCxnSpPr>
            <a:stCxn id="3" idx="0"/>
          </p:cNvCxnSpPr>
          <p:nvPr/>
        </p:nvCxnSpPr>
        <p:spPr>
          <a:xfrm>
            <a:off x="5752336" y="1131116"/>
            <a:ext cx="2393181" cy="465150"/>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D5AA8119-35C2-DCD8-958D-40AD3F0135E2}"/>
              </a:ext>
            </a:extLst>
          </p:cNvPr>
          <p:cNvCxnSpPr>
            <a:stCxn id="3" idx="1"/>
          </p:cNvCxnSpPr>
          <p:nvPr/>
        </p:nvCxnSpPr>
        <p:spPr>
          <a:xfrm flipH="1">
            <a:off x="4235669" y="1319878"/>
            <a:ext cx="506085" cy="28442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F9752786-3DFF-6F09-0D0A-10D222E794FF}"/>
              </a:ext>
            </a:extLst>
          </p:cNvPr>
          <p:cNvCxnSpPr/>
          <p:nvPr/>
        </p:nvCxnSpPr>
        <p:spPr>
          <a:xfrm>
            <a:off x="5516001" y="1319878"/>
            <a:ext cx="2398289" cy="28442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9629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1C5D2F43-C751-CE4D-8E31-BCC4E2C5E762}"/>
              </a:ext>
            </a:extLst>
          </p:cNvPr>
          <p:cNvSpPr/>
          <p:nvPr/>
        </p:nvSpPr>
        <p:spPr>
          <a:xfrm>
            <a:off x="575350" y="5600946"/>
            <a:ext cx="8755521" cy="743118"/>
          </a:xfrm>
          <a:custGeom>
            <a:avLst/>
            <a:gdLst/>
            <a:ahLst/>
            <a:cxnLst/>
            <a:rect l="l" t="t" r="r" b="b"/>
            <a:pathLst>
              <a:path w="9450070" h="819150">
                <a:moveTo>
                  <a:pt x="9272346" y="0"/>
                </a:moveTo>
                <a:lnTo>
                  <a:pt x="177660" y="0"/>
                </a:lnTo>
                <a:lnTo>
                  <a:pt x="74950" y="2775"/>
                </a:lnTo>
                <a:lnTo>
                  <a:pt x="22207" y="22207"/>
                </a:lnTo>
                <a:lnTo>
                  <a:pt x="2775" y="74950"/>
                </a:lnTo>
                <a:lnTo>
                  <a:pt x="0" y="177660"/>
                </a:lnTo>
                <a:lnTo>
                  <a:pt x="0" y="641337"/>
                </a:lnTo>
                <a:lnTo>
                  <a:pt x="2775" y="744047"/>
                </a:lnTo>
                <a:lnTo>
                  <a:pt x="22207" y="796790"/>
                </a:lnTo>
                <a:lnTo>
                  <a:pt x="74950" y="816221"/>
                </a:lnTo>
                <a:lnTo>
                  <a:pt x="177660" y="818997"/>
                </a:lnTo>
                <a:lnTo>
                  <a:pt x="9272346" y="818997"/>
                </a:lnTo>
                <a:lnTo>
                  <a:pt x="9375056" y="816221"/>
                </a:lnTo>
                <a:lnTo>
                  <a:pt x="9427798" y="796790"/>
                </a:lnTo>
                <a:lnTo>
                  <a:pt x="9447230" y="744047"/>
                </a:lnTo>
                <a:lnTo>
                  <a:pt x="9450006" y="641337"/>
                </a:lnTo>
                <a:lnTo>
                  <a:pt x="9450006" y="177660"/>
                </a:lnTo>
                <a:lnTo>
                  <a:pt x="9447230" y="74950"/>
                </a:lnTo>
                <a:lnTo>
                  <a:pt x="9427798" y="22207"/>
                </a:lnTo>
                <a:lnTo>
                  <a:pt x="9375056" y="2775"/>
                </a:lnTo>
                <a:lnTo>
                  <a:pt x="9272346" y="0"/>
                </a:lnTo>
                <a:close/>
              </a:path>
            </a:pathLst>
          </a:custGeom>
          <a:solidFill>
            <a:srgbClr val="ABE1FA"/>
          </a:solidFill>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6" name="object 5">
            <a:extLst>
              <a:ext uri="{FF2B5EF4-FFF2-40B4-BE49-F238E27FC236}">
                <a16:creationId xmlns:a16="http://schemas.microsoft.com/office/drawing/2014/main" id="{0DF8F324-32BB-174C-9DD7-6B112A33BC51}"/>
              </a:ext>
            </a:extLst>
          </p:cNvPr>
          <p:cNvSpPr txBox="1"/>
          <p:nvPr/>
        </p:nvSpPr>
        <p:spPr>
          <a:xfrm>
            <a:off x="448248" y="5686176"/>
            <a:ext cx="9132640" cy="543295"/>
          </a:xfrm>
          <a:prstGeom prst="rect">
            <a:avLst/>
          </a:prstGeom>
        </p:spPr>
        <p:txBody>
          <a:bodyPr vert="horz" wrap="square" lIns="0" tIns="15164" rIns="0" bIns="0" rtlCol="0">
            <a:spAutoFit/>
          </a:bodyPr>
          <a:lstStyle/>
          <a:p>
            <a:pPr marL="415272">
              <a:spcBef>
                <a:spcPts val="5"/>
              </a:spcBef>
            </a:pPr>
            <a:r>
              <a:rPr sz="2000" b="1" err="1">
                <a:solidFill>
                  <a:srgbClr val="231F20"/>
                </a:solidFill>
                <a:latin typeface="HGMaruGothicMPRO" panose="020F0600000000000000" pitchFamily="34" charset="-128"/>
                <a:ea typeface="HGMaruGothicMPRO" panose="020F0600000000000000" pitchFamily="34" charset="-128"/>
                <a:cs typeface="ShinMGoPro-Medium"/>
              </a:rPr>
              <a:t>就業規則の例：厚生労働省ホームページ「モデル就業規則について</a:t>
            </a:r>
            <a:r>
              <a:rPr sz="2000" b="1">
                <a:solidFill>
                  <a:srgbClr val="231F20"/>
                </a:solidFill>
                <a:latin typeface="HGMaruGothicMPRO" panose="020F0600000000000000" pitchFamily="34" charset="-128"/>
                <a:ea typeface="HGMaruGothicMPRO" panose="020F0600000000000000" pitchFamily="34" charset="-128"/>
                <a:cs typeface="ShinMGoPro-Medium"/>
              </a:rPr>
              <a:t>」</a:t>
            </a:r>
            <a:endParaRPr sz="2000">
              <a:latin typeface="HGMaruGothicMPRO" panose="020F0600000000000000" pitchFamily="34" charset="-128"/>
              <a:ea typeface="HGMaruGothicMPRO" panose="020F0600000000000000" pitchFamily="34" charset="-128"/>
              <a:cs typeface="ShinMGoPro-Medium"/>
            </a:endParaRPr>
          </a:p>
          <a:p>
            <a:pPr marL="415272">
              <a:spcBef>
                <a:spcPts val="376"/>
              </a:spcBef>
            </a:pPr>
            <a:r>
              <a:rPr lang="en-US" sz="1100">
                <a:solidFill>
                  <a:srgbClr val="231F20"/>
                </a:solidFill>
                <a:latin typeface="HGMaruGothicMPRO" panose="020F0600000000000000" pitchFamily="34" charset="-128"/>
                <a:ea typeface="HGMaruGothicMPRO" panose="020F0600000000000000" pitchFamily="34" charset="-128"/>
                <a:cs typeface="A-OTF Shin Maru Go Pro"/>
              </a:rPr>
              <a:t>http</a:t>
            </a:r>
            <a:r>
              <a:rPr lang="en-US" altLang="ja-JP" sz="1100">
                <a:solidFill>
                  <a:srgbClr val="231F20"/>
                </a:solidFill>
                <a:latin typeface="HGMaruGothicMPRO" panose="020F0600000000000000" pitchFamily="34" charset="-128"/>
                <a:ea typeface="HGMaruGothicMPRO" panose="020F0600000000000000" pitchFamily="34" charset="-128"/>
                <a:cs typeface="A-OTF Shin Maru Go Pro"/>
              </a:rPr>
              <a:t>s</a:t>
            </a:r>
            <a:r>
              <a:rPr lang="en-US" sz="1100">
                <a:solidFill>
                  <a:srgbClr val="231F20"/>
                </a:solidFill>
                <a:latin typeface="HGMaruGothicMPRO" panose="020F0600000000000000" pitchFamily="34" charset="-128"/>
                <a:ea typeface="HGMaruGothicMPRO" panose="020F0600000000000000" pitchFamily="34" charset="-128"/>
                <a:cs typeface="A-OTF Shin Maru Go Pro"/>
              </a:rPr>
              <a:t>://www.mhlw.go.jp/stf/seisakunitsuite/bunya/koyou_roudou/roudoukijun/zigyonushi/model/index.html</a:t>
            </a:r>
          </a:p>
        </p:txBody>
      </p:sp>
      <p:sp>
        <p:nvSpPr>
          <p:cNvPr id="7" name="object 5">
            <a:extLst>
              <a:ext uri="{FF2B5EF4-FFF2-40B4-BE49-F238E27FC236}">
                <a16:creationId xmlns:a16="http://schemas.microsoft.com/office/drawing/2014/main" id="{204A5B58-E288-0343-88EB-F19EC45C7D13}"/>
              </a:ext>
            </a:extLst>
          </p:cNvPr>
          <p:cNvSpPr txBox="1"/>
          <p:nvPr/>
        </p:nvSpPr>
        <p:spPr>
          <a:xfrm>
            <a:off x="448247" y="1292978"/>
            <a:ext cx="9457753" cy="3954302"/>
          </a:xfrm>
          <a:prstGeom prst="rect">
            <a:avLst/>
          </a:prstGeom>
        </p:spPr>
        <p:txBody>
          <a:bodyPr vert="horz" wrap="square" lIns="0" tIns="15164" rIns="0" bIns="0" rtlCol="0">
            <a:spAutoFit/>
          </a:bodyPr>
          <a:lstStyle/>
          <a:p>
            <a:pPr marL="125981"/>
            <a:r>
              <a:rPr sz="2800" dirty="0" err="1">
                <a:solidFill>
                  <a:srgbClr val="231F20"/>
                </a:solidFill>
                <a:latin typeface="HGMaruGothicMPRO" panose="020F0600000000000000" pitchFamily="34" charset="-128"/>
                <a:ea typeface="HGMaruGothicMPRO" panose="020F0600000000000000" pitchFamily="34" charset="-128"/>
                <a:cs typeface="A-OTF Shin Maru Go Pro"/>
              </a:rPr>
              <a:t>会社の労働条件や</a:t>
            </a:r>
            <a:r>
              <a:rPr sz="2800" dirty="0">
                <a:solidFill>
                  <a:srgbClr val="231F20"/>
                </a:solidFill>
                <a:latin typeface="HGMaruGothicMPRO" panose="020F0600000000000000" pitchFamily="34" charset="-128"/>
                <a:ea typeface="HGMaruGothicMPRO" panose="020F0600000000000000" pitchFamily="34" charset="-128"/>
                <a:cs typeface="A-OTF Shin Maru Go Pro"/>
              </a:rPr>
              <a:t>、</a:t>
            </a:r>
            <a:endParaRPr sz="2800" dirty="0">
              <a:latin typeface="HGMaruGothicMPRO" panose="020F0600000000000000" pitchFamily="34" charset="-128"/>
              <a:ea typeface="HGMaruGothicMPRO" panose="020F0600000000000000" pitchFamily="34" charset="-128"/>
              <a:cs typeface="A-OTF Shin Maru Go Pro"/>
            </a:endParaRPr>
          </a:p>
          <a:p>
            <a:pPr marL="125981">
              <a:spcBef>
                <a:spcPts val="133"/>
              </a:spcBef>
            </a:pPr>
            <a:r>
              <a:rPr sz="2800" dirty="0" err="1">
                <a:solidFill>
                  <a:srgbClr val="231F20"/>
                </a:solidFill>
                <a:latin typeface="HGMaruGothicMPRO" panose="020F0600000000000000" pitchFamily="34" charset="-128"/>
                <a:ea typeface="HGMaruGothicMPRO" panose="020F0600000000000000" pitchFamily="34" charset="-128"/>
                <a:cs typeface="A-OTF Shin Maru Go Pro"/>
              </a:rPr>
              <a:t>決まり事を細かく定めた</a:t>
            </a:r>
            <a:r>
              <a:rPr sz="4300" b="1" dirty="0" err="1">
                <a:solidFill>
                  <a:srgbClr val="00AEEF"/>
                </a:solidFill>
                <a:latin typeface="HGMaruGothicMPRO" panose="020F0600000000000000" pitchFamily="34" charset="-128"/>
                <a:ea typeface="HGMaruGothicMPRO" panose="020F0600000000000000" pitchFamily="34" charset="-128"/>
                <a:cs typeface="ShinMGoPro-Medium"/>
              </a:rPr>
              <a:t>ルールブック</a:t>
            </a:r>
            <a:r>
              <a:rPr sz="2800" dirty="0" err="1">
                <a:solidFill>
                  <a:srgbClr val="231F20"/>
                </a:solidFill>
                <a:latin typeface="HGMaruGothicMPRO" panose="020F0600000000000000" pitchFamily="34" charset="-128"/>
                <a:ea typeface="HGMaruGothicMPRO" panose="020F0600000000000000" pitchFamily="34" charset="-128"/>
                <a:cs typeface="A-OTF Shin Maru Go Pro"/>
              </a:rPr>
              <a:t>です</a:t>
            </a:r>
            <a:r>
              <a:rPr sz="2800" dirty="0">
                <a:solidFill>
                  <a:srgbClr val="231F20"/>
                </a:solidFill>
                <a:latin typeface="HGMaruGothicMPRO" panose="020F0600000000000000" pitchFamily="34" charset="-128"/>
                <a:ea typeface="HGMaruGothicMPRO" panose="020F0600000000000000" pitchFamily="34" charset="-128"/>
                <a:cs typeface="A-OTF Shin Maru Go Pro"/>
              </a:rPr>
              <a:t>。</a:t>
            </a:r>
            <a:endParaRPr sz="2800" dirty="0">
              <a:latin typeface="HGMaruGothicMPRO" panose="020F0600000000000000" pitchFamily="34" charset="-128"/>
              <a:ea typeface="HGMaruGothicMPRO" panose="020F0600000000000000" pitchFamily="34" charset="-128"/>
              <a:cs typeface="A-OTF Shin Maru Go Pro"/>
            </a:endParaRPr>
          </a:p>
          <a:p>
            <a:pPr marL="125981" marR="240298">
              <a:lnSpc>
                <a:spcPts val="1938"/>
              </a:lnSpc>
              <a:spcBef>
                <a:spcPts val="1111"/>
              </a:spcBef>
            </a:pPr>
            <a:r>
              <a:rPr sz="1700" dirty="0">
                <a:solidFill>
                  <a:srgbClr val="231F20"/>
                </a:solidFill>
                <a:latin typeface="HGMaruGothicMPRO" panose="020F0600000000000000" pitchFamily="34" charset="-128"/>
                <a:ea typeface="HGMaruGothicMPRO" panose="020F0600000000000000" pitchFamily="34" charset="-128"/>
                <a:cs typeface="A-OTF Shin Maru Go Pro"/>
              </a:rPr>
              <a:t>　</a:t>
            </a:r>
            <a:r>
              <a:rPr sz="1700" dirty="0" err="1">
                <a:solidFill>
                  <a:srgbClr val="231F20"/>
                </a:solidFill>
                <a:latin typeface="HGMaruGothicMPRO" panose="020F0600000000000000" pitchFamily="34" charset="-128"/>
                <a:ea typeface="HGMaruGothicMPRO" panose="020F0600000000000000" pitchFamily="34" charset="-128"/>
                <a:cs typeface="A-OTF Shin Maru Go Pro"/>
              </a:rPr>
              <a:t>職場で合理的な内容が定められている就業規則が作られ、労働者に周知されているときは</a:t>
            </a:r>
            <a:r>
              <a:rPr lang="ja-JP" altLang="en-US" sz="1700" dirty="0">
                <a:solidFill>
                  <a:srgbClr val="231F20"/>
                </a:solidFill>
                <a:latin typeface="HGMaruGothicMPRO" panose="020F0600000000000000" pitchFamily="34" charset="-128"/>
                <a:ea typeface="HGMaruGothicMPRO" panose="020F0600000000000000" pitchFamily="34" charset="-128"/>
                <a:cs typeface="A-OTF Shin Maru Go Pro"/>
              </a:rPr>
              <a:t>、</a:t>
            </a:r>
            <a:r>
              <a:rPr sz="1700" dirty="0" err="1">
                <a:solidFill>
                  <a:srgbClr val="231F20"/>
                </a:solidFill>
                <a:latin typeface="HGMaruGothicMPRO" panose="020F0600000000000000" pitchFamily="34" charset="-128"/>
                <a:ea typeface="HGMaruGothicMPRO" panose="020F0600000000000000" pitchFamily="34" charset="-128"/>
                <a:cs typeface="A-OTF Shin Maru Go Pro"/>
              </a:rPr>
              <a:t>労働契約の内容は基本的にその就業規則に定める労働条件となります</a:t>
            </a:r>
            <a:r>
              <a:rPr sz="1700" dirty="0">
                <a:solidFill>
                  <a:srgbClr val="231F20"/>
                </a:solidFill>
                <a:latin typeface="HGMaruGothicMPRO" panose="020F0600000000000000" pitchFamily="34" charset="-128"/>
                <a:ea typeface="HGMaruGothicMPRO" panose="020F0600000000000000" pitchFamily="34" charset="-128"/>
                <a:cs typeface="A-OTF Shin Maru Go Pro"/>
              </a:rPr>
              <a:t>。</a:t>
            </a:r>
            <a:endParaRPr sz="1700" dirty="0">
              <a:latin typeface="HGMaruGothicMPRO" panose="020F0600000000000000" pitchFamily="34" charset="-128"/>
              <a:ea typeface="HGMaruGothicMPRO" panose="020F0600000000000000" pitchFamily="34" charset="-128"/>
              <a:cs typeface="A-OTF Shin Maru Go Pro"/>
            </a:endParaRPr>
          </a:p>
          <a:p>
            <a:pPr marL="125981">
              <a:lnSpc>
                <a:spcPts val="5098"/>
              </a:lnSpc>
              <a:spcBef>
                <a:spcPts val="1015"/>
              </a:spcBef>
            </a:pPr>
            <a:r>
              <a:rPr sz="2800" dirty="0" err="1">
                <a:solidFill>
                  <a:srgbClr val="231F20"/>
                </a:solidFill>
                <a:latin typeface="HGMaruGothicMPRO" panose="020F0600000000000000" pitchFamily="34" charset="-128"/>
                <a:ea typeface="HGMaruGothicMPRO" panose="020F0600000000000000" pitchFamily="34" charset="-128"/>
                <a:cs typeface="A-OTF Shin Maru Go Pro"/>
              </a:rPr>
              <a:t>多くの会社</a:t>
            </a:r>
            <a:r>
              <a:rPr sz="2800" baseline="11363" dirty="0">
                <a:solidFill>
                  <a:srgbClr val="231F20"/>
                </a:solidFill>
                <a:latin typeface="HGMaruGothicMPRO" panose="020F0600000000000000" pitchFamily="34" charset="-128"/>
                <a:ea typeface="HGMaruGothicMPRO" panose="020F0600000000000000" pitchFamily="34" charset="-128"/>
                <a:cs typeface="A-OTF Shin Maru Go Pro"/>
              </a:rPr>
              <a:t>（※1）</a:t>
            </a:r>
            <a:r>
              <a:rPr sz="2800" dirty="0">
                <a:solidFill>
                  <a:srgbClr val="231F20"/>
                </a:solidFill>
                <a:latin typeface="HGMaruGothicMPRO" panose="020F0600000000000000" pitchFamily="34" charset="-128"/>
                <a:ea typeface="HGMaruGothicMPRO" panose="020F0600000000000000" pitchFamily="34" charset="-128"/>
                <a:cs typeface="A-OTF Shin Maru Go Pro"/>
              </a:rPr>
              <a:t>には、</a:t>
            </a:r>
            <a:r>
              <a:rPr sz="4300" b="1" dirty="0">
                <a:solidFill>
                  <a:srgbClr val="00AEEF"/>
                </a:solidFill>
                <a:latin typeface="HGMaruGothicMPRO" panose="020F0600000000000000" pitchFamily="34" charset="-128"/>
                <a:ea typeface="HGMaruGothicMPRO" panose="020F0600000000000000" pitchFamily="34" charset="-128"/>
                <a:cs typeface="ShinMGoPro-Medium"/>
              </a:rPr>
              <a:t>就業規則</a:t>
            </a:r>
            <a:r>
              <a:rPr sz="2800" dirty="0">
                <a:solidFill>
                  <a:srgbClr val="231F20"/>
                </a:solidFill>
                <a:latin typeface="HGMaruGothicMPRO" panose="020F0600000000000000" pitchFamily="34" charset="-128"/>
                <a:ea typeface="HGMaruGothicMPRO" panose="020F0600000000000000" pitchFamily="34" charset="-128"/>
                <a:cs typeface="A-OTF Shin Maru Go Pro"/>
              </a:rPr>
              <a:t>があり、</a:t>
            </a:r>
            <a:endParaRPr sz="2800" dirty="0">
              <a:latin typeface="HGMaruGothicMPRO" panose="020F0600000000000000" pitchFamily="34" charset="-128"/>
              <a:ea typeface="HGMaruGothicMPRO" panose="020F0600000000000000" pitchFamily="34" charset="-128"/>
              <a:cs typeface="A-OTF Shin Maru Go Pro"/>
            </a:endParaRPr>
          </a:p>
          <a:p>
            <a:pPr marL="125981">
              <a:lnSpc>
                <a:spcPts val="5098"/>
              </a:lnSpc>
            </a:pPr>
            <a:r>
              <a:rPr sz="2800" dirty="0" err="1">
                <a:solidFill>
                  <a:srgbClr val="231F20"/>
                </a:solidFill>
                <a:latin typeface="HGMaruGothicMPRO" panose="020F0600000000000000" pitchFamily="34" charset="-128"/>
                <a:ea typeface="HGMaruGothicMPRO" panose="020F0600000000000000" pitchFamily="34" charset="-128"/>
                <a:cs typeface="A-OTF Shin Maru Go Pro"/>
              </a:rPr>
              <a:t>労働者に</a:t>
            </a:r>
            <a:r>
              <a:rPr sz="4300" b="1" dirty="0" err="1">
                <a:solidFill>
                  <a:srgbClr val="00AEEF"/>
                </a:solidFill>
                <a:latin typeface="HGMaruGothicMPRO" panose="020F0600000000000000" pitchFamily="34" charset="-128"/>
                <a:ea typeface="HGMaruGothicMPRO" panose="020F0600000000000000" pitchFamily="34" charset="-128"/>
                <a:cs typeface="ShinMGoPro-Medium"/>
              </a:rPr>
              <a:t>周知</a:t>
            </a:r>
            <a:r>
              <a:rPr sz="2800" dirty="0" err="1">
                <a:solidFill>
                  <a:srgbClr val="231F20"/>
                </a:solidFill>
                <a:latin typeface="HGMaruGothicMPRO" panose="020F0600000000000000" pitchFamily="34" charset="-128"/>
                <a:ea typeface="HGMaruGothicMPRO" panose="020F0600000000000000" pitchFamily="34" charset="-128"/>
                <a:cs typeface="A-OTF Shin Maru Go Pro"/>
              </a:rPr>
              <a:t>する</a:t>
            </a:r>
            <a:r>
              <a:rPr sz="2800" baseline="8838" dirty="0">
                <a:solidFill>
                  <a:srgbClr val="231F20"/>
                </a:solidFill>
                <a:latin typeface="HGMaruGothicMPRO" panose="020F0600000000000000" pitchFamily="34" charset="-128"/>
                <a:ea typeface="HGMaruGothicMPRO" panose="020F0600000000000000" pitchFamily="34" charset="-128"/>
                <a:cs typeface="A-OTF Shin Maru Go Pro"/>
              </a:rPr>
              <a:t>（※2）</a:t>
            </a:r>
            <a:r>
              <a:rPr sz="2800" dirty="0">
                <a:solidFill>
                  <a:srgbClr val="231F20"/>
                </a:solidFill>
                <a:latin typeface="HGMaruGothicMPRO" panose="020F0600000000000000" pitchFamily="34" charset="-128"/>
                <a:ea typeface="HGMaruGothicMPRO" panose="020F0600000000000000" pitchFamily="34" charset="-128"/>
                <a:cs typeface="A-OTF Shin Maru Go Pro"/>
              </a:rPr>
              <a:t>ことが義務付けられています。</a:t>
            </a:r>
            <a:endParaRPr sz="2800" dirty="0">
              <a:latin typeface="HGMaruGothicMPRO" panose="020F0600000000000000" pitchFamily="34" charset="-128"/>
              <a:ea typeface="HGMaruGothicMPRO" panose="020F0600000000000000" pitchFamily="34" charset="-128"/>
              <a:cs typeface="A-OTF Shin Maru Go Pro"/>
            </a:endParaRPr>
          </a:p>
          <a:p>
            <a:pPr marL="3011890">
              <a:spcBef>
                <a:spcPts val="735"/>
              </a:spcBef>
            </a:pPr>
            <a:r>
              <a:rPr sz="2000" dirty="0">
                <a:solidFill>
                  <a:srgbClr val="231F20"/>
                </a:solidFill>
                <a:latin typeface="HGMaruGothicMPRO" panose="020F0600000000000000" pitchFamily="34" charset="-128"/>
                <a:ea typeface="HGMaruGothicMPRO" panose="020F0600000000000000" pitchFamily="34" charset="-128"/>
                <a:cs typeface="A-OTF Shin Maru Go Pro"/>
              </a:rPr>
              <a:t>（※１ 常時10人以上の労働者を使用する事業場）</a:t>
            </a:r>
            <a:endParaRPr sz="2000" dirty="0">
              <a:latin typeface="HGMaruGothicMPRO" panose="020F0600000000000000" pitchFamily="34" charset="-128"/>
              <a:ea typeface="HGMaruGothicMPRO" panose="020F0600000000000000" pitchFamily="34" charset="-128"/>
              <a:cs typeface="A-OTF Shin Maru Go Pro"/>
            </a:endParaRPr>
          </a:p>
          <a:p>
            <a:pPr marL="3011890">
              <a:spcBef>
                <a:spcPts val="422"/>
              </a:spcBef>
            </a:pPr>
            <a:r>
              <a:rPr sz="2000" dirty="0">
                <a:solidFill>
                  <a:srgbClr val="231F20"/>
                </a:solidFill>
                <a:latin typeface="HGMaruGothicMPRO" panose="020F0600000000000000" pitchFamily="34" charset="-128"/>
                <a:ea typeface="HGMaruGothicMPRO" panose="020F0600000000000000" pitchFamily="34" charset="-128"/>
                <a:cs typeface="A-OTF Shin Maru Go Pro"/>
              </a:rPr>
              <a:t>（※２ 労働基準法第106条）</a:t>
            </a:r>
            <a:endParaRPr sz="1100" dirty="0">
              <a:latin typeface="HGMaruGothicMPRO" panose="020F0600000000000000" pitchFamily="34" charset="-128"/>
              <a:ea typeface="HGMaruGothicMPRO" panose="020F0600000000000000" pitchFamily="34" charset="-128"/>
              <a:cs typeface="A-OTF Shin Maru Go Pro"/>
            </a:endParaRPr>
          </a:p>
        </p:txBody>
      </p:sp>
      <p:sp>
        <p:nvSpPr>
          <p:cNvPr id="8" name="スライド番号プレースホルダー 2"/>
          <p:cNvSpPr txBox="1">
            <a:spLocks/>
          </p:cNvSpPr>
          <p:nvPr/>
        </p:nvSpPr>
        <p:spPr>
          <a:xfrm>
            <a:off x="9183470" y="6492875"/>
            <a:ext cx="722530" cy="365125"/>
          </a:xfrm>
          <a:prstGeom prst="rect">
            <a:avLst/>
          </a:prstGeom>
        </p:spPr>
        <p:txBody>
          <a:bodyPr/>
          <a:ls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z="2000" smtClean="0">
                <a:latin typeface="HG丸ｺﾞｼｯｸM-PRO" panose="020F0600000000000000" pitchFamily="50" charset="-128"/>
                <a:ea typeface="HG丸ｺﾞｼｯｸM-PRO" panose="020F0600000000000000" pitchFamily="50" charset="-128"/>
              </a:rPr>
              <a:pPr>
                <a:defRPr/>
              </a:pPr>
              <a:t>45</a:t>
            </a:fld>
            <a:endParaRPr lang="ja-JP" altLang="en-US" sz="2000">
              <a:latin typeface="HG丸ｺﾞｼｯｸM-PRO" panose="020F0600000000000000" pitchFamily="50" charset="-128"/>
              <a:ea typeface="HG丸ｺﾞｼｯｸM-PRO" panose="020F0600000000000000" pitchFamily="50" charset="-128"/>
            </a:endParaRPr>
          </a:p>
        </p:txBody>
      </p:sp>
      <p:sp>
        <p:nvSpPr>
          <p:cNvPr id="9" name="object 3">
            <a:extLst>
              <a:ext uri="{FF2B5EF4-FFF2-40B4-BE49-F238E27FC236}">
                <a16:creationId xmlns:a16="http://schemas.microsoft.com/office/drawing/2014/main" id="{0F76B4C3-881A-1540-8490-84449037AA03}"/>
              </a:ext>
            </a:extLst>
          </p:cNvPr>
          <p:cNvSpPr/>
          <p:nvPr/>
        </p:nvSpPr>
        <p:spPr>
          <a:xfrm>
            <a:off x="-19399" y="395352"/>
            <a:ext cx="9944797" cy="466354"/>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r>
              <a:rPr lang="ja-JP" altLang="en-US" sz="2000" b="1" dirty="0">
                <a:solidFill>
                  <a:schemeClr val="bg1"/>
                </a:solidFill>
                <a:latin typeface="HGMaruGothicMPRO" panose="020F0600000000000000" pitchFamily="34" charset="-128"/>
                <a:ea typeface="HGMaruGothicMPRO" panose="020F0600000000000000" pitchFamily="34" charset="-128"/>
              </a:rPr>
              <a:t>⑧　就業規則について</a:t>
            </a:r>
            <a:endParaRPr sz="2000" b="1" dirty="0">
              <a:solidFill>
                <a:schemeClr val="bg1"/>
              </a:solidFill>
              <a:latin typeface="HGMaruGothicMPRO" panose="020F0600000000000000" pitchFamily="34" charset="-128"/>
              <a:ea typeface="HGMaruGothicMPRO" panose="020F0600000000000000" pitchFamily="34" charset="-128"/>
            </a:endParaRPr>
          </a:p>
        </p:txBody>
      </p:sp>
      <p:pic>
        <p:nvPicPr>
          <p:cNvPr id="3" name="図 2">
            <a:extLst>
              <a:ext uri="{FF2B5EF4-FFF2-40B4-BE49-F238E27FC236}">
                <a16:creationId xmlns:a16="http://schemas.microsoft.com/office/drawing/2014/main" id="{94D1F6CB-9D6C-2D34-B423-28E3E7CF9EA7}"/>
              </a:ext>
            </a:extLst>
          </p:cNvPr>
          <p:cNvPicPr>
            <a:picLocks noChangeAspect="1"/>
          </p:cNvPicPr>
          <p:nvPr/>
        </p:nvPicPr>
        <p:blipFill>
          <a:blip r:embed="rId3"/>
          <a:stretch>
            <a:fillRect/>
          </a:stretch>
        </p:blipFill>
        <p:spPr>
          <a:xfrm>
            <a:off x="8314593" y="47383"/>
            <a:ext cx="1143160" cy="1981114"/>
          </a:xfrm>
          <a:prstGeom prst="rect">
            <a:avLst/>
          </a:prstGeom>
        </p:spPr>
      </p:pic>
      <p:sp>
        <p:nvSpPr>
          <p:cNvPr id="2" name="吹き出し: 角を丸めた四角形 1">
            <a:extLst>
              <a:ext uri="{FF2B5EF4-FFF2-40B4-BE49-F238E27FC236}">
                <a16:creationId xmlns:a16="http://schemas.microsoft.com/office/drawing/2014/main" id="{3456B22A-24FA-8B31-7D28-B00A4145D8FB}"/>
              </a:ext>
            </a:extLst>
          </p:cNvPr>
          <p:cNvSpPr/>
          <p:nvPr/>
        </p:nvSpPr>
        <p:spPr>
          <a:xfrm>
            <a:off x="3258207" y="168166"/>
            <a:ext cx="4588741" cy="1124812"/>
          </a:xfrm>
          <a:prstGeom prst="wedgeRoundRectCallout">
            <a:avLst>
              <a:gd name="adj1" fmla="val 63390"/>
              <a:gd name="adj2" fmla="val 2669"/>
              <a:gd name="adj3" fmla="val 16667"/>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400" b="1" spc="-150" dirty="0">
                <a:solidFill>
                  <a:schemeClr val="tx1"/>
                </a:solidFill>
                <a:latin typeface="メイリオ" pitchFamily="50" charset="-128"/>
                <a:ea typeface="メイリオ" pitchFamily="50" charset="-128"/>
                <a:cs typeface="メイリオ" pitchFamily="50" charset="-128"/>
              </a:rPr>
              <a:t>労働契約法第７条では、「使用者が合理的な労働条件が定められている就業規則を労働者に周知させていた場合には、労働契約の内容は、その就業規則で定める労働条件によるものとする。」と規定しています。</a:t>
            </a:r>
          </a:p>
        </p:txBody>
      </p:sp>
    </p:spTree>
    <p:extLst>
      <p:ext uri="{BB962C8B-B14F-4D97-AF65-F5344CB8AC3E}">
        <p14:creationId xmlns:p14="http://schemas.microsoft.com/office/powerpoint/2010/main" val="5434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58">
            <a:extLst>
              <a:ext uri="{FF2B5EF4-FFF2-40B4-BE49-F238E27FC236}">
                <a16:creationId xmlns:a16="http://schemas.microsoft.com/office/drawing/2014/main" id="{45D1B06D-5779-914F-946F-BC8C2DC63275}"/>
              </a:ext>
            </a:extLst>
          </p:cNvPr>
          <p:cNvSpPr/>
          <p:nvPr/>
        </p:nvSpPr>
        <p:spPr>
          <a:xfrm>
            <a:off x="549106" y="3234265"/>
            <a:ext cx="8566294" cy="2725305"/>
          </a:xfrm>
          <a:prstGeom prst="roundRect">
            <a:avLst>
              <a:gd name="adj" fmla="val 4008"/>
            </a:avLst>
          </a:prstGeom>
          <a:solidFill>
            <a:srgbClr val="FFFCDB"/>
          </a:solidFill>
          <a:ln w="15875">
            <a:solidFill>
              <a:srgbClr val="6D6E71"/>
            </a:solidFill>
          </a:ln>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16" name="object 58">
            <a:extLst>
              <a:ext uri="{FF2B5EF4-FFF2-40B4-BE49-F238E27FC236}">
                <a16:creationId xmlns:a16="http://schemas.microsoft.com/office/drawing/2014/main" id="{B97EE882-D35C-5C41-8994-5842613193C8}"/>
              </a:ext>
            </a:extLst>
          </p:cNvPr>
          <p:cNvSpPr/>
          <p:nvPr/>
        </p:nvSpPr>
        <p:spPr>
          <a:xfrm>
            <a:off x="569214" y="1713480"/>
            <a:ext cx="8566294" cy="1028844"/>
          </a:xfrm>
          <a:prstGeom prst="roundRect">
            <a:avLst>
              <a:gd name="adj" fmla="val 4008"/>
            </a:avLst>
          </a:prstGeom>
          <a:solidFill>
            <a:srgbClr val="FFFCDB"/>
          </a:solidFill>
          <a:ln w="15875">
            <a:solidFill>
              <a:srgbClr val="6D6E71"/>
            </a:solidFill>
          </a:ln>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4753CA3B-C4FB-D94F-82A5-7F9A1D850ECA}"/>
              </a:ext>
            </a:extLst>
          </p:cNvPr>
          <p:cNvSpPr/>
          <p:nvPr/>
        </p:nvSpPr>
        <p:spPr>
          <a:xfrm>
            <a:off x="448254" y="1484784"/>
            <a:ext cx="4377761" cy="457392"/>
          </a:xfrm>
          <a:custGeom>
            <a:avLst/>
            <a:gdLst/>
            <a:ahLst/>
            <a:cxnLst/>
            <a:rect l="l" t="t" r="r" b="b"/>
            <a:pathLst>
              <a:path w="4725035" h="504189">
                <a:moveTo>
                  <a:pt x="4536008" y="0"/>
                </a:moveTo>
                <a:lnTo>
                  <a:pt x="189001" y="0"/>
                </a:lnTo>
                <a:lnTo>
                  <a:pt x="79734" y="2953"/>
                </a:lnTo>
                <a:lnTo>
                  <a:pt x="23625" y="23625"/>
                </a:lnTo>
                <a:lnTo>
                  <a:pt x="2953" y="79734"/>
                </a:lnTo>
                <a:lnTo>
                  <a:pt x="0" y="189001"/>
                </a:lnTo>
                <a:lnTo>
                  <a:pt x="0" y="314998"/>
                </a:lnTo>
                <a:lnTo>
                  <a:pt x="2953" y="424264"/>
                </a:lnTo>
                <a:lnTo>
                  <a:pt x="23625" y="480374"/>
                </a:lnTo>
                <a:lnTo>
                  <a:pt x="79734" y="501046"/>
                </a:lnTo>
                <a:lnTo>
                  <a:pt x="189001" y="503999"/>
                </a:lnTo>
                <a:lnTo>
                  <a:pt x="4536008" y="503999"/>
                </a:lnTo>
                <a:lnTo>
                  <a:pt x="4645267" y="501046"/>
                </a:lnTo>
                <a:lnTo>
                  <a:pt x="4701373" y="480374"/>
                </a:lnTo>
                <a:lnTo>
                  <a:pt x="4722043" y="424264"/>
                </a:lnTo>
                <a:lnTo>
                  <a:pt x="4724996" y="314998"/>
                </a:lnTo>
                <a:lnTo>
                  <a:pt x="4724996" y="189001"/>
                </a:lnTo>
                <a:lnTo>
                  <a:pt x="4722043" y="79734"/>
                </a:lnTo>
                <a:lnTo>
                  <a:pt x="4701373" y="23625"/>
                </a:lnTo>
                <a:lnTo>
                  <a:pt x="4645267" y="2953"/>
                </a:lnTo>
                <a:lnTo>
                  <a:pt x="4536008" y="0"/>
                </a:lnTo>
                <a:close/>
              </a:path>
            </a:pathLst>
          </a:custGeom>
          <a:solidFill>
            <a:srgbClr val="6D6E71"/>
          </a:solidFill>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0AD02CE5-B27B-8E4A-86AE-8EB60C84FA1C}"/>
              </a:ext>
            </a:extLst>
          </p:cNvPr>
          <p:cNvSpPr/>
          <p:nvPr/>
        </p:nvSpPr>
        <p:spPr>
          <a:xfrm>
            <a:off x="454531" y="2996952"/>
            <a:ext cx="3735893" cy="457392"/>
          </a:xfrm>
          <a:custGeom>
            <a:avLst/>
            <a:gdLst/>
            <a:ahLst/>
            <a:cxnLst/>
            <a:rect l="l" t="t" r="r" b="b"/>
            <a:pathLst>
              <a:path w="4032250" h="504189">
                <a:moveTo>
                  <a:pt x="3843007" y="0"/>
                </a:moveTo>
                <a:lnTo>
                  <a:pt x="189001" y="0"/>
                </a:lnTo>
                <a:lnTo>
                  <a:pt x="79734" y="2953"/>
                </a:lnTo>
                <a:lnTo>
                  <a:pt x="23625" y="23625"/>
                </a:lnTo>
                <a:lnTo>
                  <a:pt x="2953" y="79734"/>
                </a:lnTo>
                <a:lnTo>
                  <a:pt x="0" y="189001"/>
                </a:lnTo>
                <a:lnTo>
                  <a:pt x="0" y="314998"/>
                </a:lnTo>
                <a:lnTo>
                  <a:pt x="2953" y="424264"/>
                </a:lnTo>
                <a:lnTo>
                  <a:pt x="23625" y="480374"/>
                </a:lnTo>
                <a:lnTo>
                  <a:pt x="79734" y="501046"/>
                </a:lnTo>
                <a:lnTo>
                  <a:pt x="189001" y="503999"/>
                </a:lnTo>
                <a:lnTo>
                  <a:pt x="3843007" y="503999"/>
                </a:lnTo>
                <a:lnTo>
                  <a:pt x="3952273" y="501046"/>
                </a:lnTo>
                <a:lnTo>
                  <a:pt x="4008383" y="480374"/>
                </a:lnTo>
                <a:lnTo>
                  <a:pt x="4029055" y="424264"/>
                </a:lnTo>
                <a:lnTo>
                  <a:pt x="4032008" y="314998"/>
                </a:lnTo>
                <a:lnTo>
                  <a:pt x="4032008" y="189001"/>
                </a:lnTo>
                <a:lnTo>
                  <a:pt x="4029055" y="79734"/>
                </a:lnTo>
                <a:lnTo>
                  <a:pt x="4008383" y="23625"/>
                </a:lnTo>
                <a:lnTo>
                  <a:pt x="3952273" y="2953"/>
                </a:lnTo>
                <a:lnTo>
                  <a:pt x="3843007" y="0"/>
                </a:lnTo>
                <a:close/>
              </a:path>
            </a:pathLst>
          </a:custGeom>
          <a:solidFill>
            <a:srgbClr val="6D6E71"/>
          </a:solidFill>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3BCD8896-E47E-F341-8719-D526CB54852C}"/>
              </a:ext>
            </a:extLst>
          </p:cNvPr>
          <p:cNvSpPr txBox="1"/>
          <p:nvPr/>
        </p:nvSpPr>
        <p:spPr>
          <a:xfrm>
            <a:off x="569214" y="3007270"/>
            <a:ext cx="8513602" cy="2905283"/>
          </a:xfrm>
          <a:prstGeom prst="rect">
            <a:avLst/>
          </a:prstGeom>
        </p:spPr>
        <p:txBody>
          <a:bodyPr vert="horz" wrap="square" lIns="0" tIns="15748" rIns="0" bIns="0" rtlCol="0">
            <a:spAutoFit/>
          </a:bodyPr>
          <a:lstStyle/>
          <a:p>
            <a:pPr marL="11665">
              <a:spcBef>
                <a:spcPts val="124"/>
              </a:spcBef>
              <a:tabLst>
                <a:tab pos="8366102" algn="l"/>
              </a:tabLst>
            </a:pPr>
            <a:r>
              <a:rPr sz="1600" b="1" dirty="0">
                <a:solidFill>
                  <a:srgbClr val="FFFFFF"/>
                </a:solidFill>
                <a:latin typeface="HGMaruGothicMPRO" panose="020F0600000000000000" pitchFamily="34" charset="-128"/>
                <a:ea typeface="HGMaruGothicMPRO" panose="020F0600000000000000" pitchFamily="34" charset="-128"/>
                <a:cs typeface="ShinMGoPro-DeBold"/>
              </a:rPr>
              <a:t>２．就業規則に記載されていること	</a:t>
            </a:r>
            <a:r>
              <a:rPr sz="1600" dirty="0">
                <a:solidFill>
                  <a:srgbClr val="231F20"/>
                </a:solidFill>
                <a:latin typeface="HGMaruGothicMPRO" panose="020F0600000000000000" pitchFamily="34" charset="-128"/>
                <a:ea typeface="HGMaruGothicMPRO" panose="020F0600000000000000" pitchFamily="34" charset="-128"/>
                <a:cs typeface="A-OTF Shin Maru Go Pro"/>
              </a:rPr>
              <a:t>【</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必ず記載する事項</a:t>
            </a:r>
            <a:r>
              <a:rPr sz="1600" dirty="0">
                <a:solidFill>
                  <a:srgbClr val="231F20"/>
                </a:solidFill>
                <a:latin typeface="HGMaruGothicMPRO" panose="020F0600000000000000" pitchFamily="34" charset="-128"/>
                <a:ea typeface="HGMaruGothicMPRO" panose="020F0600000000000000" pitchFamily="34" charset="-128"/>
                <a:cs typeface="A-OTF Shin Maru Go Pro"/>
              </a:rPr>
              <a:t>】（労働基準法第89条第1号～ 3号）</a:t>
            </a:r>
            <a:endParaRPr sz="1600" dirty="0">
              <a:latin typeface="HGMaruGothicMPRO" panose="020F0600000000000000" pitchFamily="34" charset="-128"/>
              <a:ea typeface="HGMaruGothicMPRO" panose="020F0600000000000000" pitchFamily="34" charset="-128"/>
              <a:cs typeface="A-OTF Shin Maru Go Pro"/>
            </a:endParaRPr>
          </a:p>
          <a:p>
            <a:pPr marL="222217" marR="220467" algn="just">
              <a:lnSpc>
                <a:spcPct val="109400"/>
              </a:lnSpc>
            </a:pPr>
            <a:r>
              <a:rPr sz="1600" dirty="0">
                <a:solidFill>
                  <a:srgbClr val="231F20"/>
                </a:solidFill>
                <a:latin typeface="HGMaruGothicMPRO" panose="020F0600000000000000" pitchFamily="34" charset="-128"/>
                <a:ea typeface="HGMaruGothicMPRO" panose="020F0600000000000000" pitchFamily="34" charset="-128"/>
                <a:cs typeface="A-OTF Shin Maru Go Pro"/>
              </a:rPr>
              <a:t>　①始業・終業の時刻、休憩、休日、休暇、交替制の場合は交替日や交替時期②賃金の決定、計算、支払いの方法、賃金の締切り・支払の時期、昇給に関する事項、③</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退職に関する事項</a:t>
            </a:r>
            <a:endParaRPr sz="1600" dirty="0">
              <a:latin typeface="HGMaruGothicMPRO" panose="020F0600000000000000" pitchFamily="34" charset="-128"/>
              <a:ea typeface="HGMaruGothicMPRO" panose="020F0600000000000000" pitchFamily="34" charset="-128"/>
              <a:cs typeface="A-OTF Shin Maru Go Pro"/>
            </a:endParaRPr>
          </a:p>
          <a:p>
            <a:pPr marL="121315">
              <a:spcBef>
                <a:spcPts val="179"/>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定めをする場合は記載する事項</a:t>
            </a:r>
            <a:r>
              <a:rPr sz="1600" dirty="0">
                <a:solidFill>
                  <a:srgbClr val="231F20"/>
                </a:solidFill>
                <a:latin typeface="HGMaruGothicMPRO" panose="020F0600000000000000" pitchFamily="34" charset="-128"/>
                <a:ea typeface="HGMaruGothicMPRO" panose="020F0600000000000000" pitchFamily="34" charset="-128"/>
                <a:cs typeface="A-OTF Shin Maru Go Pro"/>
              </a:rPr>
              <a:t>】（労働基準法第89条第3号の2 ～ 10号）</a:t>
            </a:r>
            <a:endParaRPr sz="1600" dirty="0">
              <a:latin typeface="HGMaruGothicMPRO" panose="020F0600000000000000" pitchFamily="34" charset="-128"/>
              <a:ea typeface="HGMaruGothicMPRO" panose="020F0600000000000000" pitchFamily="34" charset="-128"/>
              <a:cs typeface="A-OTF Shin Maru Go Pro"/>
            </a:endParaRPr>
          </a:p>
          <a:p>
            <a:pPr marL="222217" marR="118982">
              <a:lnSpc>
                <a:spcPct val="109400"/>
              </a:lnSpc>
            </a:pPr>
            <a:r>
              <a:rPr sz="1600" dirty="0">
                <a:solidFill>
                  <a:srgbClr val="231F20"/>
                </a:solidFill>
                <a:latin typeface="HGMaruGothicMPRO" panose="020F0600000000000000" pitchFamily="34" charset="-128"/>
                <a:ea typeface="HGMaruGothicMPRO" panose="020F0600000000000000" pitchFamily="34" charset="-128"/>
                <a:cs typeface="A-OTF Shin Maru Go Pro"/>
              </a:rPr>
              <a:t>　①</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退職手当に関する事項</a:t>
            </a:r>
            <a:r>
              <a:rPr sz="1600" dirty="0">
                <a:solidFill>
                  <a:srgbClr val="231F20"/>
                </a:solidFill>
                <a:latin typeface="HGMaruGothicMPRO" panose="020F0600000000000000" pitchFamily="34" charset="-128"/>
                <a:ea typeface="HGMaruGothicMPRO" panose="020F0600000000000000" pitchFamily="34" charset="-128"/>
                <a:cs typeface="A-OTF Shin Maru Go Pro"/>
              </a:rPr>
              <a:t>、②</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臨時の賃金（賞与</a:t>
            </a:r>
            <a:r>
              <a:rPr sz="1600" dirty="0">
                <a:solidFill>
                  <a:srgbClr val="231F20"/>
                </a:solidFill>
                <a:latin typeface="HGMaruGothicMPRO" panose="020F0600000000000000" pitchFamily="34" charset="-128"/>
                <a:ea typeface="HGMaruGothicMPRO" panose="020F0600000000000000" pitchFamily="34" charset="-128"/>
                <a:cs typeface="A-OTF Shin Maru Go Pro"/>
              </a:rPr>
              <a:t>）、</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最低賃金額に関する事項</a:t>
            </a:r>
            <a:r>
              <a:rPr sz="1600" dirty="0">
                <a:solidFill>
                  <a:srgbClr val="231F20"/>
                </a:solidFill>
                <a:latin typeface="HGMaruGothicMPRO" panose="020F0600000000000000" pitchFamily="34" charset="-128"/>
                <a:ea typeface="HGMaruGothicMPRO" panose="020F0600000000000000" pitchFamily="34" charset="-128"/>
                <a:cs typeface="A-OTF Shin Maru Go Pro"/>
              </a:rPr>
              <a:t>、③</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食費、作業用品などの負担に関する事項</a:t>
            </a:r>
            <a:r>
              <a:rPr sz="1600" dirty="0">
                <a:solidFill>
                  <a:srgbClr val="231F20"/>
                </a:solidFill>
                <a:latin typeface="HGMaruGothicMPRO" panose="020F0600000000000000" pitchFamily="34" charset="-128"/>
                <a:ea typeface="HGMaruGothicMPRO" panose="020F0600000000000000" pitchFamily="34" charset="-128"/>
                <a:cs typeface="A-OTF Shin Maru Go Pro"/>
              </a:rPr>
              <a:t>、④</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安全衛生に関する事項</a:t>
            </a:r>
            <a:r>
              <a:rPr sz="1600" dirty="0">
                <a:solidFill>
                  <a:srgbClr val="231F20"/>
                </a:solidFill>
                <a:latin typeface="HGMaruGothicMPRO" panose="020F0600000000000000" pitchFamily="34" charset="-128"/>
                <a:ea typeface="HGMaruGothicMPRO" panose="020F0600000000000000" pitchFamily="34" charset="-128"/>
                <a:cs typeface="A-OTF Shin Maru Go Pro"/>
              </a:rPr>
              <a:t>、⑤</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職業訓練に関する事項</a:t>
            </a:r>
            <a:r>
              <a:rPr sz="160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dirty="0">
              <a:latin typeface="HGMaruGothicMPRO" panose="020F0600000000000000" pitchFamily="34" charset="-128"/>
              <a:ea typeface="HGMaruGothicMPRO" panose="020F0600000000000000" pitchFamily="34" charset="-128"/>
              <a:cs typeface="A-OTF Shin Maru Go Pro"/>
            </a:endParaRPr>
          </a:p>
          <a:p>
            <a:pPr marL="222217" marR="221051" algn="just">
              <a:lnSpc>
                <a:spcPct val="109400"/>
              </a:lnSpc>
            </a:pPr>
            <a:r>
              <a:rPr sz="1600" dirty="0">
                <a:solidFill>
                  <a:srgbClr val="231F20"/>
                </a:solidFill>
                <a:latin typeface="HGMaruGothicMPRO" panose="020F0600000000000000" pitchFamily="34" charset="-128"/>
                <a:ea typeface="HGMaruGothicMPRO" panose="020F0600000000000000" pitchFamily="34" charset="-128"/>
                <a:cs typeface="A-OTF Shin Maru Go Pro"/>
              </a:rPr>
              <a:t>⑥</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災害補償、業務外の傷病扶助に関する事項</a:t>
            </a:r>
            <a:r>
              <a:rPr sz="1600" dirty="0">
                <a:solidFill>
                  <a:srgbClr val="231F20"/>
                </a:solidFill>
                <a:latin typeface="HGMaruGothicMPRO" panose="020F0600000000000000" pitchFamily="34" charset="-128"/>
                <a:ea typeface="HGMaruGothicMPRO" panose="020F0600000000000000" pitchFamily="34" charset="-128"/>
                <a:cs typeface="A-OTF Shin Maru Go Pro"/>
              </a:rPr>
              <a:t>、⑦</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表彰、制裁に関する事項</a:t>
            </a:r>
            <a:r>
              <a:rPr sz="1600" dirty="0">
                <a:solidFill>
                  <a:srgbClr val="231F20"/>
                </a:solidFill>
                <a:latin typeface="HGMaruGothicMPRO" panose="020F0600000000000000" pitchFamily="34" charset="-128"/>
                <a:ea typeface="HGMaruGothicMPRO" panose="020F0600000000000000" pitchFamily="34" charset="-128"/>
                <a:cs typeface="A-OTF Shin Maru Go Pro"/>
              </a:rPr>
              <a:t>、⑧</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その他労働者に関する事項</a:t>
            </a:r>
            <a:endParaRPr sz="1600" dirty="0">
              <a:latin typeface="HGMaruGothicMPRO" panose="020F0600000000000000" pitchFamily="34" charset="-128"/>
              <a:ea typeface="HGMaruGothicMPRO" panose="020F0600000000000000" pitchFamily="34" charset="-128"/>
              <a:cs typeface="A-OTF Shin Maru Go Pro"/>
            </a:endParaRPr>
          </a:p>
        </p:txBody>
      </p:sp>
      <p:sp>
        <p:nvSpPr>
          <p:cNvPr id="13" name="object 7">
            <a:extLst>
              <a:ext uri="{FF2B5EF4-FFF2-40B4-BE49-F238E27FC236}">
                <a16:creationId xmlns:a16="http://schemas.microsoft.com/office/drawing/2014/main" id="{4E6AED4F-3C21-0D46-AFD2-C7D22967498F}"/>
              </a:ext>
            </a:extLst>
          </p:cNvPr>
          <p:cNvSpPr txBox="1"/>
          <p:nvPr/>
        </p:nvSpPr>
        <p:spPr>
          <a:xfrm>
            <a:off x="283509" y="1509077"/>
            <a:ext cx="8812747" cy="975768"/>
          </a:xfrm>
          <a:prstGeom prst="rect">
            <a:avLst/>
          </a:prstGeom>
        </p:spPr>
        <p:txBody>
          <a:bodyPr vert="horz" wrap="square" lIns="0" tIns="15164" rIns="0" bIns="0" rtlCol="0">
            <a:spAutoFit/>
          </a:bodyPr>
          <a:lstStyle/>
          <a:p>
            <a:pPr marL="377361">
              <a:spcBef>
                <a:spcPts val="5"/>
              </a:spcBef>
              <a:tabLst>
                <a:tab pos="8732382" algn="l"/>
              </a:tabLst>
            </a:pPr>
            <a:r>
              <a:rPr sz="1600" b="1" dirty="0">
                <a:solidFill>
                  <a:srgbClr val="FFFFFF"/>
                </a:solidFill>
                <a:latin typeface="HGMaruGothicMPRO" panose="020F0600000000000000" pitchFamily="34" charset="-128"/>
                <a:ea typeface="HGMaruGothicMPRO" panose="020F0600000000000000" pitchFamily="34" charset="-128"/>
                <a:cs typeface="ShinMGoPro-DeBold"/>
              </a:rPr>
              <a:t>１．就業規則を作らなければならない会社</a:t>
            </a:r>
            <a:endParaRPr sz="1600" dirty="0">
              <a:latin typeface="HGMaruGothicMPRO" panose="020F0600000000000000" pitchFamily="34" charset="-128"/>
              <a:ea typeface="HGMaruGothicMPRO" panose="020F0600000000000000" pitchFamily="34" charset="-128"/>
              <a:cs typeface="ShinMGoPro-DeBold"/>
            </a:endParaRPr>
          </a:p>
          <a:p>
            <a:pPr marL="588497" marR="295123">
              <a:lnSpc>
                <a:spcPct val="121600"/>
              </a:lnSpc>
              <a:spcBef>
                <a:spcPts val="1249"/>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常時10人以上の労働者を使用する職場、店舗、工場など</a:t>
            </a:r>
            <a:r>
              <a:rPr lang="ja-JP" altLang="en-US" sz="1600" dirty="0">
                <a:latin typeface="HGMaruGothicMPRO" panose="020F0600000000000000" pitchFamily="34" charset="-128"/>
                <a:ea typeface="HGMaruGothicMPRO" panose="020F0600000000000000" pitchFamily="34" charset="-128"/>
                <a:cs typeface="A-OTF Shin Maru Go Pro"/>
              </a:rPr>
              <a:t>で</a:t>
            </a:r>
            <a:r>
              <a:rPr sz="1600" dirty="0" err="1">
                <a:latin typeface="HGMaruGothicMPRO" panose="020F0600000000000000" pitchFamily="34" charset="-128"/>
                <a:ea typeface="HGMaruGothicMPRO" panose="020F0600000000000000" pitchFamily="34" charset="-128"/>
                <a:cs typeface="A-OTF Shin Maru Go Pro"/>
              </a:rPr>
              <a:t>は就業規則を作成し</a:t>
            </a:r>
            <a:r>
              <a:rPr lang="ja-JP" altLang="en-US" sz="1600" dirty="0">
                <a:latin typeface="HGMaruGothicMPRO" panose="020F0600000000000000" pitchFamily="34" charset="-128"/>
                <a:ea typeface="HGMaruGothicMPRO" panose="020F0600000000000000" pitchFamily="34" charset="-128"/>
                <a:cs typeface="A-OTF Shin Maru Go Pro"/>
              </a:rPr>
              <a:t>、労働基準監督署長に届け出</a:t>
            </a:r>
            <a:r>
              <a:rPr sz="1600" dirty="0" err="1">
                <a:latin typeface="HGMaruGothicMPRO" panose="020F0600000000000000" pitchFamily="34" charset="-128"/>
                <a:ea typeface="HGMaruGothicMPRO" panose="020F0600000000000000" pitchFamily="34" charset="-128"/>
                <a:cs typeface="A-OTF Shin Maru Go Pro"/>
              </a:rPr>
              <a:t>なければなりません</a:t>
            </a:r>
            <a:r>
              <a:rPr sz="1600" dirty="0">
                <a:solidFill>
                  <a:srgbClr val="231F20"/>
                </a:solidFill>
                <a:latin typeface="HGMaruGothicMPRO" panose="020F0600000000000000" pitchFamily="34" charset="-128"/>
                <a:ea typeface="HGMaruGothicMPRO" panose="020F0600000000000000" pitchFamily="34" charset="-128"/>
                <a:cs typeface="A-OTF Shin Maru Go Pro"/>
              </a:rPr>
              <a:t>。（労働基準法第89条）</a:t>
            </a:r>
            <a:endParaRPr sz="1600" dirty="0">
              <a:latin typeface="HGMaruGothicMPRO" panose="020F0600000000000000" pitchFamily="34" charset="-128"/>
              <a:ea typeface="HGMaruGothicMPRO" panose="020F0600000000000000" pitchFamily="34" charset="-128"/>
              <a:cs typeface="A-OTF Shin Maru Go Pro"/>
            </a:endParaRPr>
          </a:p>
        </p:txBody>
      </p:sp>
      <p:sp>
        <p:nvSpPr>
          <p:cNvPr id="15" name="スライド番号プレースホルダー 2"/>
          <p:cNvSpPr txBox="1">
            <a:spLocks/>
          </p:cNvSpPr>
          <p:nvPr/>
        </p:nvSpPr>
        <p:spPr>
          <a:xfrm>
            <a:off x="9183470" y="6492875"/>
            <a:ext cx="722530" cy="365125"/>
          </a:xfrm>
          <a:prstGeom prst="rect">
            <a:avLst/>
          </a:prstGeom>
        </p:spPr>
        <p:txBody>
          <a:bodyPr/>
          <a:ls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z="2000" smtClean="0">
                <a:latin typeface="HG丸ｺﾞｼｯｸM-PRO" panose="020F0600000000000000" pitchFamily="50" charset="-128"/>
                <a:ea typeface="HG丸ｺﾞｼｯｸM-PRO" panose="020F0600000000000000" pitchFamily="50" charset="-128"/>
              </a:rPr>
              <a:pPr>
                <a:defRPr/>
              </a:pPr>
              <a:t>46</a:t>
            </a:fld>
            <a:endParaRPr lang="ja-JP" altLang="en-US" sz="2000">
              <a:latin typeface="HG丸ｺﾞｼｯｸM-PRO" panose="020F0600000000000000" pitchFamily="50" charset="-128"/>
              <a:ea typeface="HG丸ｺﾞｼｯｸM-PRO" panose="020F0600000000000000" pitchFamily="50" charset="-128"/>
            </a:endParaRPr>
          </a:p>
        </p:txBody>
      </p:sp>
      <p:sp>
        <p:nvSpPr>
          <p:cNvPr id="11" name="object 3">
            <a:extLst>
              <a:ext uri="{FF2B5EF4-FFF2-40B4-BE49-F238E27FC236}">
                <a16:creationId xmlns:a16="http://schemas.microsoft.com/office/drawing/2014/main" id="{0F76B4C3-881A-1540-8490-84449037AA03}"/>
              </a:ext>
            </a:extLst>
          </p:cNvPr>
          <p:cNvSpPr/>
          <p:nvPr/>
        </p:nvSpPr>
        <p:spPr>
          <a:xfrm>
            <a:off x="-20626" y="332656"/>
            <a:ext cx="9944797" cy="466354"/>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algn="ctr"/>
            <a:r>
              <a:rPr lang="ja-JP" altLang="en-US" sz="2800" b="1">
                <a:solidFill>
                  <a:schemeClr val="bg1"/>
                </a:solidFill>
                <a:latin typeface="HGMaruGothicMPRO" panose="020F0600000000000000" pitchFamily="34" charset="-128"/>
                <a:ea typeface="HGMaruGothicMPRO" panose="020F0600000000000000" pitchFamily="34" charset="-128"/>
              </a:rPr>
              <a:t>就業規則に記載されていること　その１</a:t>
            </a:r>
            <a:endParaRPr sz="2800" b="1">
              <a:solidFill>
                <a:schemeClr val="bg1"/>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778512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58">
            <a:extLst>
              <a:ext uri="{FF2B5EF4-FFF2-40B4-BE49-F238E27FC236}">
                <a16:creationId xmlns:a16="http://schemas.microsoft.com/office/drawing/2014/main" id="{96D1CAE7-5199-C447-9463-76855BDAF16A}"/>
              </a:ext>
            </a:extLst>
          </p:cNvPr>
          <p:cNvSpPr/>
          <p:nvPr/>
        </p:nvSpPr>
        <p:spPr>
          <a:xfrm>
            <a:off x="425285" y="1630678"/>
            <a:ext cx="8550216" cy="1394520"/>
          </a:xfrm>
          <a:prstGeom prst="roundRect">
            <a:avLst>
              <a:gd name="adj" fmla="val 11753"/>
            </a:avLst>
          </a:prstGeom>
          <a:solidFill>
            <a:srgbClr val="FFFCDB"/>
          </a:solidFill>
          <a:ln w="15875">
            <a:solidFill>
              <a:srgbClr val="6D6E71"/>
            </a:solidFill>
          </a:ln>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17" name="object 58">
            <a:extLst>
              <a:ext uri="{FF2B5EF4-FFF2-40B4-BE49-F238E27FC236}">
                <a16:creationId xmlns:a16="http://schemas.microsoft.com/office/drawing/2014/main" id="{61E3312A-A6F5-AC40-8C1F-5CA92D6475CA}"/>
              </a:ext>
            </a:extLst>
          </p:cNvPr>
          <p:cNvSpPr/>
          <p:nvPr/>
        </p:nvSpPr>
        <p:spPr>
          <a:xfrm>
            <a:off x="425285" y="3574842"/>
            <a:ext cx="8550216" cy="1086450"/>
          </a:xfrm>
          <a:prstGeom prst="roundRect">
            <a:avLst>
              <a:gd name="adj" fmla="val 13303"/>
            </a:avLst>
          </a:prstGeom>
          <a:solidFill>
            <a:srgbClr val="FFFCDB"/>
          </a:solidFill>
          <a:ln w="15875">
            <a:solidFill>
              <a:srgbClr val="6D6E71"/>
            </a:solidFill>
          </a:ln>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1317C0E4-FBE8-1347-B628-5F533D40E228}"/>
              </a:ext>
            </a:extLst>
          </p:cNvPr>
          <p:cNvSpPr/>
          <p:nvPr/>
        </p:nvSpPr>
        <p:spPr>
          <a:xfrm>
            <a:off x="309933" y="3346146"/>
            <a:ext cx="5020216" cy="457392"/>
          </a:xfrm>
          <a:custGeom>
            <a:avLst/>
            <a:gdLst/>
            <a:ahLst/>
            <a:cxnLst/>
            <a:rect l="l" t="t" r="r" b="b"/>
            <a:pathLst>
              <a:path w="5418455" h="504189">
                <a:moveTo>
                  <a:pt x="5228996" y="0"/>
                </a:moveTo>
                <a:lnTo>
                  <a:pt x="189001" y="0"/>
                </a:lnTo>
                <a:lnTo>
                  <a:pt x="79734" y="2953"/>
                </a:lnTo>
                <a:lnTo>
                  <a:pt x="23625" y="23625"/>
                </a:lnTo>
                <a:lnTo>
                  <a:pt x="2953" y="79734"/>
                </a:lnTo>
                <a:lnTo>
                  <a:pt x="0" y="189001"/>
                </a:lnTo>
                <a:lnTo>
                  <a:pt x="0" y="314998"/>
                </a:lnTo>
                <a:lnTo>
                  <a:pt x="2953" y="424264"/>
                </a:lnTo>
                <a:lnTo>
                  <a:pt x="23625" y="480374"/>
                </a:lnTo>
                <a:lnTo>
                  <a:pt x="79734" y="501046"/>
                </a:lnTo>
                <a:lnTo>
                  <a:pt x="189001" y="503999"/>
                </a:lnTo>
                <a:lnTo>
                  <a:pt x="5228996" y="503999"/>
                </a:lnTo>
                <a:lnTo>
                  <a:pt x="5338262" y="501046"/>
                </a:lnTo>
                <a:lnTo>
                  <a:pt x="5394372" y="480374"/>
                </a:lnTo>
                <a:lnTo>
                  <a:pt x="5415044" y="424264"/>
                </a:lnTo>
                <a:lnTo>
                  <a:pt x="5417997" y="314998"/>
                </a:lnTo>
                <a:lnTo>
                  <a:pt x="5417997" y="189001"/>
                </a:lnTo>
                <a:lnTo>
                  <a:pt x="5415044" y="79734"/>
                </a:lnTo>
                <a:lnTo>
                  <a:pt x="5394372" y="23625"/>
                </a:lnTo>
                <a:lnTo>
                  <a:pt x="5338262" y="2953"/>
                </a:lnTo>
                <a:lnTo>
                  <a:pt x="5228996" y="0"/>
                </a:lnTo>
                <a:close/>
              </a:path>
            </a:pathLst>
          </a:custGeom>
          <a:solidFill>
            <a:srgbClr val="6D6E71"/>
          </a:solidFill>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F3D670E2-2A61-B142-972A-B0036D101DA0}"/>
              </a:ext>
            </a:extLst>
          </p:cNvPr>
          <p:cNvSpPr txBox="1"/>
          <p:nvPr/>
        </p:nvSpPr>
        <p:spPr>
          <a:xfrm>
            <a:off x="493694" y="5002330"/>
            <a:ext cx="8808185" cy="1048585"/>
          </a:xfrm>
          <a:prstGeom prst="rect">
            <a:avLst/>
          </a:prstGeom>
        </p:spPr>
        <p:txBody>
          <a:bodyPr vert="horz" wrap="square" lIns="0" tIns="83404" rIns="0" bIns="0" rtlCol="0">
            <a:spAutoFit/>
          </a:bodyPr>
          <a:lstStyle/>
          <a:p>
            <a:pPr marL="105568">
              <a:spcBef>
                <a:spcPts val="657"/>
              </a:spcBef>
            </a:pPr>
            <a:r>
              <a:rPr sz="1700" b="1" dirty="0">
                <a:solidFill>
                  <a:srgbClr val="231F20"/>
                </a:solidFill>
                <a:latin typeface="HGMaruGothicMPRO" panose="020F0600000000000000" pitchFamily="34" charset="-128"/>
                <a:ea typeface="HGMaruGothicMPRO" panose="020F0600000000000000" pitchFamily="34" charset="-128"/>
                <a:cs typeface="ShinMGoPro-DeBold"/>
              </a:rPr>
              <a:t>※　</a:t>
            </a:r>
            <a:r>
              <a:rPr sz="1700" b="1" dirty="0" err="1">
                <a:solidFill>
                  <a:srgbClr val="231F20"/>
                </a:solidFill>
                <a:latin typeface="HGMaruGothicMPRO" panose="020F0600000000000000" pitchFamily="34" charset="-128"/>
                <a:ea typeface="HGMaruGothicMPRO" panose="020F0600000000000000" pitchFamily="34" charset="-128"/>
                <a:cs typeface="ShinMGoPro-DeBold"/>
              </a:rPr>
              <a:t>法律に違反する定めとは（例</a:t>
            </a:r>
            <a:r>
              <a:rPr sz="1700" b="1" dirty="0">
                <a:solidFill>
                  <a:srgbClr val="231F20"/>
                </a:solidFill>
                <a:latin typeface="HGMaruGothicMPRO" panose="020F0600000000000000" pitchFamily="34" charset="-128"/>
                <a:ea typeface="HGMaruGothicMPRO" panose="020F0600000000000000" pitchFamily="34" charset="-128"/>
                <a:cs typeface="ShinMGoPro-DeBold"/>
              </a:rPr>
              <a:t>）</a:t>
            </a:r>
            <a:endParaRPr lang="en-US" sz="1700" b="1" dirty="0">
              <a:solidFill>
                <a:srgbClr val="231F20"/>
              </a:solidFill>
              <a:latin typeface="HGMaruGothicMPRO" panose="020F0600000000000000" pitchFamily="34" charset="-128"/>
              <a:ea typeface="HGMaruGothicMPRO" panose="020F0600000000000000" pitchFamily="34" charset="-128"/>
              <a:cs typeface="ShinMGoPro-DeBold"/>
            </a:endParaRPr>
          </a:p>
          <a:p>
            <a:pPr marL="105568">
              <a:spcBef>
                <a:spcPts val="657"/>
              </a:spcBef>
            </a:pPr>
            <a:r>
              <a:rPr lang="ja-JP" altLang="en-US" sz="1700" dirty="0">
                <a:latin typeface="HGMaruGothicMPRO" panose="020F0600000000000000" pitchFamily="34" charset="-128"/>
                <a:ea typeface="HGMaruGothicMPRO" panose="020F0600000000000000" pitchFamily="34" charset="-128"/>
                <a:cs typeface="ShinMGoPro-DeBold"/>
              </a:rPr>
              <a:t>　・　１日８時間労働（休憩無し）</a:t>
            </a:r>
            <a:endParaRPr lang="en-US" altLang="ja-JP" sz="1700" dirty="0">
              <a:latin typeface="HGMaruGothicMPRO" panose="020F0600000000000000" pitchFamily="34" charset="-128"/>
              <a:ea typeface="HGMaruGothicMPRO" panose="020F0600000000000000" pitchFamily="34" charset="-128"/>
              <a:cs typeface="ShinMGoPro-DeBold"/>
            </a:endParaRPr>
          </a:p>
          <a:p>
            <a:pPr marL="105568">
              <a:spcBef>
                <a:spcPts val="657"/>
              </a:spcBef>
            </a:pPr>
            <a:r>
              <a:rPr lang="ja-JP" altLang="en-US" sz="1700" dirty="0">
                <a:solidFill>
                  <a:srgbClr val="FF0000"/>
                </a:solidFill>
                <a:latin typeface="HGMaruGothicMPRO" panose="020F0600000000000000" pitchFamily="34" charset="-128"/>
                <a:ea typeface="HGMaruGothicMPRO" panose="020F0600000000000000" pitchFamily="34" charset="-128"/>
                <a:cs typeface="ShinMGoPro-DeBold"/>
              </a:rPr>
              <a:t>　</a:t>
            </a:r>
            <a:r>
              <a:rPr lang="ja-JP" altLang="en-US" sz="1700" dirty="0">
                <a:latin typeface="HGMaruGothicMPRO" panose="020F0600000000000000" pitchFamily="34" charset="-128"/>
                <a:ea typeface="HGMaruGothicMPRO" panose="020F0600000000000000" pitchFamily="34" charset="-128"/>
                <a:cs typeface="ShinMGoPro-DeBold"/>
              </a:rPr>
              <a:t>・　残業代は支給しない</a:t>
            </a:r>
            <a:endParaRPr sz="1700" dirty="0">
              <a:latin typeface="HGMaruGothicMPRO" panose="020F0600000000000000" pitchFamily="34" charset="-128"/>
              <a:ea typeface="HGMaruGothicMPRO" panose="020F0600000000000000" pitchFamily="34" charset="-128"/>
              <a:cs typeface="ShinMGoPro-DeBold"/>
            </a:endParaRPr>
          </a:p>
        </p:txBody>
      </p:sp>
      <p:sp>
        <p:nvSpPr>
          <p:cNvPr id="13" name="object 8">
            <a:extLst>
              <a:ext uri="{FF2B5EF4-FFF2-40B4-BE49-F238E27FC236}">
                <a16:creationId xmlns:a16="http://schemas.microsoft.com/office/drawing/2014/main" id="{3250C9DB-E9C8-EC44-BD07-587F3DBA7AB0}"/>
              </a:ext>
            </a:extLst>
          </p:cNvPr>
          <p:cNvSpPr txBox="1"/>
          <p:nvPr/>
        </p:nvSpPr>
        <p:spPr>
          <a:xfrm>
            <a:off x="180935" y="3354606"/>
            <a:ext cx="8899073" cy="1048928"/>
          </a:xfrm>
          <a:prstGeom prst="rect">
            <a:avLst/>
          </a:prstGeom>
        </p:spPr>
        <p:txBody>
          <a:bodyPr vert="horz" wrap="square" lIns="0" tIns="15164" rIns="0" bIns="0" rtlCol="0">
            <a:spAutoFit/>
          </a:bodyPr>
          <a:lstStyle/>
          <a:p>
            <a:pPr marL="419938">
              <a:spcBef>
                <a:spcPts val="1396"/>
              </a:spcBef>
              <a:tabLst>
                <a:tab pos="8732382" algn="l"/>
              </a:tabLst>
            </a:pPr>
            <a:r>
              <a:rPr sz="1600" b="1" dirty="0">
                <a:solidFill>
                  <a:srgbClr val="FFFFFF"/>
                </a:solidFill>
                <a:latin typeface="HGMaruGothicMPRO" panose="020F0600000000000000" pitchFamily="34" charset="-128"/>
                <a:ea typeface="HGMaruGothicMPRO" panose="020F0600000000000000" pitchFamily="34" charset="-128"/>
                <a:cs typeface="ShinMGoPro-DeBold"/>
              </a:rPr>
              <a:t>４．就業規則は労働者に周知する義務があります	</a:t>
            </a:r>
            <a:endParaRPr sz="1600" dirty="0">
              <a:latin typeface="HGMaruGothicMPRO" panose="020F0600000000000000" pitchFamily="34" charset="-128"/>
              <a:ea typeface="HGMaruGothicMPRO" panose="020F0600000000000000" pitchFamily="34" charset="-128"/>
              <a:cs typeface="ShinMGoPro-DeBold"/>
            </a:endParaRPr>
          </a:p>
          <a:p>
            <a:pPr marL="481179">
              <a:spcBef>
                <a:spcPts val="1888"/>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就業規則は見やすいところに掲示する、書面で交付するなどして</a:t>
            </a:r>
            <a:r>
              <a:rPr sz="160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dirty="0">
              <a:latin typeface="HGMaruGothicMPRO" panose="020F0600000000000000" pitchFamily="34" charset="-128"/>
              <a:ea typeface="HGMaruGothicMPRO" panose="020F0600000000000000" pitchFamily="34" charset="-128"/>
              <a:cs typeface="A-OTF Shin Maru Go Pro"/>
            </a:endParaRPr>
          </a:p>
          <a:p>
            <a:pPr marL="663152">
              <a:spcBef>
                <a:spcPts val="404"/>
              </a:spcBef>
            </a:pPr>
            <a:r>
              <a:rPr sz="1600" dirty="0" err="1">
                <a:solidFill>
                  <a:srgbClr val="231F20"/>
                </a:solidFill>
                <a:latin typeface="HGMaruGothicMPRO" panose="020F0600000000000000" pitchFamily="34" charset="-128"/>
                <a:ea typeface="HGMaruGothicMPRO" panose="020F0600000000000000" pitchFamily="34" charset="-128"/>
                <a:cs typeface="A-OTF Shin Maru Go Pro"/>
              </a:rPr>
              <a:t>従業員に周知しなければなりません</a:t>
            </a:r>
            <a:r>
              <a:rPr sz="1600" dirty="0">
                <a:solidFill>
                  <a:srgbClr val="231F20"/>
                </a:solidFill>
                <a:latin typeface="HGMaruGothicMPRO" panose="020F0600000000000000" pitchFamily="34" charset="-128"/>
                <a:ea typeface="HGMaruGothicMPRO" panose="020F0600000000000000" pitchFamily="34" charset="-128"/>
                <a:cs typeface="A-OTF Shin Maru Go Pro"/>
              </a:rPr>
              <a:t>。（労働基準法第106条）</a:t>
            </a:r>
            <a:endParaRPr sz="1600" dirty="0">
              <a:latin typeface="HGMaruGothicMPRO" panose="020F0600000000000000" pitchFamily="34" charset="-128"/>
              <a:ea typeface="HGMaruGothicMPRO" panose="020F0600000000000000" pitchFamily="34" charset="-128"/>
              <a:cs typeface="A-OTF Shin Maru Go Pro"/>
            </a:endParaRPr>
          </a:p>
        </p:txBody>
      </p:sp>
      <p:sp>
        <p:nvSpPr>
          <p:cNvPr id="15" name="スライド番号プレースホルダー 2"/>
          <p:cNvSpPr txBox="1">
            <a:spLocks/>
          </p:cNvSpPr>
          <p:nvPr/>
        </p:nvSpPr>
        <p:spPr>
          <a:xfrm>
            <a:off x="9183470" y="6492875"/>
            <a:ext cx="722530" cy="365125"/>
          </a:xfrm>
          <a:prstGeom prst="rect">
            <a:avLst/>
          </a:prstGeom>
        </p:spPr>
        <p:txBody>
          <a:bodyPr/>
          <a:ls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z="2000" smtClean="0">
                <a:latin typeface="HG丸ｺﾞｼｯｸM-PRO" panose="020F0600000000000000" pitchFamily="50" charset="-128"/>
                <a:ea typeface="HG丸ｺﾞｼｯｸM-PRO" panose="020F0600000000000000" pitchFamily="50" charset="-128"/>
              </a:rPr>
              <a:pPr>
                <a:defRPr/>
              </a:pPr>
              <a:t>47</a:t>
            </a:fld>
            <a:endParaRPr lang="ja-JP" altLang="en-US" sz="2000">
              <a:latin typeface="HG丸ｺﾞｼｯｸM-PRO" panose="020F0600000000000000" pitchFamily="50" charset="-128"/>
              <a:ea typeface="HG丸ｺﾞｼｯｸM-PRO" panose="020F0600000000000000" pitchFamily="50" charset="-128"/>
            </a:endParaRPr>
          </a:p>
        </p:txBody>
      </p:sp>
      <p:sp>
        <p:nvSpPr>
          <p:cNvPr id="18" name="object 3">
            <a:extLst>
              <a:ext uri="{FF2B5EF4-FFF2-40B4-BE49-F238E27FC236}">
                <a16:creationId xmlns:a16="http://schemas.microsoft.com/office/drawing/2014/main" id="{0F76B4C3-881A-1540-8490-84449037AA03}"/>
              </a:ext>
            </a:extLst>
          </p:cNvPr>
          <p:cNvSpPr/>
          <p:nvPr/>
        </p:nvSpPr>
        <p:spPr>
          <a:xfrm>
            <a:off x="-20626" y="332656"/>
            <a:ext cx="9944797" cy="466354"/>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algn="ctr"/>
            <a:r>
              <a:rPr lang="ja-JP" altLang="en-US" sz="2800" b="1">
                <a:solidFill>
                  <a:schemeClr val="bg1"/>
                </a:solidFill>
                <a:latin typeface="HGMaruGothicMPRO" panose="020F0600000000000000" pitchFamily="34" charset="-128"/>
                <a:ea typeface="HGMaruGothicMPRO" panose="020F0600000000000000" pitchFamily="34" charset="-128"/>
              </a:rPr>
              <a:t>就業規則に記載されていること　その２</a:t>
            </a:r>
            <a:endParaRPr sz="2800" b="1">
              <a:solidFill>
                <a:schemeClr val="bg1"/>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392AF177-999B-514B-B71C-6173B93571F0}"/>
              </a:ext>
            </a:extLst>
          </p:cNvPr>
          <p:cNvSpPr/>
          <p:nvPr/>
        </p:nvSpPr>
        <p:spPr>
          <a:xfrm>
            <a:off x="283506" y="1434009"/>
            <a:ext cx="5020216" cy="457392"/>
          </a:xfrm>
          <a:custGeom>
            <a:avLst/>
            <a:gdLst/>
            <a:ahLst/>
            <a:cxnLst/>
            <a:rect l="l" t="t" r="r" b="b"/>
            <a:pathLst>
              <a:path w="5418455" h="504189">
                <a:moveTo>
                  <a:pt x="5228996" y="0"/>
                </a:moveTo>
                <a:lnTo>
                  <a:pt x="189001" y="0"/>
                </a:lnTo>
                <a:lnTo>
                  <a:pt x="79734" y="2953"/>
                </a:lnTo>
                <a:lnTo>
                  <a:pt x="23625" y="23625"/>
                </a:lnTo>
                <a:lnTo>
                  <a:pt x="2953" y="79734"/>
                </a:lnTo>
                <a:lnTo>
                  <a:pt x="0" y="189001"/>
                </a:lnTo>
                <a:lnTo>
                  <a:pt x="0" y="314998"/>
                </a:lnTo>
                <a:lnTo>
                  <a:pt x="2953" y="424264"/>
                </a:lnTo>
                <a:lnTo>
                  <a:pt x="23625" y="480374"/>
                </a:lnTo>
                <a:lnTo>
                  <a:pt x="79734" y="501046"/>
                </a:lnTo>
                <a:lnTo>
                  <a:pt x="189001" y="503999"/>
                </a:lnTo>
                <a:lnTo>
                  <a:pt x="5228996" y="503999"/>
                </a:lnTo>
                <a:lnTo>
                  <a:pt x="5338262" y="501046"/>
                </a:lnTo>
                <a:lnTo>
                  <a:pt x="5394372" y="480374"/>
                </a:lnTo>
                <a:lnTo>
                  <a:pt x="5415044" y="424264"/>
                </a:lnTo>
                <a:lnTo>
                  <a:pt x="5417997" y="314998"/>
                </a:lnTo>
                <a:lnTo>
                  <a:pt x="5417997" y="189001"/>
                </a:lnTo>
                <a:lnTo>
                  <a:pt x="5415044" y="79734"/>
                </a:lnTo>
                <a:lnTo>
                  <a:pt x="5394372" y="23625"/>
                </a:lnTo>
                <a:lnTo>
                  <a:pt x="5338262" y="2953"/>
                </a:lnTo>
                <a:lnTo>
                  <a:pt x="5228996" y="0"/>
                </a:lnTo>
                <a:close/>
              </a:path>
            </a:pathLst>
          </a:custGeom>
          <a:solidFill>
            <a:srgbClr val="6D6E71"/>
          </a:solidFill>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14" name="object 8">
            <a:extLst>
              <a:ext uri="{FF2B5EF4-FFF2-40B4-BE49-F238E27FC236}">
                <a16:creationId xmlns:a16="http://schemas.microsoft.com/office/drawing/2014/main" id="{6C4F82A2-EB2E-AA4F-85EF-F0C606A33495}"/>
              </a:ext>
            </a:extLst>
          </p:cNvPr>
          <p:cNvSpPr txBox="1"/>
          <p:nvPr/>
        </p:nvSpPr>
        <p:spPr>
          <a:xfrm>
            <a:off x="108356" y="1438490"/>
            <a:ext cx="8899073" cy="1320798"/>
          </a:xfrm>
          <a:prstGeom prst="rect">
            <a:avLst/>
          </a:prstGeom>
        </p:spPr>
        <p:txBody>
          <a:bodyPr vert="horz" wrap="square" lIns="0" tIns="15164" rIns="0" bIns="0" rtlCol="0">
            <a:spAutoFit/>
          </a:bodyPr>
          <a:lstStyle/>
          <a:p>
            <a:pPr marL="419938">
              <a:tabLst>
                <a:tab pos="8732382" algn="l"/>
              </a:tabLst>
            </a:pPr>
            <a:r>
              <a:rPr sz="1600" b="1" dirty="0">
                <a:solidFill>
                  <a:srgbClr val="FFFFFF"/>
                </a:solidFill>
                <a:latin typeface="HGMaruGothicMPRO" panose="020F0600000000000000" pitchFamily="34" charset="-128"/>
                <a:ea typeface="HGMaruGothicMPRO" panose="020F0600000000000000" pitchFamily="34" charset="-128"/>
                <a:cs typeface="ShinMGoPro-DeBold"/>
              </a:rPr>
              <a:t>３．就業規則は法律に違反する定めはできません	</a:t>
            </a:r>
            <a:endParaRPr sz="1600" dirty="0">
              <a:latin typeface="HGMaruGothicMPRO" panose="020F0600000000000000" pitchFamily="34" charset="-128"/>
              <a:ea typeface="HGMaruGothicMPRO" panose="020F0600000000000000" pitchFamily="34" charset="-128"/>
              <a:cs typeface="ShinMGoPro-DeBold"/>
            </a:endParaRPr>
          </a:p>
          <a:p>
            <a:pPr marL="481179">
              <a:spcBef>
                <a:spcPts val="1658"/>
              </a:spcBef>
            </a:pPr>
            <a:r>
              <a:rPr sz="1600" dirty="0">
                <a:solidFill>
                  <a:srgbClr val="231F20"/>
                </a:solidFill>
                <a:latin typeface="HGMaruGothicMPRO" panose="020F0600000000000000" pitchFamily="34" charset="-128"/>
                <a:ea typeface="HGMaruGothicMPRO" panose="020F0600000000000000" pitchFamily="34" charset="-128"/>
                <a:cs typeface="A-OTF Shin Maru Go Pro"/>
              </a:rPr>
              <a:t>・　</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就業規則は法律に違反する定めはできません</a:t>
            </a:r>
            <a:r>
              <a:rPr sz="16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600" dirty="0">
                <a:latin typeface="HGMaruGothicMPRO" panose="020F0600000000000000" pitchFamily="34" charset="-128"/>
                <a:ea typeface="HGMaruGothicMPRO" panose="020F0600000000000000" pitchFamily="34" charset="-128"/>
                <a:cs typeface="A-OTF Shin Maru Go Pro"/>
              </a:rPr>
              <a:t>（労働基準法第</a:t>
            </a:r>
            <a:r>
              <a:rPr lang="en-US" altLang="ja-JP" sz="1600" dirty="0">
                <a:latin typeface="HGMaruGothicMPRO" panose="020F0600000000000000" pitchFamily="34" charset="-128"/>
                <a:ea typeface="HGMaruGothicMPRO" panose="020F0600000000000000" pitchFamily="34" charset="-128"/>
                <a:cs typeface="A-OTF Shin Maru Go Pro"/>
              </a:rPr>
              <a:t>92</a:t>
            </a:r>
            <a:r>
              <a:rPr lang="ja-JP" altLang="en-US" sz="1600" dirty="0">
                <a:latin typeface="HGMaruGothicMPRO" panose="020F0600000000000000" pitchFamily="34" charset="-128"/>
                <a:ea typeface="HGMaruGothicMPRO" panose="020F0600000000000000" pitchFamily="34" charset="-128"/>
                <a:cs typeface="A-OTF Shin Maru Go Pro"/>
              </a:rPr>
              <a:t>条）</a:t>
            </a:r>
            <a:r>
              <a:rPr sz="1600" dirty="0">
                <a:latin typeface="HGMaruGothicMPRO" panose="020F0600000000000000" pitchFamily="34" charset="-128"/>
                <a:ea typeface="HGMaruGothicMPRO" panose="020F0600000000000000" pitchFamily="34" charset="-128"/>
                <a:cs typeface="A-OTF Shin Maru Go Pro"/>
              </a:rPr>
              <a:t>（※）</a:t>
            </a:r>
          </a:p>
          <a:p>
            <a:pPr marL="481179">
              <a:spcBef>
                <a:spcPts val="404"/>
              </a:spcBef>
            </a:pPr>
            <a:r>
              <a:rPr sz="1600" dirty="0">
                <a:latin typeface="HGMaruGothicMPRO" panose="020F0600000000000000" pitchFamily="34" charset="-128"/>
                <a:ea typeface="HGMaruGothicMPRO" panose="020F0600000000000000" pitchFamily="34" charset="-128"/>
                <a:cs typeface="A-OTF Shin Maru Go Pro"/>
              </a:rPr>
              <a:t>・　</a:t>
            </a:r>
            <a:r>
              <a:rPr sz="1600" dirty="0" err="1">
                <a:latin typeface="HGMaruGothicMPRO" panose="020F0600000000000000" pitchFamily="34" charset="-128"/>
                <a:ea typeface="HGMaruGothicMPRO" panose="020F0600000000000000" pitchFamily="34" charset="-128"/>
                <a:cs typeface="A-OTF Shin Maru Go Pro"/>
              </a:rPr>
              <a:t>就業規則で定める基準に達しない</a:t>
            </a:r>
            <a:r>
              <a:rPr lang="ja-JP" altLang="en-US" sz="1600" dirty="0">
                <a:latin typeface="HGMaruGothicMPRO" panose="020F0600000000000000" pitchFamily="34" charset="-128"/>
                <a:ea typeface="HGMaruGothicMPRO" panose="020F0600000000000000" pitchFamily="34" charset="-128"/>
                <a:cs typeface="A-OTF Shin Maru Go Pro"/>
              </a:rPr>
              <a:t>労働条件を定める</a:t>
            </a:r>
            <a:r>
              <a:rPr sz="1600" dirty="0" err="1">
                <a:latin typeface="HGMaruGothicMPRO" panose="020F0600000000000000" pitchFamily="34" charset="-128"/>
                <a:ea typeface="HGMaruGothicMPRO" panose="020F0600000000000000" pitchFamily="34" charset="-128"/>
                <a:cs typeface="A-OTF Shin Maru Go Pro"/>
              </a:rPr>
              <a:t>労働契約は、その部分は無効です</a:t>
            </a:r>
            <a:r>
              <a:rPr sz="1600" dirty="0">
                <a:latin typeface="HGMaruGothicMPRO" panose="020F0600000000000000" pitchFamily="34" charset="-128"/>
                <a:ea typeface="HGMaruGothicMPRO" panose="020F0600000000000000" pitchFamily="34" charset="-128"/>
                <a:cs typeface="A-OTF Shin Maru Go Pro"/>
              </a:rPr>
              <a:t>。</a:t>
            </a:r>
            <a:endParaRPr lang="en-US" sz="1600" dirty="0">
              <a:latin typeface="HGMaruGothicMPRO" panose="020F0600000000000000" pitchFamily="34" charset="-128"/>
              <a:ea typeface="HGMaruGothicMPRO" panose="020F0600000000000000" pitchFamily="34" charset="-128"/>
              <a:cs typeface="A-OTF Shin Maru Go Pro"/>
            </a:endParaRPr>
          </a:p>
          <a:p>
            <a:pPr marL="481179">
              <a:spcBef>
                <a:spcPts val="404"/>
              </a:spcBef>
            </a:pPr>
            <a:r>
              <a:rPr lang="ja-JP" altLang="en-US" sz="1600" dirty="0">
                <a:latin typeface="HGMaruGothicMPRO" panose="020F0600000000000000" pitchFamily="34" charset="-128"/>
                <a:ea typeface="HGMaruGothicMPRO" panose="020F0600000000000000" pitchFamily="34" charset="-128"/>
                <a:cs typeface="A-OTF Shin Maru Go Pro"/>
              </a:rPr>
              <a:t>　　無効となった部分は、就業規則で定める基準によります。</a:t>
            </a:r>
            <a:r>
              <a:rPr sz="1600" dirty="0">
                <a:latin typeface="HGMaruGothicMPRO" panose="020F0600000000000000" pitchFamily="34" charset="-128"/>
                <a:ea typeface="HGMaruGothicMPRO" panose="020F0600000000000000" pitchFamily="34" charset="-128"/>
                <a:cs typeface="A-OTF Shin Maru Go Pro"/>
              </a:rPr>
              <a:t>（</a:t>
            </a:r>
            <a:r>
              <a:rPr lang="ja-JP" altLang="en-US" sz="1600" dirty="0">
                <a:latin typeface="HGMaruGothicMPRO" panose="020F0600000000000000" pitchFamily="34" charset="-128"/>
                <a:ea typeface="HGMaruGothicMPRO" panose="020F0600000000000000" pitchFamily="34" charset="-128"/>
                <a:cs typeface="A-OTF Shin Maru Go Pro"/>
              </a:rPr>
              <a:t>労働契約法第</a:t>
            </a:r>
            <a:r>
              <a:rPr lang="en-US" altLang="ja-JP" sz="1600" dirty="0">
                <a:latin typeface="HGMaruGothicMPRO" panose="020F0600000000000000" pitchFamily="34" charset="-128"/>
                <a:ea typeface="HGMaruGothicMPRO" panose="020F0600000000000000" pitchFamily="34" charset="-128"/>
                <a:cs typeface="A-OTF Shin Maru Go Pro"/>
              </a:rPr>
              <a:t>12</a:t>
            </a:r>
            <a:r>
              <a:rPr lang="ja-JP" altLang="en-US" sz="1600" dirty="0">
                <a:latin typeface="HGMaruGothicMPRO" panose="020F0600000000000000" pitchFamily="34" charset="-128"/>
                <a:ea typeface="HGMaruGothicMPRO" panose="020F0600000000000000" pitchFamily="34" charset="-128"/>
                <a:cs typeface="A-OTF Shin Maru Go Pro"/>
              </a:rPr>
              <a:t>条</a:t>
            </a:r>
            <a:r>
              <a:rPr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dirty="0">
              <a:latin typeface="HGMaruGothicMPRO" panose="020F0600000000000000" pitchFamily="34" charset="-128"/>
              <a:ea typeface="HGMaruGothicMPRO" panose="020F0600000000000000" pitchFamily="34" charset="-128"/>
              <a:cs typeface="A-OTF Shin Maru Go Pro"/>
            </a:endParaRPr>
          </a:p>
        </p:txBody>
      </p:sp>
      <p:pic>
        <p:nvPicPr>
          <p:cNvPr id="3" name="図 2">
            <a:extLst>
              <a:ext uri="{FF2B5EF4-FFF2-40B4-BE49-F238E27FC236}">
                <a16:creationId xmlns:a16="http://schemas.microsoft.com/office/drawing/2014/main" id="{FD3B75ED-8F8A-0544-6E22-ED1EE28A2B20}"/>
              </a:ext>
            </a:extLst>
          </p:cNvPr>
          <p:cNvPicPr>
            <a:picLocks noChangeAspect="1"/>
          </p:cNvPicPr>
          <p:nvPr/>
        </p:nvPicPr>
        <p:blipFill>
          <a:blip r:embed="rId3"/>
          <a:stretch>
            <a:fillRect/>
          </a:stretch>
        </p:blipFill>
        <p:spPr>
          <a:xfrm>
            <a:off x="8621340" y="4229662"/>
            <a:ext cx="939025" cy="2181647"/>
          </a:xfrm>
          <a:prstGeom prst="rect">
            <a:avLst/>
          </a:prstGeom>
        </p:spPr>
      </p:pic>
      <p:sp>
        <p:nvSpPr>
          <p:cNvPr id="4" name="吹き出し: 円形 3">
            <a:extLst>
              <a:ext uri="{FF2B5EF4-FFF2-40B4-BE49-F238E27FC236}">
                <a16:creationId xmlns:a16="http://schemas.microsoft.com/office/drawing/2014/main" id="{942F5656-DA08-6896-122D-3C4B9C97A465}"/>
              </a:ext>
            </a:extLst>
          </p:cNvPr>
          <p:cNvSpPr/>
          <p:nvPr/>
        </p:nvSpPr>
        <p:spPr>
          <a:xfrm>
            <a:off x="4078014" y="4869900"/>
            <a:ext cx="3795634" cy="1751617"/>
          </a:xfrm>
          <a:prstGeom prst="wedgeEllipseCallout">
            <a:avLst>
              <a:gd name="adj1" fmla="val 75983"/>
              <a:gd name="adj2" fmla="val -52718"/>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400" b="1" spc="-150" dirty="0">
                <a:solidFill>
                  <a:schemeClr val="tx1"/>
                </a:solidFill>
                <a:latin typeface="メイリオ" pitchFamily="50" charset="-128"/>
                <a:ea typeface="メイリオ" pitchFamily="50" charset="-128"/>
                <a:cs typeface="メイリオ" pitchFamily="50" charset="-128"/>
              </a:rPr>
              <a:t>就業規則の効力発生の時期は、就業規則が何らかの方法によって労働者に周知された時期以後で、その就業規則に施行期日として定められた日とされています。周知を欠いた就業規則は無効となります。</a:t>
            </a:r>
          </a:p>
        </p:txBody>
      </p:sp>
    </p:spTree>
    <p:extLst>
      <p:ext uri="{BB962C8B-B14F-4D97-AF65-F5344CB8AC3E}">
        <p14:creationId xmlns:p14="http://schemas.microsoft.com/office/powerpoint/2010/main" val="3248025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4962" y="318808"/>
            <a:ext cx="2160240" cy="584775"/>
          </a:xfrm>
          <a:prstGeom prst="rect">
            <a:avLst/>
          </a:prstGeom>
          <a:noFill/>
        </p:spPr>
        <p:txBody>
          <a:bodyPr wrap="square" rtlCol="0">
            <a:spAutoFit/>
          </a:bodyPr>
          <a:lstStyle/>
          <a:p>
            <a:r>
              <a:rPr lang="ja-JP" altLang="en-US" sz="2800">
                <a:solidFill>
                  <a:schemeClr val="bg1"/>
                </a:solidFill>
                <a:latin typeface="HGPｺﾞｼｯｸM" panose="020B0600000000000000" pitchFamily="50" charset="-128"/>
                <a:ea typeface="HGPｺﾞｼｯｸM" panose="020B0600000000000000" pitchFamily="50" charset="-128"/>
              </a:rPr>
              <a:t>　　</a:t>
            </a:r>
            <a:r>
              <a:rPr lang="ja-JP" altLang="en-US" sz="3200">
                <a:solidFill>
                  <a:schemeClr val="bg1"/>
                </a:solidFill>
                <a:latin typeface="HGPｺﾞｼｯｸM" panose="020B0600000000000000" pitchFamily="50" charset="-128"/>
                <a:ea typeface="HGPｺﾞｼｯｸM" panose="020B0600000000000000" pitchFamily="50" charset="-128"/>
              </a:rPr>
              <a:t>２</a:t>
            </a:r>
            <a:endParaRPr kumimoji="1" lang="ja-JP" altLang="en-US">
              <a:solidFill>
                <a:schemeClr val="bg1"/>
              </a:solidFill>
              <a:latin typeface="HGPｺﾞｼｯｸM" panose="020B0600000000000000" pitchFamily="50" charset="-128"/>
              <a:ea typeface="HGPｺﾞｼｯｸM" panose="020B0600000000000000" pitchFamily="50" charset="-128"/>
            </a:endParaRPr>
          </a:p>
        </p:txBody>
      </p:sp>
      <p:sp>
        <p:nvSpPr>
          <p:cNvPr id="10" name="正方形/長方形 9"/>
          <p:cNvSpPr/>
          <p:nvPr/>
        </p:nvSpPr>
        <p:spPr>
          <a:xfrm>
            <a:off x="-945850" y="413048"/>
            <a:ext cx="2304256" cy="765666"/>
          </a:xfrm>
          <a:prstGeom prst="rect">
            <a:avLst/>
          </a:prstGeom>
          <a:solidFill>
            <a:srgbClr val="002060"/>
          </a:solidFill>
          <a:ln>
            <a:noFill/>
          </a:ln>
          <a:effectLst/>
        </p:spPr>
        <p:style>
          <a:lnRef idx="2">
            <a:schemeClr val="accent3"/>
          </a:lnRef>
          <a:fillRef idx="1">
            <a:schemeClr val="lt1"/>
          </a:fillRef>
          <a:effectRef idx="0">
            <a:schemeClr val="accent3"/>
          </a:effectRef>
          <a:fontRef idx="minor">
            <a:schemeClr val="dk1"/>
          </a:fontRef>
        </p:style>
        <p:txBody>
          <a:bodyPr rtlCol="0" anchor="t"/>
          <a:lstStyle/>
          <a:p>
            <a:pPr algn="ctr"/>
            <a:endParaRPr kumimoji="1" lang="ja-JP" altLang="en-US" sz="2000" b="1" spc="-150">
              <a:solidFill>
                <a:srgbClr val="26968B"/>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107438" y="471212"/>
            <a:ext cx="2160240" cy="584775"/>
          </a:xfrm>
          <a:prstGeom prst="rect">
            <a:avLst/>
          </a:prstGeom>
          <a:noFill/>
        </p:spPr>
        <p:txBody>
          <a:bodyPr wrap="square" rtlCol="0">
            <a:spAutoFit/>
          </a:bodyPr>
          <a:lstStyle/>
          <a:p>
            <a:r>
              <a:rPr lang="ja-JP" altLang="en-US" sz="2800">
                <a:solidFill>
                  <a:schemeClr val="bg1"/>
                </a:solidFill>
                <a:latin typeface="HGPｺﾞｼｯｸM" panose="020B0600000000000000" pitchFamily="50" charset="-128"/>
                <a:ea typeface="HGPｺﾞｼｯｸM" panose="020B0600000000000000" pitchFamily="50" charset="-128"/>
              </a:rPr>
              <a:t>　　</a:t>
            </a:r>
            <a:r>
              <a:rPr lang="ja-JP" altLang="en-US" sz="3200">
                <a:solidFill>
                  <a:schemeClr val="bg1"/>
                </a:solidFill>
                <a:latin typeface="HGPｺﾞｼｯｸM" panose="020B0600000000000000" pitchFamily="50" charset="-128"/>
                <a:ea typeface="HGPｺﾞｼｯｸM" panose="020B0600000000000000" pitchFamily="50" charset="-128"/>
              </a:rPr>
              <a:t>４</a:t>
            </a:r>
            <a:endParaRPr kumimoji="1" lang="ja-JP" altLang="en-US">
              <a:solidFill>
                <a:schemeClr val="bg1"/>
              </a:solidFill>
              <a:latin typeface="HGPｺﾞｼｯｸM" panose="020B0600000000000000" pitchFamily="50" charset="-128"/>
              <a:ea typeface="HGPｺﾞｼｯｸM" panose="020B0600000000000000" pitchFamily="50" charset="-128"/>
            </a:endParaRPr>
          </a:p>
        </p:txBody>
      </p:sp>
      <p:cxnSp>
        <p:nvCxnSpPr>
          <p:cNvPr id="12" name="直線コネクタ 11"/>
          <p:cNvCxnSpPr/>
          <p:nvPr/>
        </p:nvCxnSpPr>
        <p:spPr>
          <a:xfrm>
            <a:off x="416496" y="1026314"/>
            <a:ext cx="0" cy="3492000"/>
          </a:xfrm>
          <a:prstGeom prst="line">
            <a:avLst/>
          </a:prstGeom>
          <a:ln w="28575" cmpd="sng">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タイトル 4"/>
          <p:cNvSpPr txBox="1">
            <a:spLocks/>
          </p:cNvSpPr>
          <p:nvPr/>
        </p:nvSpPr>
        <p:spPr>
          <a:xfrm>
            <a:off x="416496" y="2034314"/>
            <a:ext cx="10008040" cy="1826734"/>
          </a:xfrm>
          <a:prstGeom prst="rect">
            <a:avLst/>
          </a:prstGeom>
        </p:spPr>
        <p:txBody>
          <a:bodyPr vert="horz" lIns="85372" tIns="42684" rIns="85372" bIns="42684" rtlCol="0" anchor="ctr">
            <a:normAutofit/>
          </a:bodyPr>
          <a:lstStyle>
            <a:lvl1pPr algn="ctr" defTabSz="853687" rtl="0" eaLnBrk="1" latinLnBrk="0" hangingPunct="1">
              <a:spcBef>
                <a:spcPct val="0"/>
              </a:spcBef>
              <a:buNone/>
              <a:defRPr kumimoji="1" sz="4100" kern="1200">
                <a:solidFill>
                  <a:schemeClr val="tx1"/>
                </a:solidFill>
                <a:latin typeface="+mj-lt"/>
                <a:ea typeface="+mj-ea"/>
                <a:cs typeface="+mj-cs"/>
              </a:defRPr>
            </a:lvl1pPr>
          </a:lstStyle>
          <a:p>
            <a:r>
              <a:rPr lang="ja-JP" altLang="en-US" sz="4400">
                <a:latin typeface="メイリオ" panose="020B0604030504040204" pitchFamily="50" charset="-128"/>
                <a:ea typeface="メイリオ" panose="020B0604030504040204" pitchFamily="50" charset="-128"/>
                <a:cs typeface="メイリオ" panose="020B0604030504040204" pitchFamily="50" charset="-128"/>
              </a:rPr>
              <a:t>各種支援策について</a:t>
            </a:r>
          </a:p>
        </p:txBody>
      </p:sp>
      <p:sp>
        <p:nvSpPr>
          <p:cNvPr id="9" name="スライド番号プレースホルダー 2"/>
          <p:cNvSpPr>
            <a:spLocks noGrp="1"/>
          </p:cNvSpPr>
          <p:nvPr>
            <p:ph type="sldNum" sz="quarter" idx="12"/>
          </p:nvPr>
        </p:nvSpPr>
        <p:spPr>
          <a:xfrm>
            <a:off x="9183470" y="6493718"/>
            <a:ext cx="722530" cy="365125"/>
          </a:xfrm>
        </p:spPr>
        <p:txBody>
          <a:bodyPr/>
          <a:lstStyle/>
          <a:p>
            <a:pPr>
              <a:defRPr/>
            </a:pPr>
            <a:fld id="{A5A05A7F-8CE3-4109-9362-34BB9F9E23C9}" type="slidenum">
              <a:rPr lang="ja-JP" altLang="en-US" sz="2000" smtClean="0">
                <a:solidFill>
                  <a:schemeClr val="tx1"/>
                </a:solidFill>
                <a:latin typeface="HG丸ｺﾞｼｯｸM-PRO" panose="020F0600000000000000" pitchFamily="50" charset="-128"/>
                <a:ea typeface="HG丸ｺﾞｼｯｸM-PRO" panose="020F0600000000000000" pitchFamily="50" charset="-128"/>
              </a:rPr>
              <a:pPr>
                <a:defRPr/>
              </a:pPr>
              <a:t>48</a:t>
            </a:fld>
            <a:endParaRPr lang="ja-JP" altLang="en-US" sz="200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9435549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248DFAD-9534-0B1A-8ABE-EEE2ED205B42}"/>
              </a:ext>
            </a:extLst>
          </p:cNvPr>
          <p:cNvSpPr>
            <a:spLocks noGrp="1"/>
          </p:cNvSpPr>
          <p:nvPr>
            <p:ph type="sldNum" sz="quarter" idx="12"/>
          </p:nvPr>
        </p:nvSpPr>
        <p:spPr/>
        <p:txBody>
          <a:bodyPr/>
          <a:lstStyle/>
          <a:p>
            <a:pPr>
              <a:defRPr/>
            </a:pPr>
            <a:fld id="{AFF62460-EC34-422A-A834-EA8B1E04C307}" type="slidenum">
              <a:rPr lang="en-US" altLang="ja-JP" smtClean="0">
                <a:solidFill>
                  <a:prstClr val="black"/>
                </a:solidFill>
              </a:rPr>
              <a:pPr>
                <a:defRPr/>
              </a:pPr>
              <a:t>4</a:t>
            </a:fld>
            <a:endParaRPr lang="en-US" altLang="ja-JP">
              <a:solidFill>
                <a:prstClr val="black"/>
              </a:solidFill>
            </a:endParaRPr>
          </a:p>
        </p:txBody>
      </p:sp>
      <p:sp>
        <p:nvSpPr>
          <p:cNvPr id="3" name="正方形/長方形 2">
            <a:extLst>
              <a:ext uri="{FF2B5EF4-FFF2-40B4-BE49-F238E27FC236}">
                <a16:creationId xmlns:a16="http://schemas.microsoft.com/office/drawing/2014/main" id="{56FB8C9D-A566-BC00-7E4C-145EAD47674C}"/>
              </a:ext>
            </a:extLst>
          </p:cNvPr>
          <p:cNvSpPr/>
          <p:nvPr/>
        </p:nvSpPr>
        <p:spPr>
          <a:xfrm>
            <a:off x="362607" y="276005"/>
            <a:ext cx="6080234" cy="477197"/>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dirty="0">
                <a:solidFill>
                  <a:schemeClr val="bg1"/>
                </a:solidFill>
                <a:latin typeface="AR P悠々ｺﾞｼｯｸ体E04" panose="040B0900000000000000" pitchFamily="50" charset="-128"/>
                <a:ea typeface="AR P悠々ｺﾞｼｯｸ体E04" panose="040B0900000000000000" pitchFamily="50" charset="-128"/>
              </a:rPr>
              <a:t>Ⅱ</a:t>
            </a:r>
            <a:r>
              <a:rPr kumimoji="1" lang="ja-JP" altLang="en-US" dirty="0">
                <a:solidFill>
                  <a:schemeClr val="bg1"/>
                </a:solidFill>
                <a:latin typeface="AR P悠々ｺﾞｼｯｸ体E04" panose="040B0900000000000000" pitchFamily="50" charset="-128"/>
                <a:ea typeface="AR P悠々ｺﾞｼｯｸ体E04" panose="040B0900000000000000" pitchFamily="50" charset="-128"/>
              </a:rPr>
              <a:t>　過労死事件で問われる会社と、経営者の責任</a:t>
            </a:r>
          </a:p>
        </p:txBody>
      </p:sp>
      <p:pic>
        <p:nvPicPr>
          <p:cNvPr id="5" name="図 4">
            <a:extLst>
              <a:ext uri="{FF2B5EF4-FFF2-40B4-BE49-F238E27FC236}">
                <a16:creationId xmlns:a16="http://schemas.microsoft.com/office/drawing/2014/main" id="{82961241-71DB-F84B-8DEB-3626A9787C2C}"/>
              </a:ext>
            </a:extLst>
          </p:cNvPr>
          <p:cNvPicPr>
            <a:picLocks noChangeAspect="1"/>
          </p:cNvPicPr>
          <p:nvPr/>
        </p:nvPicPr>
        <p:blipFill>
          <a:blip r:embed="rId3"/>
          <a:stretch>
            <a:fillRect/>
          </a:stretch>
        </p:blipFill>
        <p:spPr>
          <a:xfrm>
            <a:off x="8243178" y="407967"/>
            <a:ext cx="1217531" cy="2431179"/>
          </a:xfrm>
          <a:prstGeom prst="rect">
            <a:avLst/>
          </a:prstGeom>
        </p:spPr>
      </p:pic>
      <p:sp>
        <p:nvSpPr>
          <p:cNvPr id="8" name="正方形/長方形 7">
            <a:extLst>
              <a:ext uri="{FF2B5EF4-FFF2-40B4-BE49-F238E27FC236}">
                <a16:creationId xmlns:a16="http://schemas.microsoft.com/office/drawing/2014/main" id="{E31A9B17-8F21-A8D4-35A3-94FD689596FE}"/>
              </a:ext>
            </a:extLst>
          </p:cNvPr>
          <p:cNvSpPr/>
          <p:nvPr/>
        </p:nvSpPr>
        <p:spPr>
          <a:xfrm>
            <a:off x="633248" y="980364"/>
            <a:ext cx="4319752" cy="39939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b="1" dirty="0">
                <a:solidFill>
                  <a:schemeClr val="tx2"/>
                </a:solidFill>
                <a:latin typeface="AR P悠々ｺﾞｼｯｸ体E04" panose="040B0900000000000000" pitchFamily="50" charset="-128"/>
                <a:ea typeface="AR P悠々ｺﾞｼｯｸ体E04" panose="040B0900000000000000" pitchFamily="50" charset="-128"/>
              </a:rPr>
              <a:t>１　会社の責任と損害賠償</a:t>
            </a:r>
          </a:p>
        </p:txBody>
      </p:sp>
      <p:sp>
        <p:nvSpPr>
          <p:cNvPr id="9" name="正方形/長方形 8">
            <a:extLst>
              <a:ext uri="{FF2B5EF4-FFF2-40B4-BE49-F238E27FC236}">
                <a16:creationId xmlns:a16="http://schemas.microsoft.com/office/drawing/2014/main" id="{B1A5557D-21B4-4C73-2E50-A53D921C3E5D}"/>
              </a:ext>
            </a:extLst>
          </p:cNvPr>
          <p:cNvSpPr/>
          <p:nvPr/>
        </p:nvSpPr>
        <p:spPr>
          <a:xfrm>
            <a:off x="633248" y="2417280"/>
            <a:ext cx="4706007" cy="39939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solidFill>
                  <a:schemeClr val="tx2"/>
                </a:solidFill>
                <a:latin typeface="AR P悠々ｺﾞｼｯｸ体E04" panose="040B0900000000000000" pitchFamily="50" charset="-128"/>
                <a:ea typeface="AR P悠々ｺﾞｼｯｸ体E04" panose="040B0900000000000000" pitchFamily="50" charset="-128"/>
              </a:rPr>
              <a:t>２　経営者の責任～役員個人の責任を問う</a:t>
            </a:r>
          </a:p>
        </p:txBody>
      </p:sp>
      <p:sp>
        <p:nvSpPr>
          <p:cNvPr id="10" name="テキスト ボックス 9">
            <a:extLst>
              <a:ext uri="{FF2B5EF4-FFF2-40B4-BE49-F238E27FC236}">
                <a16:creationId xmlns:a16="http://schemas.microsoft.com/office/drawing/2014/main" id="{B6CB4B0A-448A-5368-1B24-B79C666E8173}"/>
              </a:ext>
            </a:extLst>
          </p:cNvPr>
          <p:cNvSpPr txBox="1"/>
          <p:nvPr/>
        </p:nvSpPr>
        <p:spPr>
          <a:xfrm>
            <a:off x="956049" y="2861618"/>
            <a:ext cx="8282152" cy="584775"/>
          </a:xfrm>
          <a:prstGeom prst="rect">
            <a:avLst/>
          </a:prstGeom>
          <a:noFill/>
        </p:spPr>
        <p:txBody>
          <a:bodyPr wrap="square" rtlCol="0">
            <a:spAutoFit/>
          </a:bodyPr>
          <a:lstStyle/>
          <a:p>
            <a:r>
              <a:rPr kumimoji="1" lang="ja-JP" altLang="en-US" sz="1400" dirty="0">
                <a:latin typeface="AR P悠々ｺﾞｼｯｸ体E04" panose="040B0900000000000000" pitchFamily="50" charset="-128"/>
                <a:ea typeface="AR P悠々ｺﾞｼｯｸ体E04" panose="040B0900000000000000" pitchFamily="50" charset="-128"/>
              </a:rPr>
              <a:t>会社法４２９条１項　　</a:t>
            </a:r>
            <a:r>
              <a:rPr lang="ja-JP" altLang="en-US" sz="1400" dirty="0">
                <a:latin typeface="AR P悠々ｺﾞｼｯｸ体E04" panose="040B0900000000000000" pitchFamily="50" charset="-128"/>
                <a:ea typeface="AR P悠々ｺﾞｼｯｸ体E04" panose="040B0900000000000000" pitchFamily="50" charset="-128"/>
              </a:rPr>
              <a:t>役員等がその職務を行うについて悪意又は重大な過失があったときは、当該役員等は、これによって第三者に生じた損害を賠償する責任を負う</a:t>
            </a:r>
            <a:r>
              <a:rPr lang="ja-JP" altLang="en-US" dirty="0">
                <a:latin typeface="AR P悠々ｺﾞｼｯｸ体E04" panose="040B0900000000000000" pitchFamily="50" charset="-128"/>
                <a:ea typeface="AR P悠々ｺﾞｼｯｸ体E04" panose="040B0900000000000000" pitchFamily="50" charset="-128"/>
              </a:rPr>
              <a:t>。</a:t>
            </a:r>
            <a:endParaRPr kumimoji="1" lang="ja-JP" altLang="en-US" dirty="0">
              <a:latin typeface="AR P悠々ｺﾞｼｯｸ体E04" panose="040B0900000000000000" pitchFamily="50" charset="-128"/>
              <a:ea typeface="AR P悠々ｺﾞｼｯｸ体E04" panose="040B0900000000000000" pitchFamily="50" charset="-128"/>
            </a:endParaRPr>
          </a:p>
        </p:txBody>
      </p:sp>
      <p:sp>
        <p:nvSpPr>
          <p:cNvPr id="14" name="正方形/長方形 13">
            <a:extLst>
              <a:ext uri="{FF2B5EF4-FFF2-40B4-BE49-F238E27FC236}">
                <a16:creationId xmlns:a16="http://schemas.microsoft.com/office/drawing/2014/main" id="{A698711B-6175-5E91-8559-848A71CD4604}"/>
              </a:ext>
            </a:extLst>
          </p:cNvPr>
          <p:cNvSpPr/>
          <p:nvPr/>
        </p:nvSpPr>
        <p:spPr>
          <a:xfrm>
            <a:off x="956049" y="3491337"/>
            <a:ext cx="1013428" cy="3363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400" b="1" dirty="0">
                <a:latin typeface="AR P悠々ｺﾞｼｯｸ体E04" panose="040B0900000000000000" pitchFamily="50" charset="-128"/>
                <a:ea typeface="AR P悠々ｺﾞｼｯｸ体E04" panose="040B0900000000000000" pitchFamily="50" charset="-128"/>
              </a:rPr>
              <a:t>(</a:t>
            </a:r>
            <a:r>
              <a:rPr kumimoji="1" lang="ja-JP" altLang="en-US" sz="1400" b="1" dirty="0">
                <a:latin typeface="AR P悠々ｺﾞｼｯｸ体E04" panose="040B0900000000000000" pitchFamily="50" charset="-128"/>
                <a:ea typeface="AR P悠々ｺﾞｼｯｸ体E04" panose="040B0900000000000000" pitchFamily="50" charset="-128"/>
              </a:rPr>
              <a:t>要件</a:t>
            </a:r>
            <a:r>
              <a:rPr kumimoji="1" lang="ja-JP" altLang="en-US" b="1" dirty="0">
                <a:latin typeface="AR P悠々ｺﾞｼｯｸ体E04" panose="040B0900000000000000" pitchFamily="50" charset="-128"/>
                <a:ea typeface="AR P悠々ｺﾞｼｯｸ体E04" panose="040B0900000000000000" pitchFamily="50" charset="-128"/>
              </a:rPr>
              <a:t>）</a:t>
            </a:r>
          </a:p>
        </p:txBody>
      </p:sp>
      <p:sp>
        <p:nvSpPr>
          <p:cNvPr id="16" name="正方形/長方形 15">
            <a:extLst>
              <a:ext uri="{FF2B5EF4-FFF2-40B4-BE49-F238E27FC236}">
                <a16:creationId xmlns:a16="http://schemas.microsoft.com/office/drawing/2014/main" id="{5517147B-6AC5-4F80-B1DF-271C3E89C45A}"/>
              </a:ext>
            </a:extLst>
          </p:cNvPr>
          <p:cNvSpPr/>
          <p:nvPr/>
        </p:nvSpPr>
        <p:spPr>
          <a:xfrm>
            <a:off x="1054055" y="3865791"/>
            <a:ext cx="7797889" cy="8638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AR P悠々ｺﾞｼｯｸ体E04" panose="040B0900000000000000" pitchFamily="50" charset="-128"/>
                <a:ea typeface="AR P悠々ｺﾞｼｯｸ体E04" panose="040B0900000000000000" pitchFamily="50" charset="-128"/>
              </a:rPr>
              <a:t>①職務を行うについての悪意又は重大な過失があること</a:t>
            </a:r>
            <a:endParaRPr kumimoji="1" lang="en-US" altLang="ja-JP" sz="1400" dirty="0">
              <a:latin typeface="AR P悠々ｺﾞｼｯｸ体E04" panose="040B0900000000000000" pitchFamily="50" charset="-128"/>
              <a:ea typeface="AR P悠々ｺﾞｼｯｸ体E04" panose="040B0900000000000000" pitchFamily="50" charset="-128"/>
            </a:endParaRPr>
          </a:p>
          <a:p>
            <a:r>
              <a:rPr kumimoji="1" lang="ja-JP" altLang="en-US" sz="1400" dirty="0">
                <a:latin typeface="AR P悠々ｺﾞｼｯｸ体E04" panose="040B0900000000000000" pitchFamily="50" charset="-128"/>
                <a:ea typeface="AR P悠々ｺﾞｼｯｸ体E04" panose="040B0900000000000000" pitchFamily="50" charset="-128"/>
              </a:rPr>
              <a:t>②第三者に損害が発生していること</a:t>
            </a:r>
            <a:endParaRPr kumimoji="1" lang="en-US" altLang="ja-JP" sz="1400" dirty="0">
              <a:latin typeface="AR P悠々ｺﾞｼｯｸ体E04" panose="040B0900000000000000" pitchFamily="50" charset="-128"/>
              <a:ea typeface="AR P悠々ｺﾞｼｯｸ体E04" panose="040B0900000000000000" pitchFamily="50" charset="-128"/>
            </a:endParaRPr>
          </a:p>
          <a:p>
            <a:r>
              <a:rPr kumimoji="1" lang="ja-JP" altLang="en-US" sz="1400" dirty="0">
                <a:latin typeface="AR P悠々ｺﾞｼｯｸ体E04" panose="040B0900000000000000" pitchFamily="50" charset="-128"/>
                <a:ea typeface="AR P悠々ｺﾞｼｯｸ体E04" panose="040B0900000000000000" pitchFamily="50" charset="-128"/>
              </a:rPr>
              <a:t>③上記の悪意又は重大な過失と損害との間に因果関係が存在すること</a:t>
            </a:r>
          </a:p>
        </p:txBody>
      </p:sp>
      <p:sp>
        <p:nvSpPr>
          <p:cNvPr id="18" name="テキスト ボックス 17">
            <a:extLst>
              <a:ext uri="{FF2B5EF4-FFF2-40B4-BE49-F238E27FC236}">
                <a16:creationId xmlns:a16="http://schemas.microsoft.com/office/drawing/2014/main" id="{DB972AEB-E3E3-9A1C-AD34-03CA1C338CEC}"/>
              </a:ext>
            </a:extLst>
          </p:cNvPr>
          <p:cNvSpPr txBox="1"/>
          <p:nvPr/>
        </p:nvSpPr>
        <p:spPr>
          <a:xfrm>
            <a:off x="245116" y="4729637"/>
            <a:ext cx="7586368" cy="369332"/>
          </a:xfrm>
          <a:prstGeom prst="rect">
            <a:avLst/>
          </a:prstGeom>
          <a:solidFill>
            <a:srgbClr val="FFFF00"/>
          </a:solidFill>
        </p:spPr>
        <p:txBody>
          <a:bodyPr wrap="square">
            <a:spAutoFit/>
          </a:bodyPr>
          <a:lstStyle/>
          <a:p>
            <a:r>
              <a:rPr lang="en-US" altLang="ja-JP" b="0" i="0" dirty="0">
                <a:solidFill>
                  <a:srgbClr val="293030"/>
                </a:solidFill>
                <a:effectLst/>
                <a:latin typeface="helvetica" panose="020B0604020202020204" pitchFamily="34" charset="0"/>
              </a:rPr>
              <a:t>(</a:t>
            </a:r>
            <a:r>
              <a:rPr lang="ja-JP" altLang="en-US" b="0" i="0" dirty="0">
                <a:solidFill>
                  <a:srgbClr val="293030"/>
                </a:solidFill>
                <a:effectLst/>
                <a:latin typeface="helvetica" panose="020B0604020202020204" pitchFamily="34" charset="0"/>
              </a:rPr>
              <a:t>例）東京高判例　３．１．２１　サンセイ事件</a:t>
            </a:r>
            <a:endParaRPr lang="ja-JP" altLang="en-US" dirty="0"/>
          </a:p>
        </p:txBody>
      </p:sp>
      <p:sp>
        <p:nvSpPr>
          <p:cNvPr id="21" name="正方形/長方形 20">
            <a:extLst>
              <a:ext uri="{FF2B5EF4-FFF2-40B4-BE49-F238E27FC236}">
                <a16:creationId xmlns:a16="http://schemas.microsoft.com/office/drawing/2014/main" id="{DCA4A487-D4DB-4B7A-BCEC-70856EEE3F78}"/>
              </a:ext>
            </a:extLst>
          </p:cNvPr>
          <p:cNvSpPr/>
          <p:nvPr/>
        </p:nvSpPr>
        <p:spPr>
          <a:xfrm>
            <a:off x="956049" y="1399323"/>
            <a:ext cx="3857689" cy="91639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atin typeface="AR P悠々ｺﾞｼｯｸ体E04" panose="040B0900000000000000" pitchFamily="50" charset="-128"/>
                <a:ea typeface="AR P悠々ｺﾞｼｯｸ体E04" panose="040B0900000000000000" pitchFamily="50" charset="-128"/>
              </a:rPr>
              <a:t>安全配慮義務違反（労働契約法第</a:t>
            </a:r>
            <a:r>
              <a:rPr kumimoji="1" lang="en-US" altLang="ja-JP" sz="1600" dirty="0">
                <a:latin typeface="AR P悠々ｺﾞｼｯｸ体E04" panose="040B0900000000000000" pitchFamily="50" charset="-128"/>
                <a:ea typeface="AR P悠々ｺﾞｼｯｸ体E04" panose="040B0900000000000000" pitchFamily="50" charset="-128"/>
              </a:rPr>
              <a:t>5</a:t>
            </a:r>
            <a:r>
              <a:rPr kumimoji="1" lang="ja-JP" altLang="en-US" sz="1600" dirty="0">
                <a:latin typeface="AR P悠々ｺﾞｼｯｸ体E04" panose="040B0900000000000000" pitchFamily="50" charset="-128"/>
                <a:ea typeface="AR P悠々ｺﾞｼｯｸ体E04" panose="040B0900000000000000" pitchFamily="50" charset="-128"/>
              </a:rPr>
              <a:t>条）</a:t>
            </a:r>
            <a:endParaRPr kumimoji="1" lang="en-US" altLang="ja-JP" sz="1600" dirty="0">
              <a:latin typeface="AR P悠々ｺﾞｼｯｸ体E04" panose="040B0900000000000000" pitchFamily="50" charset="-128"/>
              <a:ea typeface="AR P悠々ｺﾞｼｯｸ体E04" panose="040B0900000000000000" pitchFamily="50" charset="-128"/>
            </a:endParaRPr>
          </a:p>
          <a:p>
            <a:r>
              <a:rPr kumimoji="1" lang="ja-JP" altLang="en-US" sz="1600" dirty="0">
                <a:latin typeface="AR P悠々ｺﾞｼｯｸ体E04" panose="040B0900000000000000" pitchFamily="50" charset="-128"/>
                <a:ea typeface="AR P悠々ｺﾞｼｯｸ体E04" panose="040B0900000000000000" pitchFamily="50" charset="-128"/>
              </a:rPr>
              <a:t>不法行為（民法</a:t>
            </a:r>
            <a:r>
              <a:rPr kumimoji="1" lang="en-US" altLang="ja-JP" sz="1600" dirty="0">
                <a:latin typeface="AR P悠々ｺﾞｼｯｸ体E04" panose="040B0900000000000000" pitchFamily="50" charset="-128"/>
                <a:ea typeface="AR P悠々ｺﾞｼｯｸ体E04" panose="040B0900000000000000" pitchFamily="50" charset="-128"/>
              </a:rPr>
              <a:t>709</a:t>
            </a:r>
            <a:r>
              <a:rPr kumimoji="1" lang="ja-JP" altLang="en-US" sz="1600" dirty="0">
                <a:latin typeface="AR P悠々ｺﾞｼｯｸ体E04" panose="040B0900000000000000" pitchFamily="50" charset="-128"/>
                <a:ea typeface="AR P悠々ｺﾞｼｯｸ体E04" panose="040B0900000000000000" pitchFamily="50" charset="-128"/>
              </a:rPr>
              <a:t>条）</a:t>
            </a:r>
            <a:endParaRPr kumimoji="1" lang="en-US" altLang="ja-JP" sz="1600" dirty="0">
              <a:latin typeface="AR P悠々ｺﾞｼｯｸ体E04" panose="040B0900000000000000" pitchFamily="50" charset="-128"/>
              <a:ea typeface="AR P悠々ｺﾞｼｯｸ体E04" panose="040B0900000000000000" pitchFamily="50" charset="-128"/>
            </a:endParaRPr>
          </a:p>
          <a:p>
            <a:r>
              <a:rPr kumimoji="1" lang="ja-JP" altLang="en-US" sz="1600" dirty="0">
                <a:latin typeface="AR P悠々ｺﾞｼｯｸ体E04" panose="040B0900000000000000" pitchFamily="50" charset="-128"/>
                <a:ea typeface="AR P悠々ｺﾞｼｯｸ体E04" panose="040B0900000000000000" pitchFamily="50" charset="-128"/>
              </a:rPr>
              <a:t>債務不履行</a:t>
            </a:r>
            <a:r>
              <a:rPr kumimoji="1" lang="en-US" altLang="ja-JP" sz="1600" dirty="0">
                <a:latin typeface="AR P悠々ｺﾞｼｯｸ体E04" panose="040B0900000000000000" pitchFamily="50" charset="-128"/>
                <a:ea typeface="AR P悠々ｺﾞｼｯｸ体E04" panose="040B0900000000000000" pitchFamily="50" charset="-128"/>
              </a:rPr>
              <a:t>(</a:t>
            </a:r>
            <a:r>
              <a:rPr kumimoji="1" lang="ja-JP" altLang="en-US" sz="1600" dirty="0">
                <a:latin typeface="AR P悠々ｺﾞｼｯｸ体E04" panose="040B0900000000000000" pitchFamily="50" charset="-128"/>
                <a:ea typeface="AR P悠々ｺﾞｼｯｸ体E04" panose="040B0900000000000000" pitchFamily="50" charset="-128"/>
              </a:rPr>
              <a:t>民法</a:t>
            </a:r>
            <a:r>
              <a:rPr kumimoji="1" lang="en-US" altLang="ja-JP" sz="1600" dirty="0">
                <a:latin typeface="AR P悠々ｺﾞｼｯｸ体E04" panose="040B0900000000000000" pitchFamily="50" charset="-128"/>
                <a:ea typeface="AR P悠々ｺﾞｼｯｸ体E04" panose="040B0900000000000000" pitchFamily="50" charset="-128"/>
              </a:rPr>
              <a:t>415</a:t>
            </a:r>
            <a:r>
              <a:rPr kumimoji="1" lang="ja-JP" altLang="en-US" sz="1600" dirty="0">
                <a:latin typeface="AR P悠々ｺﾞｼｯｸ体E04" panose="040B0900000000000000" pitchFamily="50" charset="-128"/>
                <a:ea typeface="AR P悠々ｺﾞｼｯｸ体E04" panose="040B0900000000000000" pitchFamily="50" charset="-128"/>
              </a:rPr>
              <a:t>条）</a:t>
            </a:r>
          </a:p>
        </p:txBody>
      </p:sp>
      <p:sp>
        <p:nvSpPr>
          <p:cNvPr id="22" name="正方形/長方形 21">
            <a:extLst>
              <a:ext uri="{FF2B5EF4-FFF2-40B4-BE49-F238E27FC236}">
                <a16:creationId xmlns:a16="http://schemas.microsoft.com/office/drawing/2014/main" id="{ABEAC0CC-C00E-3057-E3E2-3B6AD6294585}"/>
              </a:ext>
            </a:extLst>
          </p:cNvPr>
          <p:cNvSpPr/>
          <p:nvPr/>
        </p:nvSpPr>
        <p:spPr>
          <a:xfrm>
            <a:off x="665221" y="5124253"/>
            <a:ext cx="9071214" cy="15067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AR P悠々ｺﾞｼｯｸ体E04" panose="040B0900000000000000" pitchFamily="50" charset="-128"/>
                <a:ea typeface="AR P悠々ｺﾞｼｯｸ体E04" panose="040B0900000000000000" pitchFamily="50" charset="-128"/>
              </a:rPr>
              <a:t>会社と連帯して過労死した社員（</a:t>
            </a:r>
            <a:r>
              <a:rPr kumimoji="1" lang="ja-JP" altLang="en-US"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営業技術係長（</a:t>
            </a:r>
            <a:r>
              <a:rPr kumimoji="1" lang="en-US" altLang="ja-JP"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K</a:t>
            </a:r>
            <a:r>
              <a:rPr kumimoji="1" lang="ja-JP" altLang="en-US"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）死亡時</a:t>
            </a:r>
            <a:r>
              <a:rPr kumimoji="1" lang="en-US" altLang="ja-JP"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51</a:t>
            </a:r>
            <a:r>
              <a:rPr kumimoji="1" lang="ja-JP" altLang="en-US"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歳脳幹部出血で死亡</a:t>
            </a:r>
            <a:r>
              <a:rPr kumimoji="1" lang="ja-JP" altLang="en-US" sz="1400" dirty="0">
                <a:latin typeface="AR P悠々ｺﾞｼｯｸ体E04" panose="040B0900000000000000" pitchFamily="50" charset="-128"/>
                <a:ea typeface="AR P悠々ｺﾞｼｯｸ体E04" panose="040B0900000000000000" pitchFamily="50" charset="-128"/>
              </a:rPr>
              <a:t>）への遺族への賠償責任が認められた例　～</a:t>
            </a:r>
            <a:r>
              <a:rPr kumimoji="1" lang="ja-JP" altLang="en-US"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訴えられた者～専務取締役工場長（</a:t>
            </a:r>
            <a:r>
              <a:rPr kumimoji="1" lang="en-US" altLang="ja-JP"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C</a:t>
            </a:r>
            <a:r>
              <a:rPr kumimoji="1" lang="ja-JP" altLang="en-US"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a:t>
            </a:r>
            <a:r>
              <a:rPr kumimoji="1" lang="en-US" altLang="ja-JP"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a:t>
            </a:r>
            <a:r>
              <a:rPr kumimoji="1" lang="ja-JP" altLang="en-US"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他</a:t>
            </a:r>
            <a:r>
              <a:rPr kumimoji="1" lang="en-US" altLang="ja-JP"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2</a:t>
            </a:r>
            <a:r>
              <a:rPr kumimoji="1" lang="ja-JP" altLang="en-US"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名（</a:t>
            </a:r>
            <a:r>
              <a:rPr kumimoji="1" lang="en-US" altLang="ja-JP"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A</a:t>
            </a:r>
            <a:r>
              <a:rPr kumimoji="1" lang="ja-JP" altLang="en-US"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a:t>
            </a:r>
            <a:r>
              <a:rPr kumimoji="1" lang="en-US" altLang="ja-JP"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B</a:t>
            </a:r>
            <a:r>
              <a:rPr kumimoji="1" lang="ja-JP" altLang="en-US"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a:t>
            </a:r>
            <a:r>
              <a:rPr kumimoji="1" lang="ja-JP" altLang="en-US" sz="1400" dirty="0">
                <a:latin typeface="AR P悠々ｺﾞｼｯｸ体E04" panose="040B0900000000000000" pitchFamily="50" charset="-128"/>
                <a:ea typeface="AR P悠々ｺﾞｼｯｸ体E04" panose="040B0900000000000000" pitchFamily="50" charset="-128"/>
              </a:rPr>
              <a:t>。会社法</a:t>
            </a:r>
            <a:r>
              <a:rPr kumimoji="1" lang="en-US" altLang="ja-JP" sz="1400" dirty="0">
                <a:latin typeface="AR P悠々ｺﾞｼｯｸ体E04" panose="040B0900000000000000" pitchFamily="50" charset="-128"/>
                <a:ea typeface="AR P悠々ｺﾞｼｯｸ体E04" panose="040B0900000000000000" pitchFamily="50" charset="-128"/>
              </a:rPr>
              <a:t>429</a:t>
            </a:r>
            <a:r>
              <a:rPr kumimoji="1" lang="ja-JP" altLang="en-US" sz="1400" dirty="0">
                <a:latin typeface="AR P悠々ｺﾞｼｯｸ体E04" panose="040B0900000000000000" pitchFamily="50" charset="-128"/>
                <a:ea typeface="AR P悠々ｺﾞｼｯｸ体E04" panose="040B0900000000000000" pitchFamily="50" charset="-128"/>
              </a:rPr>
              <a:t>条</a:t>
            </a:r>
            <a:r>
              <a:rPr kumimoji="1" lang="en-US" altLang="ja-JP" sz="1400" dirty="0">
                <a:latin typeface="AR P悠々ｺﾞｼｯｸ体E04" panose="040B0900000000000000" pitchFamily="50" charset="-128"/>
                <a:ea typeface="AR P悠々ｺﾞｼｯｸ体E04" panose="040B0900000000000000" pitchFamily="50" charset="-128"/>
              </a:rPr>
              <a:t>1</a:t>
            </a:r>
            <a:r>
              <a:rPr kumimoji="1" lang="ja-JP" altLang="en-US" sz="1400" dirty="0">
                <a:latin typeface="AR P悠々ｺﾞｼｯｸ体E04" panose="040B0900000000000000" pitchFamily="50" charset="-128"/>
                <a:ea typeface="AR P悠々ｺﾞｼｯｸ体E04" panose="040B0900000000000000" pitchFamily="50" charset="-128"/>
              </a:rPr>
              <a:t>項</a:t>
            </a:r>
            <a:endParaRPr kumimoji="1" lang="en-US" altLang="ja-JP" sz="1400" dirty="0">
              <a:latin typeface="AR P悠々ｺﾞｼｯｸ体E04" panose="040B0900000000000000" pitchFamily="50" charset="-128"/>
              <a:ea typeface="AR P悠々ｺﾞｼｯｸ体E04" panose="040B0900000000000000" pitchFamily="50" charset="-128"/>
            </a:endParaRPr>
          </a:p>
          <a:p>
            <a:r>
              <a:rPr kumimoji="1" lang="en-US" altLang="ja-JP" sz="1400" dirty="0">
                <a:latin typeface="AR P悠々ｺﾞｼｯｸ体E04" panose="040B0900000000000000" pitchFamily="50" charset="-128"/>
                <a:ea typeface="AR P悠々ｺﾞｼｯｸ体E04" panose="040B0900000000000000" pitchFamily="50" charset="-128"/>
              </a:rPr>
              <a:t>※</a:t>
            </a:r>
            <a:r>
              <a:rPr kumimoji="1" lang="ja-JP" altLang="en-US" sz="1400" dirty="0">
                <a:latin typeface="AR P悠々ｺﾞｼｯｸ体E04" panose="040B0900000000000000" pitchFamily="50" charset="-128"/>
                <a:ea typeface="AR P悠々ｺﾞｼｯｸ体E04" panose="040B0900000000000000" pitchFamily="50" charset="-128"/>
              </a:rPr>
              <a:t>残業時間発症前</a:t>
            </a:r>
            <a:r>
              <a:rPr kumimoji="1" lang="en-US" altLang="ja-JP" sz="1400" dirty="0">
                <a:latin typeface="AR P悠々ｺﾞｼｯｸ体E04" panose="040B0900000000000000" pitchFamily="50" charset="-128"/>
                <a:ea typeface="AR P悠々ｺﾞｼｯｸ体E04" panose="040B0900000000000000" pitchFamily="50" charset="-128"/>
              </a:rPr>
              <a:t>2</a:t>
            </a:r>
            <a:r>
              <a:rPr kumimoji="1" lang="ja-JP" altLang="en-US" sz="1400" dirty="0">
                <a:latin typeface="AR P悠々ｺﾞｼｯｸ体E04" panose="040B0900000000000000" pitchFamily="50" charset="-128"/>
                <a:ea typeface="AR P悠々ｺﾞｼｯｸ体E04" panose="040B0900000000000000" pitchFamily="50" charset="-128"/>
              </a:rPr>
              <a:t>か月平均</a:t>
            </a:r>
            <a:r>
              <a:rPr kumimoji="1" lang="en-US" altLang="ja-JP" sz="1400" dirty="0">
                <a:latin typeface="AR P悠々ｺﾞｼｯｸ体E04" panose="040B0900000000000000" pitchFamily="50" charset="-128"/>
                <a:ea typeface="AR P悠々ｺﾞｼｯｸ体E04" panose="040B0900000000000000" pitchFamily="50" charset="-128"/>
              </a:rPr>
              <a:t>98</a:t>
            </a:r>
            <a:r>
              <a:rPr kumimoji="1" lang="ja-JP" altLang="en-US" sz="1400" dirty="0">
                <a:latin typeface="AR P悠々ｺﾞｼｯｸ体E04" panose="040B0900000000000000" pitchFamily="50" charset="-128"/>
                <a:ea typeface="AR P悠々ｺﾞｼｯｸ体E04" panose="040B0900000000000000" pitchFamily="50" charset="-128"/>
              </a:rPr>
              <a:t>時間</a:t>
            </a:r>
            <a:r>
              <a:rPr kumimoji="1" lang="en-US" altLang="ja-JP" sz="1400" dirty="0">
                <a:latin typeface="AR P悠々ｺﾞｼｯｸ体E04" panose="040B0900000000000000" pitchFamily="50" charset="-128"/>
                <a:ea typeface="AR P悠々ｺﾞｼｯｸ体E04" panose="040B0900000000000000" pitchFamily="50" charset="-128"/>
              </a:rPr>
              <a:t>28</a:t>
            </a:r>
            <a:r>
              <a:rPr kumimoji="1" lang="ja-JP" altLang="en-US" sz="1400" dirty="0">
                <a:latin typeface="AR P悠々ｺﾞｼｯｸ体E04" panose="040B0900000000000000" pitchFamily="50" charset="-128"/>
                <a:ea typeface="AR P悠々ｺﾞｼｯｸ体E04" panose="040B0900000000000000" pitchFamily="50" charset="-128"/>
              </a:rPr>
              <a:t>分、</a:t>
            </a:r>
            <a:r>
              <a:rPr kumimoji="1" lang="en-US" altLang="ja-JP" sz="1400" dirty="0">
                <a:latin typeface="AR P悠々ｺﾞｼｯｸ体E04" panose="040B0900000000000000" pitchFamily="50" charset="-128"/>
                <a:ea typeface="AR P悠々ｺﾞｼｯｸ体E04" panose="040B0900000000000000" pitchFamily="50" charset="-128"/>
              </a:rPr>
              <a:t>3</a:t>
            </a:r>
            <a:r>
              <a:rPr kumimoji="1" lang="ja-JP" altLang="en-US" sz="1400" dirty="0">
                <a:latin typeface="AR P悠々ｺﾞｼｯｸ体E04" panose="040B0900000000000000" pitchFamily="50" charset="-128"/>
                <a:ea typeface="AR P悠々ｺﾞｼｯｸ体E04" panose="040B0900000000000000" pitchFamily="50" charset="-128"/>
              </a:rPr>
              <a:t>か月平均</a:t>
            </a:r>
            <a:r>
              <a:rPr kumimoji="1" lang="en-US" altLang="ja-JP" sz="1400" dirty="0">
                <a:latin typeface="AR P悠々ｺﾞｼｯｸ体E04" panose="040B0900000000000000" pitchFamily="50" charset="-128"/>
                <a:ea typeface="AR P悠々ｺﾞｼｯｸ体E04" panose="040B0900000000000000" pitchFamily="50" charset="-128"/>
              </a:rPr>
              <a:t>95</a:t>
            </a:r>
            <a:r>
              <a:rPr kumimoji="1" lang="ja-JP" altLang="en-US" sz="1400" dirty="0">
                <a:latin typeface="AR P悠々ｺﾞｼｯｸ体E04" panose="040B0900000000000000" pitchFamily="50" charset="-128"/>
                <a:ea typeface="AR P悠々ｺﾞｼｯｸ体E04" panose="040B0900000000000000" pitchFamily="50" charset="-128"/>
              </a:rPr>
              <a:t>時間</a:t>
            </a:r>
            <a:r>
              <a:rPr kumimoji="1" lang="en-US" altLang="ja-JP" sz="1400" dirty="0">
                <a:latin typeface="AR P悠々ｺﾞｼｯｸ体E04" panose="040B0900000000000000" pitchFamily="50" charset="-128"/>
                <a:ea typeface="AR P悠々ｺﾞｼｯｸ体E04" panose="040B0900000000000000" pitchFamily="50" charset="-128"/>
              </a:rPr>
              <a:t>9</a:t>
            </a:r>
            <a:r>
              <a:rPr kumimoji="1" lang="ja-JP" altLang="en-US" sz="1400" dirty="0">
                <a:latin typeface="AR P悠々ｺﾞｼｯｸ体E04" panose="040B0900000000000000" pitchFamily="50" charset="-128"/>
                <a:ea typeface="AR P悠々ｺﾞｼｯｸ体E04" panose="040B0900000000000000" pitchFamily="50" charset="-128"/>
              </a:rPr>
              <a:t>分、</a:t>
            </a:r>
            <a:r>
              <a:rPr kumimoji="1" lang="en-US" altLang="ja-JP" sz="1400" dirty="0">
                <a:latin typeface="AR P悠々ｺﾞｼｯｸ体E04" panose="040B0900000000000000" pitchFamily="50" charset="-128"/>
                <a:ea typeface="AR P悠々ｺﾞｼｯｸ体E04" panose="040B0900000000000000" pitchFamily="50" charset="-128"/>
              </a:rPr>
              <a:t>4</a:t>
            </a:r>
            <a:r>
              <a:rPr kumimoji="1" lang="ja-JP" altLang="en-US" sz="1400" dirty="0">
                <a:latin typeface="AR P悠々ｺﾞｼｯｸ体E04" panose="040B0900000000000000" pitchFamily="50" charset="-128"/>
                <a:ea typeface="AR P悠々ｺﾞｼｯｸ体E04" panose="040B0900000000000000" pitchFamily="50" charset="-128"/>
              </a:rPr>
              <a:t>か月平均</a:t>
            </a:r>
            <a:r>
              <a:rPr kumimoji="1" lang="en-US" altLang="ja-JP" sz="1400" dirty="0">
                <a:latin typeface="AR P悠々ｺﾞｼｯｸ体E04" panose="040B0900000000000000" pitchFamily="50" charset="-128"/>
                <a:ea typeface="AR P悠々ｺﾞｼｯｸ体E04" panose="040B0900000000000000" pitchFamily="50" charset="-128"/>
              </a:rPr>
              <a:t>84</a:t>
            </a:r>
            <a:r>
              <a:rPr kumimoji="1" lang="ja-JP" altLang="en-US" sz="1400" dirty="0">
                <a:latin typeface="AR P悠々ｺﾞｼｯｸ体E04" panose="040B0900000000000000" pitchFamily="50" charset="-128"/>
                <a:ea typeface="AR P悠々ｺﾞｼｯｸ体E04" panose="040B0900000000000000" pitchFamily="50" charset="-128"/>
              </a:rPr>
              <a:t>時間</a:t>
            </a:r>
            <a:r>
              <a:rPr kumimoji="1" lang="en-US" altLang="ja-JP" sz="1400" dirty="0">
                <a:latin typeface="AR P悠々ｺﾞｼｯｸ体E04" panose="040B0900000000000000" pitchFamily="50" charset="-128"/>
                <a:ea typeface="AR P悠々ｺﾞｼｯｸ体E04" panose="040B0900000000000000" pitchFamily="50" charset="-128"/>
              </a:rPr>
              <a:t>4</a:t>
            </a:r>
            <a:r>
              <a:rPr kumimoji="1" lang="ja-JP" altLang="en-US" sz="1400" dirty="0">
                <a:latin typeface="AR P悠々ｺﾞｼｯｸ体E04" panose="040B0900000000000000" pitchFamily="50" charset="-128"/>
                <a:ea typeface="AR P悠々ｺﾞｼｯｸ体E04" panose="040B0900000000000000" pitchFamily="50" charset="-128"/>
              </a:rPr>
              <a:t>分・・・・・・</a:t>
            </a:r>
            <a:endParaRPr kumimoji="1" lang="en-US" altLang="ja-JP" sz="1400" dirty="0">
              <a:latin typeface="AR P悠々ｺﾞｼｯｸ体E04" panose="040B0900000000000000" pitchFamily="50" charset="-128"/>
              <a:ea typeface="AR P悠々ｺﾞｼｯｸ体E04" panose="040B0900000000000000" pitchFamily="50" charset="-128"/>
            </a:endParaRPr>
          </a:p>
          <a:p>
            <a:r>
              <a:rPr kumimoji="1" lang="ja-JP" altLang="en-US" sz="1400" dirty="0">
                <a:latin typeface="AR P悠々ｺﾞｼｯｸ体E04" panose="040B0900000000000000" pitchFamily="50" charset="-128"/>
                <a:ea typeface="AR P悠々ｺﾞｼｯｸ体E04" panose="040B0900000000000000" pitchFamily="50" charset="-128"/>
              </a:rPr>
              <a:t>（</a:t>
            </a:r>
            <a:r>
              <a:rPr kumimoji="1" lang="en-US" altLang="ja-JP" sz="1400" dirty="0">
                <a:latin typeface="AR P悠々ｺﾞｼｯｸ体E04" panose="040B0900000000000000" pitchFamily="50" charset="-128"/>
                <a:ea typeface="AR P悠々ｺﾞｼｯｸ体E04" panose="040B0900000000000000" pitchFamily="50" charset="-128"/>
              </a:rPr>
              <a:t>C</a:t>
            </a:r>
            <a:r>
              <a:rPr kumimoji="1" lang="ja-JP" altLang="en-US" sz="1400" dirty="0">
                <a:latin typeface="AR P悠々ｺﾞｼｯｸ体E04" panose="040B0900000000000000" pitchFamily="50" charset="-128"/>
                <a:ea typeface="AR P悠々ｺﾞｼｯｸ体E04" panose="040B0900000000000000" pitchFamily="50" charset="-128"/>
              </a:rPr>
              <a:t>②関する認定事実）　</a:t>
            </a:r>
            <a:endParaRPr kumimoji="1" lang="en-US" altLang="ja-JP" sz="1400" dirty="0">
              <a:latin typeface="AR P悠々ｺﾞｼｯｸ体E04" panose="040B0900000000000000" pitchFamily="50" charset="-128"/>
              <a:ea typeface="AR P悠々ｺﾞｼｯｸ体E04" panose="040B0900000000000000" pitchFamily="50" charset="-128"/>
            </a:endParaRPr>
          </a:p>
          <a:p>
            <a:r>
              <a:rPr kumimoji="1" lang="ja-JP" altLang="en-US" sz="1400" dirty="0">
                <a:latin typeface="AR P悠々ｺﾞｼｯｸ体E04" panose="040B0900000000000000" pitchFamily="50" charset="-128"/>
                <a:ea typeface="AR P悠々ｺﾞｼｯｸ体E04" panose="040B0900000000000000" pitchFamily="50" charset="-128"/>
              </a:rPr>
              <a:t>　①　</a:t>
            </a:r>
            <a:r>
              <a:rPr kumimoji="1" lang="en-US" altLang="ja-JP"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C</a:t>
            </a:r>
            <a:r>
              <a:rPr kumimoji="1" lang="ja-JP" altLang="en-US"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は、</a:t>
            </a:r>
            <a:r>
              <a:rPr kumimoji="1" lang="en-US" altLang="ja-JP"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D</a:t>
            </a:r>
            <a:r>
              <a:rPr kumimoji="1" lang="ja-JP" altLang="en-US"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支社に常駐しており、過労死した社員（</a:t>
            </a:r>
            <a:r>
              <a:rPr kumimoji="1" lang="en-US" altLang="ja-JP"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K</a:t>
            </a:r>
            <a:r>
              <a:rPr kumimoji="1" lang="ja-JP" altLang="en-US" sz="1400" dirty="0">
                <a:ln w="0"/>
                <a:solidFill>
                  <a:schemeClr val="accent1"/>
                </a:solidFill>
                <a:effectLst>
                  <a:outerShdw blurRad="38100" dist="25400" dir="5400000" algn="ctr" rotWithShape="0">
                    <a:srgbClr val="6E747A">
                      <a:alpha val="43000"/>
                    </a:srgbClr>
                  </a:outerShdw>
                </a:effectLst>
                <a:latin typeface="AR P悠々ｺﾞｼｯｸ体E04" panose="040B0900000000000000" pitchFamily="50" charset="-128"/>
                <a:ea typeface="AR P悠々ｺﾞｼｯｸ体E04" panose="040B0900000000000000" pitchFamily="50" charset="-128"/>
              </a:rPr>
              <a:t>）の直属の上司だったこと。</a:t>
            </a:r>
            <a:endParaRPr kumimoji="1" lang="ja-JP" altLang="en-US" sz="1400" dirty="0">
              <a:latin typeface="AR P悠々ｺﾞｼｯｸ体E04" panose="040B0900000000000000" pitchFamily="50" charset="-128"/>
              <a:ea typeface="AR P悠々ｺﾞｼｯｸ体E04" panose="040B0900000000000000" pitchFamily="50" charset="-128"/>
            </a:endParaRPr>
          </a:p>
        </p:txBody>
      </p:sp>
      <p:sp>
        <p:nvSpPr>
          <p:cNvPr id="6" name="吹き出し: 角を丸めた四角形 5">
            <a:extLst>
              <a:ext uri="{FF2B5EF4-FFF2-40B4-BE49-F238E27FC236}">
                <a16:creationId xmlns:a16="http://schemas.microsoft.com/office/drawing/2014/main" id="{2FC99B71-B698-36A0-4858-881092176284}"/>
              </a:ext>
            </a:extLst>
          </p:cNvPr>
          <p:cNvSpPr/>
          <p:nvPr/>
        </p:nvSpPr>
        <p:spPr>
          <a:xfrm>
            <a:off x="5092264" y="980364"/>
            <a:ext cx="2138853" cy="1017518"/>
          </a:xfrm>
          <a:prstGeom prst="wedgeRoundRectCallout">
            <a:avLst>
              <a:gd name="adj1" fmla="val 93526"/>
              <a:gd name="adj2" fmla="val -3607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t>日頃から管理職として、職場の労働環境に注意を払う必要があるね。</a:t>
            </a:r>
          </a:p>
        </p:txBody>
      </p:sp>
    </p:spTree>
    <p:extLst>
      <p:ext uri="{BB962C8B-B14F-4D97-AF65-F5344CB8AC3E}">
        <p14:creationId xmlns:p14="http://schemas.microsoft.com/office/powerpoint/2010/main" val="15190949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117E74D-0179-EA74-CAF0-F522018C33FB}"/>
              </a:ext>
            </a:extLst>
          </p:cNvPr>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49</a:t>
            </a:fld>
            <a:endParaRPr lang="ja-JP" altLang="en-US">
              <a:solidFill>
                <a:prstClr val="black"/>
              </a:solidFill>
            </a:endParaRPr>
          </a:p>
        </p:txBody>
      </p:sp>
      <p:pic>
        <p:nvPicPr>
          <p:cNvPr id="5" name="図 4">
            <a:extLst>
              <a:ext uri="{FF2B5EF4-FFF2-40B4-BE49-F238E27FC236}">
                <a16:creationId xmlns:a16="http://schemas.microsoft.com/office/drawing/2014/main" id="{4EFB6A6B-4973-01FB-AD90-B6D253AB11E4}"/>
              </a:ext>
            </a:extLst>
          </p:cNvPr>
          <p:cNvPicPr>
            <a:picLocks noChangeAspect="1"/>
          </p:cNvPicPr>
          <p:nvPr/>
        </p:nvPicPr>
        <p:blipFill>
          <a:blip r:embed="rId2"/>
          <a:stretch>
            <a:fillRect/>
          </a:stretch>
        </p:blipFill>
        <p:spPr>
          <a:xfrm>
            <a:off x="691757" y="189186"/>
            <a:ext cx="8609898" cy="6739154"/>
          </a:xfrm>
          <a:prstGeom prst="rect">
            <a:avLst/>
          </a:prstGeom>
        </p:spPr>
      </p:pic>
    </p:spTree>
    <p:extLst>
      <p:ext uri="{BB962C8B-B14F-4D97-AF65-F5344CB8AC3E}">
        <p14:creationId xmlns:p14="http://schemas.microsoft.com/office/powerpoint/2010/main" val="16693124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9CD8C48-0630-5B6A-364D-F9625D53EFCB}"/>
              </a:ext>
            </a:extLst>
          </p:cNvPr>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50</a:t>
            </a:fld>
            <a:endParaRPr lang="ja-JP" altLang="en-US">
              <a:solidFill>
                <a:prstClr val="black"/>
              </a:solidFill>
            </a:endParaRPr>
          </a:p>
        </p:txBody>
      </p:sp>
      <p:sp>
        <p:nvSpPr>
          <p:cNvPr id="3" name="正方形/長方形 2">
            <a:extLst>
              <a:ext uri="{FF2B5EF4-FFF2-40B4-BE49-F238E27FC236}">
                <a16:creationId xmlns:a16="http://schemas.microsoft.com/office/drawing/2014/main" id="{417A34F6-A2CF-A6E7-37C4-5C3B7A7AE3F4}"/>
              </a:ext>
            </a:extLst>
          </p:cNvPr>
          <p:cNvSpPr/>
          <p:nvPr/>
        </p:nvSpPr>
        <p:spPr>
          <a:xfrm>
            <a:off x="1555531" y="2144110"/>
            <a:ext cx="6705600" cy="1061545"/>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2400" b="1" spc="-150" dirty="0">
                <a:solidFill>
                  <a:srgbClr val="26968B"/>
                </a:solidFill>
                <a:latin typeface="メイリオ" pitchFamily="50" charset="-128"/>
                <a:ea typeface="メイリオ" pitchFamily="50" charset="-128"/>
                <a:cs typeface="メイリオ" pitchFamily="50" charset="-128"/>
              </a:rPr>
              <a:t>長時間ご視聴ありがとございました。</a:t>
            </a:r>
            <a:endParaRPr kumimoji="1" lang="en-US" altLang="ja-JP" sz="2400" b="1" spc="-150" dirty="0">
              <a:solidFill>
                <a:srgbClr val="26968B"/>
              </a:solidFill>
              <a:latin typeface="メイリオ" pitchFamily="50" charset="-128"/>
              <a:ea typeface="メイリオ" pitchFamily="50" charset="-128"/>
              <a:cs typeface="メイリオ" pitchFamily="50" charset="-128"/>
            </a:endParaRPr>
          </a:p>
          <a:p>
            <a:pPr algn="ctr"/>
            <a:endParaRPr kumimoji="1" lang="ja-JP" altLang="en-US" sz="2400" b="1" spc="-150" dirty="0">
              <a:solidFill>
                <a:srgbClr val="26968B"/>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685675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4F80ABD-6660-38D6-7767-9422E99CED18}"/>
              </a:ext>
            </a:extLst>
          </p:cNvPr>
          <p:cNvSpPr>
            <a:spLocks noGrp="1"/>
          </p:cNvSpPr>
          <p:nvPr>
            <p:ph type="sldNum" sz="quarter" idx="12"/>
          </p:nvPr>
        </p:nvSpPr>
        <p:spPr/>
        <p:txBody>
          <a:bodyPr/>
          <a:lstStyle/>
          <a:p>
            <a:pPr>
              <a:defRPr/>
            </a:pPr>
            <a:fld id="{AFF62460-EC34-422A-A834-EA8B1E04C307}" type="slidenum">
              <a:rPr lang="en-US" altLang="ja-JP" smtClean="0">
                <a:solidFill>
                  <a:prstClr val="black"/>
                </a:solidFill>
              </a:rPr>
              <a:pPr>
                <a:defRPr/>
              </a:pPr>
              <a:t>5</a:t>
            </a:fld>
            <a:endParaRPr lang="en-US" altLang="ja-JP">
              <a:solidFill>
                <a:prstClr val="black"/>
              </a:solidFill>
            </a:endParaRPr>
          </a:p>
        </p:txBody>
      </p:sp>
      <p:sp>
        <p:nvSpPr>
          <p:cNvPr id="3" name="正方形/長方形 2">
            <a:extLst>
              <a:ext uri="{FF2B5EF4-FFF2-40B4-BE49-F238E27FC236}">
                <a16:creationId xmlns:a16="http://schemas.microsoft.com/office/drawing/2014/main" id="{C8C56092-52AE-E9F7-5D7E-0A7CC957485C}"/>
              </a:ext>
            </a:extLst>
          </p:cNvPr>
          <p:cNvSpPr/>
          <p:nvPr/>
        </p:nvSpPr>
        <p:spPr>
          <a:xfrm>
            <a:off x="210207" y="105103"/>
            <a:ext cx="9585434" cy="6653049"/>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latin typeface="AR P悠々ｺﾞｼｯｸ体E04" panose="040B0900000000000000" pitchFamily="50" charset="-128"/>
                <a:ea typeface="AR P悠々ｺﾞｼｯｸ体E04" panose="040B0900000000000000" pitchFamily="50" charset="-128"/>
              </a:rPr>
              <a:t>② </a:t>
            </a:r>
            <a:r>
              <a:rPr kumimoji="1" lang="en-US" altLang="ja-JP" sz="1600" dirty="0">
                <a:latin typeface="AR P悠々ｺﾞｼｯｸ体E04" panose="040B0900000000000000" pitchFamily="50" charset="-128"/>
                <a:ea typeface="AR P悠々ｺﾞｼｯｸ体E04" panose="040B0900000000000000" pitchFamily="50" charset="-128"/>
              </a:rPr>
              <a:t>C</a:t>
            </a:r>
            <a:r>
              <a:rPr kumimoji="1" lang="ja-JP" altLang="en-US" sz="1600" dirty="0">
                <a:latin typeface="AR P悠々ｺﾞｼｯｸ体E04" panose="040B0900000000000000" pitchFamily="50" charset="-128"/>
                <a:ea typeface="AR P悠々ｺﾞｼｯｸ体E04" panose="040B0900000000000000" pitchFamily="50" charset="-128"/>
              </a:rPr>
              <a:t>は総務経理係長から毎月、残業報告書の提出を受け、</a:t>
            </a:r>
            <a:r>
              <a:rPr kumimoji="1" lang="en-US" altLang="ja-JP" sz="1600" dirty="0">
                <a:latin typeface="AR P悠々ｺﾞｼｯｸ体E04" panose="040B0900000000000000" pitchFamily="50" charset="-128"/>
                <a:ea typeface="AR P悠々ｺﾞｼｯｸ体E04" panose="040B0900000000000000" pitchFamily="50" charset="-128"/>
              </a:rPr>
              <a:t>K</a:t>
            </a:r>
            <a:r>
              <a:rPr kumimoji="1" lang="ja-JP" altLang="en-US" sz="1600" dirty="0">
                <a:latin typeface="AR P悠々ｺﾞｼｯｸ体E04" panose="040B0900000000000000" pitchFamily="50" charset="-128"/>
                <a:ea typeface="AR P悠々ｺﾞｼｯｸ体E04" panose="040B0900000000000000" pitchFamily="50" charset="-128"/>
              </a:rPr>
              <a:t>の個別残業時間を認識できる立場にあった。</a:t>
            </a:r>
            <a:endParaRPr kumimoji="1" lang="en-US" altLang="ja-JP" sz="1600" dirty="0">
              <a:latin typeface="AR P悠々ｺﾞｼｯｸ体E04" panose="040B0900000000000000" pitchFamily="50" charset="-128"/>
              <a:ea typeface="AR P悠々ｺﾞｼｯｸ体E04" panose="040B0900000000000000" pitchFamily="50" charset="-128"/>
            </a:endParaRPr>
          </a:p>
          <a:p>
            <a:r>
              <a:rPr kumimoji="1" lang="ja-JP" altLang="en-US" sz="1600" dirty="0">
                <a:latin typeface="AR P悠々ｺﾞｼｯｸ体E04" panose="040B0900000000000000" pitchFamily="50" charset="-128"/>
                <a:ea typeface="AR P悠々ｺﾞｼｯｸ体E04" panose="040B0900000000000000" pitchFamily="50" charset="-128"/>
              </a:rPr>
              <a:t>③具体的に</a:t>
            </a:r>
            <a:r>
              <a:rPr kumimoji="1" lang="en-US" altLang="ja-JP" sz="1600" dirty="0">
                <a:latin typeface="AR P悠々ｺﾞｼｯｸ体E04" panose="040B0900000000000000" pitchFamily="50" charset="-128"/>
                <a:ea typeface="AR P悠々ｺﾞｼｯｸ体E04" panose="040B0900000000000000" pitchFamily="50" charset="-128"/>
              </a:rPr>
              <a:t>K</a:t>
            </a:r>
            <a:r>
              <a:rPr kumimoji="1" lang="ja-JP" altLang="en-US" sz="1600" dirty="0">
                <a:latin typeface="AR P悠々ｺﾞｼｯｸ体E04" panose="040B0900000000000000" pitchFamily="50" charset="-128"/>
                <a:ea typeface="AR P悠々ｺﾞｼｯｸ体E04" panose="040B0900000000000000" pitchFamily="50" charset="-128"/>
              </a:rPr>
              <a:t>の残業時間を調整できる立場にあった。</a:t>
            </a:r>
            <a:endParaRPr kumimoji="1" lang="en-US" altLang="ja-JP" sz="1600" dirty="0">
              <a:latin typeface="AR P悠々ｺﾞｼｯｸ体E04" panose="040B0900000000000000" pitchFamily="50" charset="-128"/>
              <a:ea typeface="AR P悠々ｺﾞｼｯｸ体E04" panose="040B0900000000000000" pitchFamily="50" charset="-128"/>
            </a:endParaRPr>
          </a:p>
          <a:p>
            <a:endParaRPr kumimoji="1" lang="en-US" altLang="ja-JP" sz="1600" dirty="0">
              <a:latin typeface="AR P悠々ｺﾞｼｯｸ体E04" panose="040B0900000000000000" pitchFamily="50" charset="-128"/>
              <a:ea typeface="AR P悠々ｺﾞｼｯｸ体E04" panose="040B0900000000000000" pitchFamily="50" charset="-128"/>
            </a:endParaRPr>
          </a:p>
          <a:p>
            <a:r>
              <a:rPr kumimoji="1" lang="ja-JP" altLang="en-US" sz="1600" dirty="0">
                <a:latin typeface="AR P悠々ｺﾞｼｯｸ体E04" panose="040B0900000000000000" pitchFamily="50" charset="-128"/>
                <a:ea typeface="AR P悠々ｺﾞｼｯｸ体E04" panose="040B0900000000000000" pitchFamily="50" charset="-128"/>
              </a:rPr>
              <a:t>④</a:t>
            </a:r>
            <a:r>
              <a:rPr kumimoji="1" lang="en-US" altLang="ja-JP" sz="1600" dirty="0">
                <a:latin typeface="AR P悠々ｺﾞｼｯｸ体E04" panose="040B0900000000000000" pitchFamily="50" charset="-128"/>
                <a:ea typeface="AR P悠々ｺﾞｼｯｸ体E04" panose="040B0900000000000000" pitchFamily="50" charset="-128"/>
              </a:rPr>
              <a:t>C</a:t>
            </a:r>
            <a:r>
              <a:rPr kumimoji="1" lang="ja-JP" altLang="en-US" sz="1600" dirty="0">
                <a:latin typeface="AR P悠々ｺﾞｼｯｸ体E04" panose="040B0900000000000000" pitchFamily="50" charset="-128"/>
                <a:ea typeface="AR P悠々ｺﾞｼｯｸ体E04" panose="040B0900000000000000" pitchFamily="50" charset="-128"/>
              </a:rPr>
              <a:t>の加重労働に関する認定⇦</a:t>
            </a:r>
            <a:r>
              <a:rPr kumimoji="1" lang="ja-JP" altLang="en-US" sz="1600" dirty="0">
                <a:solidFill>
                  <a:schemeClr val="accent2"/>
                </a:solidFill>
                <a:latin typeface="AR P悠々ｺﾞｼｯｸ体E04" panose="040B0900000000000000" pitchFamily="50" charset="-128"/>
                <a:ea typeface="AR P悠々ｺﾞｼｯｸ体E04" panose="040B0900000000000000" pitchFamily="50" charset="-128"/>
              </a:rPr>
              <a:t>一審の「故意・重過失」</a:t>
            </a:r>
            <a:endParaRPr kumimoji="1" lang="en-US" altLang="ja-JP" sz="1600" dirty="0">
              <a:solidFill>
                <a:schemeClr val="accent2"/>
              </a:solidFill>
              <a:latin typeface="AR P悠々ｺﾞｼｯｸ体E04" panose="040B0900000000000000" pitchFamily="50" charset="-128"/>
              <a:ea typeface="AR P悠々ｺﾞｼｯｸ体E04" panose="040B0900000000000000" pitchFamily="50" charset="-128"/>
            </a:endParaRPr>
          </a:p>
          <a:p>
            <a:r>
              <a:rPr kumimoji="1" lang="ja-JP" altLang="en-US" sz="1600" dirty="0">
                <a:latin typeface="AR P悠々ｺﾞｼｯｸ体E04" panose="040B0900000000000000" pitchFamily="50" charset="-128"/>
                <a:ea typeface="AR P悠々ｺﾞｼｯｸ体E04" panose="040B0900000000000000" pitchFamily="50" charset="-128"/>
              </a:rPr>
              <a:t>　ア　社内の安全衛生委員会では「残業時間が</a:t>
            </a:r>
            <a:r>
              <a:rPr kumimoji="1" lang="en-US" altLang="ja-JP" sz="1600" dirty="0">
                <a:latin typeface="AR P悠々ｺﾞｼｯｸ体E04" panose="040B0900000000000000" pitchFamily="50" charset="-128"/>
                <a:ea typeface="AR P悠々ｺﾞｼｯｸ体E04" panose="040B0900000000000000" pitchFamily="50" charset="-128"/>
              </a:rPr>
              <a:t>3</a:t>
            </a:r>
            <a:r>
              <a:rPr kumimoji="1" lang="ja-JP" altLang="en-US" sz="1600" dirty="0">
                <a:latin typeface="AR P悠々ｺﾞｼｯｸ体E04" panose="040B0900000000000000" pitchFamily="50" charset="-128"/>
                <a:ea typeface="AR P悠々ｺﾞｼｯｸ体E04" panose="040B0900000000000000" pitchFamily="50" charset="-128"/>
              </a:rPr>
              <a:t>ヶ月平均で６０時間を超えないようにすること。月</a:t>
            </a:r>
            <a:r>
              <a:rPr kumimoji="1" lang="en-US" altLang="ja-JP" sz="1600" dirty="0">
                <a:latin typeface="AR P悠々ｺﾞｼｯｸ体E04" panose="040B0900000000000000" pitchFamily="50" charset="-128"/>
                <a:ea typeface="AR P悠々ｺﾞｼｯｸ体E04" panose="040B0900000000000000" pitchFamily="50" charset="-128"/>
              </a:rPr>
              <a:t>80</a:t>
            </a:r>
            <a:r>
              <a:rPr kumimoji="1" lang="ja-JP" altLang="en-US" sz="1600" dirty="0">
                <a:latin typeface="AR P悠々ｺﾞｼｯｸ体E04" panose="040B0900000000000000" pitchFamily="50" charset="-128"/>
                <a:ea typeface="AR P悠々ｺﾞｼｯｸ体E04" panose="040B0900000000000000" pitchFamily="50" charset="-128"/>
              </a:rPr>
              <a:t>時間以上又は月１００時間以上の残業を行った従業員に対する産業医の面接指導」の承認から</a:t>
            </a:r>
            <a:endParaRPr kumimoji="1" lang="en-US" altLang="ja-JP" sz="1600" dirty="0">
              <a:latin typeface="AR P悠々ｺﾞｼｯｸ体E04" panose="040B0900000000000000" pitchFamily="50" charset="-128"/>
              <a:ea typeface="AR P悠々ｺﾞｼｯｸ体E04" panose="040B0900000000000000" pitchFamily="50" charset="-128"/>
            </a:endParaRPr>
          </a:p>
          <a:p>
            <a:r>
              <a:rPr kumimoji="1" lang="ja-JP" altLang="en-US" sz="1600" dirty="0">
                <a:latin typeface="AR P悠々ｺﾞｼｯｸ体E04" panose="040B0900000000000000" pitchFamily="50" charset="-128"/>
                <a:ea typeface="AR P悠々ｺﾞｼｯｸ体E04" panose="040B0900000000000000" pitchFamily="50" charset="-128"/>
              </a:rPr>
              <a:t>　　　　</a:t>
            </a:r>
            <a:r>
              <a:rPr kumimoji="1" lang="en-US" altLang="ja-JP" sz="1600" dirty="0">
                <a:solidFill>
                  <a:schemeClr val="accent2"/>
                </a:solidFill>
                <a:latin typeface="AR P悠々ｺﾞｼｯｸ体E04" panose="040B0900000000000000" pitchFamily="50" charset="-128"/>
                <a:ea typeface="AR P悠々ｺﾞｼｯｸ体E04" panose="040B0900000000000000" pitchFamily="50" charset="-128"/>
              </a:rPr>
              <a:t>C</a:t>
            </a:r>
            <a:r>
              <a:rPr kumimoji="1" lang="ja-JP" altLang="en-US" sz="1600" dirty="0">
                <a:solidFill>
                  <a:schemeClr val="accent2"/>
                </a:solidFill>
                <a:latin typeface="AR P悠々ｺﾞｼｯｸ体E04" panose="040B0900000000000000" pitchFamily="50" charset="-128"/>
                <a:ea typeface="AR P悠々ｺﾞｼｯｸ体E04" panose="040B0900000000000000" pitchFamily="50" charset="-128"/>
              </a:rPr>
              <a:t>は、</a:t>
            </a:r>
            <a:r>
              <a:rPr kumimoji="1" lang="en-US" altLang="ja-JP" sz="1600" dirty="0">
                <a:solidFill>
                  <a:schemeClr val="accent2"/>
                </a:solidFill>
                <a:latin typeface="AR P悠々ｺﾞｼｯｸ体E04" panose="040B0900000000000000" pitchFamily="50" charset="-128"/>
                <a:ea typeface="AR P悠々ｺﾞｼｯｸ体E04" panose="040B0900000000000000" pitchFamily="50" charset="-128"/>
              </a:rPr>
              <a:t>1</a:t>
            </a:r>
            <a:r>
              <a:rPr kumimoji="1" lang="ja-JP" altLang="en-US" sz="1600" dirty="0">
                <a:solidFill>
                  <a:schemeClr val="accent2"/>
                </a:solidFill>
                <a:latin typeface="AR P悠々ｺﾞｼｯｸ体E04" panose="040B0900000000000000" pitchFamily="50" charset="-128"/>
                <a:ea typeface="AR P悠々ｺﾞｼｯｸ体E04" panose="040B0900000000000000" pitchFamily="50" charset="-128"/>
              </a:rPr>
              <a:t>か月当たり</a:t>
            </a:r>
            <a:r>
              <a:rPr kumimoji="1" lang="en-US" altLang="ja-JP" sz="1600" dirty="0">
                <a:solidFill>
                  <a:schemeClr val="accent2"/>
                </a:solidFill>
                <a:latin typeface="AR P悠々ｺﾞｼｯｸ体E04" panose="040B0900000000000000" pitchFamily="50" charset="-128"/>
                <a:ea typeface="AR P悠々ｺﾞｼｯｸ体E04" panose="040B0900000000000000" pitchFamily="50" charset="-128"/>
              </a:rPr>
              <a:t>80</a:t>
            </a:r>
            <a:r>
              <a:rPr kumimoji="1" lang="ja-JP" altLang="en-US" sz="1600" dirty="0">
                <a:solidFill>
                  <a:schemeClr val="accent2"/>
                </a:solidFill>
                <a:latin typeface="AR P悠々ｺﾞｼｯｸ体E04" panose="040B0900000000000000" pitchFamily="50" charset="-128"/>
                <a:ea typeface="AR P悠々ｺﾞｼｯｸ体E04" panose="040B0900000000000000" pitchFamily="50" charset="-128"/>
              </a:rPr>
              <a:t>時間を超えると過労死の恐れがあるとの認識があった。</a:t>
            </a:r>
            <a:endParaRPr kumimoji="1" lang="en-US" altLang="ja-JP" sz="1600" dirty="0">
              <a:solidFill>
                <a:schemeClr val="accent2"/>
              </a:solidFill>
              <a:latin typeface="AR P悠々ｺﾞｼｯｸ体E04" panose="040B0900000000000000" pitchFamily="50" charset="-128"/>
              <a:ea typeface="AR P悠々ｺﾞｼｯｸ体E04" panose="040B0900000000000000" pitchFamily="50" charset="-128"/>
            </a:endParaRPr>
          </a:p>
          <a:p>
            <a:r>
              <a:rPr kumimoji="1" lang="ja-JP" altLang="en-US" sz="1600" dirty="0">
                <a:latin typeface="AR P悠々ｺﾞｼｯｸ体E04" panose="040B0900000000000000" pitchFamily="50" charset="-128"/>
                <a:ea typeface="AR P悠々ｺﾞｼｯｸ体E04" panose="040B0900000000000000" pitchFamily="50" charset="-128"/>
              </a:rPr>
              <a:t>　イ　</a:t>
            </a:r>
            <a:r>
              <a:rPr kumimoji="1" lang="en-US" altLang="ja-JP" sz="1600" dirty="0">
                <a:latin typeface="AR P悠々ｺﾞｼｯｸ体E04" panose="040B0900000000000000" pitchFamily="50" charset="-128"/>
                <a:ea typeface="AR P悠々ｺﾞｼｯｸ体E04" panose="040B0900000000000000" pitchFamily="50" charset="-128"/>
              </a:rPr>
              <a:t>C </a:t>
            </a:r>
            <a:r>
              <a:rPr kumimoji="1" lang="ja-JP" altLang="en-US" sz="1600" dirty="0">
                <a:latin typeface="AR P悠々ｺﾞｼｯｸ体E04" panose="040B0900000000000000" pitchFamily="50" charset="-128"/>
                <a:ea typeface="AR P悠々ｺﾞｼｯｸ体E04" panose="040B0900000000000000" pitchFamily="50" charset="-128"/>
              </a:rPr>
              <a:t>は、</a:t>
            </a:r>
            <a:r>
              <a:rPr kumimoji="1" lang="en-US" altLang="ja-JP" sz="1600" dirty="0">
                <a:latin typeface="AR P悠々ｺﾞｼｯｸ体E04" panose="040B0900000000000000" pitchFamily="50" charset="-128"/>
                <a:ea typeface="AR P悠々ｺﾞｼｯｸ体E04" panose="040B0900000000000000" pitchFamily="50" charset="-128"/>
              </a:rPr>
              <a:t>K</a:t>
            </a:r>
            <a:r>
              <a:rPr kumimoji="1" lang="ja-JP" altLang="en-US" sz="1600" dirty="0">
                <a:latin typeface="AR P悠々ｺﾞｼｯｸ体E04" panose="040B0900000000000000" pitchFamily="50" charset="-128"/>
                <a:ea typeface="AR P悠々ｺﾞｼｯｸ体E04" panose="040B0900000000000000" pitchFamily="50" charset="-128"/>
              </a:rPr>
              <a:t>の業務を軽減するため他の従業員に声かけ、自らも業務の代わりを行った。これにより、</a:t>
            </a:r>
            <a:r>
              <a:rPr kumimoji="1" lang="en-US" altLang="ja-JP" sz="1600" dirty="0">
                <a:latin typeface="AR P悠々ｺﾞｼｯｸ体E04" panose="040B0900000000000000" pitchFamily="50" charset="-128"/>
                <a:ea typeface="AR P悠々ｺﾞｼｯｸ体E04" panose="040B0900000000000000" pitchFamily="50" charset="-128"/>
              </a:rPr>
              <a:t>K </a:t>
            </a:r>
            <a:r>
              <a:rPr kumimoji="1" lang="ja-JP" altLang="en-US" sz="1600" dirty="0">
                <a:latin typeface="AR P悠々ｺﾞｼｯｸ体E04" panose="040B0900000000000000" pitchFamily="50" charset="-128"/>
                <a:ea typeface="AR P悠々ｺﾞｼｯｸ体E04" panose="040B0900000000000000" pitchFamily="50" charset="-128"/>
              </a:rPr>
              <a:t>の発症前</a:t>
            </a:r>
            <a:r>
              <a:rPr kumimoji="1" lang="en-US" altLang="ja-JP" sz="1600" dirty="0">
                <a:latin typeface="AR P悠々ｺﾞｼｯｸ体E04" panose="040B0900000000000000" pitchFamily="50" charset="-128"/>
                <a:ea typeface="AR P悠々ｺﾞｼｯｸ体E04" panose="040B0900000000000000" pitchFamily="50" charset="-128"/>
              </a:rPr>
              <a:t>2</a:t>
            </a:r>
            <a:r>
              <a:rPr kumimoji="1" lang="ja-JP" altLang="en-US" sz="1600" dirty="0">
                <a:latin typeface="AR P悠々ｺﾞｼｯｸ体E04" panose="040B0900000000000000" pitchFamily="50" charset="-128"/>
                <a:ea typeface="AR P悠々ｺﾞｼｯｸ体E04" panose="040B0900000000000000" pitchFamily="50" charset="-128"/>
              </a:rPr>
              <a:t>か月の時期より</a:t>
            </a:r>
            <a:r>
              <a:rPr kumimoji="1" lang="en-US" altLang="ja-JP" sz="1600" dirty="0">
                <a:latin typeface="AR P悠々ｺﾞｼｯｸ体E04" panose="040B0900000000000000" pitchFamily="50" charset="-128"/>
                <a:ea typeface="AR P悠々ｺﾞｼｯｸ体E04" panose="040B0900000000000000" pitchFamily="50" charset="-128"/>
              </a:rPr>
              <a:t>,1</a:t>
            </a:r>
            <a:r>
              <a:rPr kumimoji="1" lang="ja-JP" altLang="en-US" sz="1600" dirty="0">
                <a:latin typeface="AR P悠々ｺﾞｼｯｸ体E04" panose="040B0900000000000000" pitchFamily="50" charset="-128"/>
                <a:ea typeface="AR P悠々ｺﾞｼｯｸ体E04" panose="040B0900000000000000" pitchFamily="50" charset="-128"/>
              </a:rPr>
              <a:t>か月当たり</a:t>
            </a:r>
            <a:r>
              <a:rPr kumimoji="1" lang="en-US" altLang="ja-JP" sz="1600" dirty="0">
                <a:latin typeface="AR P悠々ｺﾞｼｯｸ体E04" panose="040B0900000000000000" pitchFamily="50" charset="-128"/>
                <a:ea typeface="AR P悠々ｺﾞｼｯｸ体E04" panose="040B0900000000000000" pitchFamily="50" charset="-128"/>
              </a:rPr>
              <a:t>25</a:t>
            </a:r>
            <a:r>
              <a:rPr kumimoji="1" lang="ja-JP" altLang="en-US" sz="1600" dirty="0">
                <a:latin typeface="AR P悠々ｺﾞｼｯｸ体E04" panose="040B0900000000000000" pitchFamily="50" charset="-128"/>
                <a:ea typeface="AR P悠々ｺﾞｼｯｸ体E04" panose="040B0900000000000000" pitchFamily="50" charset="-128"/>
              </a:rPr>
              <a:t>時間軽減⇦</a:t>
            </a:r>
            <a:r>
              <a:rPr kumimoji="1" lang="ja-JP" altLang="en-US" sz="1600" dirty="0">
                <a:solidFill>
                  <a:srgbClr val="FF0000"/>
                </a:solidFill>
                <a:latin typeface="AR P悠々ｺﾞｼｯｸ体E04" panose="040B0900000000000000" pitchFamily="50" charset="-128"/>
                <a:ea typeface="AR P悠々ｺﾞｼｯｸ体E04" panose="040B0900000000000000" pitchFamily="50" charset="-128"/>
              </a:rPr>
              <a:t>一審判決「故意・重過失」なしと判断</a:t>
            </a:r>
            <a:endParaRPr kumimoji="1" lang="en-US" altLang="ja-JP" sz="1600" dirty="0">
              <a:solidFill>
                <a:srgbClr val="FF0000"/>
              </a:solidFill>
              <a:latin typeface="AR P悠々ｺﾞｼｯｸ体E04" panose="040B0900000000000000" pitchFamily="50" charset="-128"/>
              <a:ea typeface="AR P悠々ｺﾞｼｯｸ体E04" panose="040B0900000000000000" pitchFamily="50" charset="-128"/>
            </a:endParaRPr>
          </a:p>
          <a:p>
            <a:endParaRPr lang="en-US" altLang="ja-JP" sz="1600" dirty="0">
              <a:solidFill>
                <a:srgbClr val="FF0000"/>
              </a:solidFill>
              <a:latin typeface="AR P悠々ｺﾞｼｯｸ体E04" panose="040B0900000000000000" pitchFamily="50" charset="-128"/>
              <a:ea typeface="AR P悠々ｺﾞｼｯｸ体E04" panose="040B0900000000000000" pitchFamily="50" charset="-128"/>
            </a:endParaRPr>
          </a:p>
          <a:p>
            <a:r>
              <a:rPr kumimoji="1" lang="ja-JP" altLang="en-US" sz="1600" dirty="0">
                <a:solidFill>
                  <a:srgbClr val="FF0000"/>
                </a:solidFill>
                <a:latin typeface="AR P悠々ｺﾞｼｯｸ体E04" panose="040B0900000000000000" pitchFamily="50" charset="-128"/>
                <a:ea typeface="AR P悠々ｺﾞｼｯｸ体E04" panose="040B0900000000000000" pitchFamily="50" charset="-128"/>
              </a:rPr>
              <a:t>　</a:t>
            </a:r>
            <a:r>
              <a:rPr kumimoji="1" lang="ja-JP" altLang="en-US" sz="1600" dirty="0">
                <a:solidFill>
                  <a:schemeClr val="tx1"/>
                </a:solidFill>
                <a:latin typeface="AR P悠々ｺﾞｼｯｸ体E04" panose="040B0900000000000000" pitchFamily="50" charset="-128"/>
                <a:ea typeface="AR P悠々ｺﾞｼｯｸ体E04" panose="040B0900000000000000" pitchFamily="50" charset="-128"/>
              </a:rPr>
              <a:t>　</a:t>
            </a:r>
            <a:r>
              <a:rPr kumimoji="1" lang="ja-JP" altLang="en-US" sz="1600" dirty="0">
                <a:solidFill>
                  <a:schemeClr val="accent2"/>
                </a:solidFill>
                <a:latin typeface="AR P悠々ｺﾞｼｯｸ体E04" panose="040B0900000000000000" pitchFamily="50" charset="-128"/>
                <a:ea typeface="AR P悠々ｺﾞｼｯｸ体E04" panose="040B0900000000000000" pitchFamily="50" charset="-128"/>
              </a:rPr>
              <a:t>（高裁判断）</a:t>
            </a:r>
            <a:endParaRPr kumimoji="1" lang="en-US" altLang="ja-JP" sz="1600" dirty="0">
              <a:solidFill>
                <a:schemeClr val="accent2"/>
              </a:solidFill>
              <a:latin typeface="AR P悠々ｺﾞｼｯｸ体E04" panose="040B0900000000000000" pitchFamily="50" charset="-128"/>
              <a:ea typeface="AR P悠々ｺﾞｼｯｸ体E04" panose="040B0900000000000000" pitchFamily="50" charset="-128"/>
            </a:endParaRPr>
          </a:p>
          <a:p>
            <a:r>
              <a:rPr kumimoji="1" lang="ja-JP" altLang="en-US" sz="1600" dirty="0">
                <a:solidFill>
                  <a:schemeClr val="tx1"/>
                </a:solidFill>
                <a:latin typeface="AR P悠々ｺﾞｼｯｸ体E04" panose="040B0900000000000000" pitchFamily="50" charset="-128"/>
                <a:ea typeface="AR P悠々ｺﾞｼｯｸ体E04" panose="040B0900000000000000" pitchFamily="50" charset="-128"/>
              </a:rPr>
              <a:t>　　　</a:t>
            </a:r>
            <a:r>
              <a:rPr kumimoji="1" lang="en-US" altLang="ja-JP" sz="1600" dirty="0">
                <a:solidFill>
                  <a:schemeClr val="tx1"/>
                </a:solidFill>
                <a:latin typeface="AR P悠々ｺﾞｼｯｸ体E04" panose="040B0900000000000000" pitchFamily="50" charset="-128"/>
                <a:ea typeface="AR P悠々ｺﾞｼｯｸ体E04" panose="040B0900000000000000" pitchFamily="50" charset="-128"/>
              </a:rPr>
              <a:t>C </a:t>
            </a:r>
            <a:r>
              <a:rPr kumimoji="1" lang="ja-JP" altLang="en-US" sz="1600" dirty="0">
                <a:solidFill>
                  <a:schemeClr val="tx1"/>
                </a:solidFill>
                <a:latin typeface="AR P悠々ｺﾞｼｯｸ体E04" panose="040B0900000000000000" pitchFamily="50" charset="-128"/>
                <a:ea typeface="AR P悠々ｺﾞｼｯｸ体E04" panose="040B0900000000000000" pitchFamily="50" charset="-128"/>
              </a:rPr>
              <a:t>の対応についての「故意・重過失の認定」</a:t>
            </a:r>
            <a:endParaRPr kumimoji="1" lang="en-US" altLang="ja-JP" sz="1600" dirty="0">
              <a:solidFill>
                <a:schemeClr val="tx1"/>
              </a:solidFill>
              <a:latin typeface="AR P悠々ｺﾞｼｯｸ体E04" panose="040B0900000000000000" pitchFamily="50" charset="-128"/>
              <a:ea typeface="AR P悠々ｺﾞｼｯｸ体E04" panose="040B0900000000000000" pitchFamily="50" charset="-128"/>
            </a:endParaRPr>
          </a:p>
          <a:p>
            <a:r>
              <a:rPr kumimoji="1" lang="ja-JP" altLang="en-US" sz="1600" dirty="0">
                <a:solidFill>
                  <a:schemeClr val="tx1"/>
                </a:solidFill>
                <a:latin typeface="AR P悠々ｺﾞｼｯｸ体E04" panose="040B0900000000000000" pitchFamily="50" charset="-128"/>
                <a:ea typeface="AR P悠々ｺﾞｼｯｸ体E04" panose="040B0900000000000000" pitchFamily="50" charset="-128"/>
              </a:rPr>
              <a:t>　ア　「従前行っていた一般的対応にとどまり、</a:t>
            </a:r>
            <a:r>
              <a:rPr kumimoji="1" lang="en-US" altLang="ja-JP" sz="1600" dirty="0">
                <a:solidFill>
                  <a:schemeClr val="tx1"/>
                </a:solidFill>
                <a:latin typeface="AR P悠々ｺﾞｼｯｸ体E04" panose="040B0900000000000000" pitchFamily="50" charset="-128"/>
                <a:ea typeface="AR P悠々ｺﾞｼｯｸ体E04" panose="040B0900000000000000" pitchFamily="50" charset="-128"/>
              </a:rPr>
              <a:t>K</a:t>
            </a:r>
            <a:r>
              <a:rPr kumimoji="1" lang="ja-JP" altLang="en-US" sz="1600" dirty="0">
                <a:solidFill>
                  <a:schemeClr val="tx1"/>
                </a:solidFill>
                <a:latin typeface="AR P悠々ｺﾞｼｯｸ体E04" panose="040B0900000000000000" pitchFamily="50" charset="-128"/>
                <a:ea typeface="AR P悠々ｺﾞｼｯｸ体E04" panose="040B0900000000000000" pitchFamily="50" charset="-128"/>
              </a:rPr>
              <a:t>の業務量を適切に調整するための具体的措置を講じ</a:t>
            </a:r>
            <a:r>
              <a:rPr kumimoji="1" lang="ja-JP" altLang="en-US" sz="1600" dirty="0">
                <a:latin typeface="AR P悠々ｺﾞｼｯｸ体E04" panose="040B0900000000000000" pitchFamily="50" charset="-128"/>
                <a:ea typeface="AR P悠々ｺﾞｼｯｸ体E04" panose="040B0900000000000000" pitchFamily="50" charset="-128"/>
              </a:rPr>
              <a:t>なかったため、依然として勤務時間は月８０時間を超えていた。</a:t>
            </a:r>
            <a:endParaRPr kumimoji="1" lang="en-US" altLang="ja-JP" sz="1600" dirty="0">
              <a:latin typeface="AR P悠々ｺﾞｼｯｸ体E04" panose="040B0900000000000000" pitchFamily="50" charset="-128"/>
              <a:ea typeface="AR P悠々ｺﾞｼｯｸ体E04" panose="040B0900000000000000" pitchFamily="50" charset="-128"/>
            </a:endParaRPr>
          </a:p>
          <a:p>
            <a:r>
              <a:rPr kumimoji="1" lang="ja-JP" altLang="en-US" sz="1600" dirty="0">
                <a:latin typeface="AR P悠々ｺﾞｼｯｸ体E04" panose="040B0900000000000000" pitchFamily="50" charset="-128"/>
                <a:ea typeface="AR P悠々ｺﾞｼｯｸ体E04" panose="040B0900000000000000" pitchFamily="50" charset="-128"/>
              </a:rPr>
              <a:t>　</a:t>
            </a:r>
            <a:r>
              <a:rPr kumimoji="1" lang="ja-JP" altLang="en-US" sz="1600" dirty="0">
                <a:solidFill>
                  <a:schemeClr val="tx2"/>
                </a:solidFill>
                <a:latin typeface="AR P悠々ｺﾞｼｯｸ体E04" panose="040B0900000000000000" pitchFamily="50" charset="-128"/>
                <a:ea typeface="AR P悠々ｺﾞｼｯｸ体E04" panose="040B0900000000000000" pitchFamily="50" charset="-128"/>
              </a:rPr>
              <a:t>イ　その場限りの手伝いや声かけでは対応として不足。具体的かつ実効性のある措置を実際に行うべきで、そうした措置を講じなかったことをもって重過失があった。</a:t>
            </a:r>
            <a:endParaRPr kumimoji="1" lang="en-US" altLang="ja-JP" sz="1600" dirty="0">
              <a:solidFill>
                <a:schemeClr val="tx2"/>
              </a:solidFill>
              <a:latin typeface="AR P悠々ｺﾞｼｯｸ体E04" panose="040B0900000000000000" pitchFamily="50" charset="-128"/>
              <a:ea typeface="AR P悠々ｺﾞｼｯｸ体E04" panose="040B0900000000000000" pitchFamily="50" charset="-128"/>
            </a:endParaRPr>
          </a:p>
          <a:p>
            <a:r>
              <a:rPr kumimoji="1" lang="ja-JP" altLang="en-US" sz="1600" dirty="0">
                <a:latin typeface="AR P悠々ｺﾞｼｯｸ体E04" panose="040B0900000000000000" pitchFamily="50" charset="-128"/>
                <a:ea typeface="AR P悠々ｺﾞｼｯｸ体E04" panose="040B0900000000000000" pitchFamily="50" charset="-128"/>
              </a:rPr>
              <a:t>　　（上司に求められる回避努力）</a:t>
            </a:r>
            <a:endParaRPr kumimoji="1" lang="en-US" altLang="ja-JP" sz="1600" dirty="0">
              <a:latin typeface="AR P悠々ｺﾞｼｯｸ体E04" panose="040B0900000000000000" pitchFamily="50" charset="-128"/>
              <a:ea typeface="AR P悠々ｺﾞｼｯｸ体E04" panose="040B0900000000000000" pitchFamily="50" charset="-128"/>
            </a:endParaRPr>
          </a:p>
          <a:p>
            <a:r>
              <a:rPr kumimoji="1" lang="ja-JP" altLang="en-US" sz="1600" dirty="0">
                <a:latin typeface="AR P悠々ｺﾞｼｯｸ体E04" panose="040B0900000000000000" pitchFamily="50" charset="-128"/>
                <a:ea typeface="AR P悠々ｺﾞｼｯｸ体E04" panose="040B0900000000000000" pitchFamily="50" charset="-128"/>
              </a:rPr>
              <a:t>　　　　～具体的に労働時間をより短くする具体的な方策の実施</a:t>
            </a:r>
            <a:endParaRPr kumimoji="1" lang="en-US" altLang="ja-JP" sz="1600" dirty="0">
              <a:latin typeface="AR P悠々ｺﾞｼｯｸ体E04" panose="040B0900000000000000" pitchFamily="50" charset="-128"/>
              <a:ea typeface="AR P悠々ｺﾞｼｯｸ体E04" panose="040B0900000000000000" pitchFamily="50" charset="-128"/>
            </a:endParaRPr>
          </a:p>
          <a:p>
            <a:endParaRPr lang="en-US" altLang="ja-JP" sz="1600" dirty="0">
              <a:latin typeface="AR P悠々ｺﾞｼｯｸ体E04" panose="040B0900000000000000" pitchFamily="50" charset="-128"/>
              <a:ea typeface="AR P悠々ｺﾞｼｯｸ体E04" panose="040B0900000000000000" pitchFamily="50" charset="-128"/>
            </a:endParaRPr>
          </a:p>
          <a:p>
            <a:r>
              <a:rPr kumimoji="1" lang="ja-JP" altLang="en-US" sz="1600" dirty="0">
                <a:latin typeface="AR P悠々ｺﾞｼｯｸ体E04" panose="040B0900000000000000" pitchFamily="50" charset="-128"/>
                <a:ea typeface="AR P悠々ｺﾞｼｯｸ体E04" panose="040B0900000000000000" pitchFamily="50" charset="-128"/>
              </a:rPr>
              <a:t>　　</a:t>
            </a:r>
            <a:r>
              <a:rPr kumimoji="1" lang="ja-JP" altLang="en-US" sz="1600" dirty="0">
                <a:solidFill>
                  <a:schemeClr val="accent2"/>
                </a:solidFill>
                <a:latin typeface="AR P悠々ｺﾞｼｯｸ体E04" panose="040B0900000000000000" pitchFamily="50" charset="-128"/>
                <a:ea typeface="AR P悠々ｺﾞｼｯｸ体E04" panose="040B0900000000000000" pitchFamily="50" charset="-128"/>
              </a:rPr>
              <a:t>（その他）</a:t>
            </a:r>
            <a:endParaRPr kumimoji="1" lang="en-US" altLang="ja-JP" sz="1600" dirty="0">
              <a:solidFill>
                <a:schemeClr val="accent2"/>
              </a:solidFill>
              <a:latin typeface="AR P悠々ｺﾞｼｯｸ体E04" panose="040B0900000000000000" pitchFamily="50" charset="-128"/>
              <a:ea typeface="AR P悠々ｺﾞｼｯｸ体E04" panose="040B0900000000000000" pitchFamily="50" charset="-128"/>
            </a:endParaRPr>
          </a:p>
          <a:p>
            <a:r>
              <a:rPr kumimoji="1" lang="ja-JP" altLang="en-US" sz="1600" dirty="0">
                <a:latin typeface="AR P悠々ｺﾞｼｯｸ体E04" panose="040B0900000000000000" pitchFamily="50" charset="-128"/>
                <a:ea typeface="AR P悠々ｺﾞｼｯｸ体E04" panose="040B0900000000000000" pitchFamily="50" charset="-128"/>
              </a:rPr>
              <a:t>　　　</a:t>
            </a:r>
            <a:r>
              <a:rPr kumimoji="1" lang="en-US" altLang="ja-JP" sz="1600" dirty="0">
                <a:latin typeface="AR P悠々ｺﾞｼｯｸ体E04" panose="040B0900000000000000" pitchFamily="50" charset="-128"/>
                <a:ea typeface="AR P悠々ｺﾞｼｯｸ体E04" panose="040B0900000000000000" pitchFamily="50" charset="-128"/>
              </a:rPr>
              <a:t>C</a:t>
            </a:r>
            <a:r>
              <a:rPr kumimoji="1" lang="ja-JP" altLang="en-US" sz="1600" dirty="0">
                <a:latin typeface="AR P悠々ｺﾞｼｯｸ体E04" panose="040B0900000000000000" pitchFamily="50" charset="-128"/>
                <a:ea typeface="AR P悠々ｺﾞｼｯｸ体E04" panose="040B0900000000000000" pitchFamily="50" charset="-128"/>
              </a:rPr>
              <a:t>と同時に訴えられた本社役員の</a:t>
            </a:r>
            <a:r>
              <a:rPr kumimoji="1" lang="en-US" altLang="ja-JP" sz="1600" dirty="0">
                <a:latin typeface="AR P悠々ｺﾞｼｯｸ体E04" panose="040B0900000000000000" pitchFamily="50" charset="-128"/>
                <a:ea typeface="AR P悠々ｺﾞｼｯｸ体E04" panose="040B0900000000000000" pitchFamily="50" charset="-128"/>
              </a:rPr>
              <a:t>A</a:t>
            </a:r>
            <a:r>
              <a:rPr kumimoji="1" lang="ja-JP" altLang="en-US" sz="1600" dirty="0">
                <a:latin typeface="AR P悠々ｺﾞｼｯｸ体E04" panose="040B0900000000000000" pitchFamily="50" charset="-128"/>
                <a:ea typeface="AR P悠々ｺﾞｼｯｸ体E04" panose="040B0900000000000000" pitchFamily="50" charset="-128"/>
              </a:rPr>
              <a:t>と</a:t>
            </a:r>
            <a:r>
              <a:rPr kumimoji="1" lang="en-US" altLang="ja-JP" sz="1600" dirty="0">
                <a:latin typeface="AR P悠々ｺﾞｼｯｸ体E04" panose="040B0900000000000000" pitchFamily="50" charset="-128"/>
                <a:ea typeface="AR P悠々ｺﾞｼｯｸ体E04" panose="040B0900000000000000" pitchFamily="50" charset="-128"/>
              </a:rPr>
              <a:t>B</a:t>
            </a:r>
            <a:r>
              <a:rPr kumimoji="1" lang="ja-JP" altLang="en-US" sz="1600" dirty="0">
                <a:latin typeface="AR P悠々ｺﾞｼｯｸ体E04" panose="040B0900000000000000" pitchFamily="50" charset="-128"/>
                <a:ea typeface="AR P悠々ｺﾞｼｯｸ体E04" panose="040B0900000000000000" pitchFamily="50" charset="-128"/>
              </a:rPr>
              <a:t>について</a:t>
            </a:r>
            <a:endParaRPr kumimoji="1" lang="en-US" altLang="ja-JP" sz="1600" dirty="0">
              <a:latin typeface="AR P悠々ｺﾞｼｯｸ体E04" panose="040B0900000000000000" pitchFamily="50" charset="-128"/>
              <a:ea typeface="AR P悠々ｺﾞｼｯｸ体E04" panose="040B0900000000000000" pitchFamily="50" charset="-128"/>
            </a:endParaRPr>
          </a:p>
          <a:p>
            <a:r>
              <a:rPr kumimoji="1" lang="ja-JP" altLang="en-US" sz="1600" dirty="0">
                <a:latin typeface="AR P悠々ｺﾞｼｯｸ体E04" panose="040B0900000000000000" pitchFamily="50" charset="-128"/>
                <a:ea typeface="AR P悠々ｺﾞｼｯｸ体E04" panose="040B0900000000000000" pitchFamily="50" charset="-128"/>
              </a:rPr>
              <a:t>　　</a:t>
            </a:r>
            <a:r>
              <a:rPr kumimoji="1" lang="ja-JP" altLang="en-US" sz="1600" dirty="0">
                <a:solidFill>
                  <a:schemeClr val="accent2"/>
                </a:solidFill>
                <a:latin typeface="AR P悠々ｺﾞｼｯｸ体E04" panose="040B0900000000000000" pitchFamily="50" charset="-128"/>
                <a:ea typeface="AR P悠々ｺﾞｼｯｸ体E04" panose="040B0900000000000000" pitchFamily="50" charset="-128"/>
              </a:rPr>
              <a:t>　一審と二審を通じて賠償義務なし</a:t>
            </a:r>
            <a:endParaRPr kumimoji="1" lang="en-US" altLang="ja-JP" sz="1600" dirty="0">
              <a:solidFill>
                <a:schemeClr val="accent2"/>
              </a:solidFill>
              <a:latin typeface="AR P悠々ｺﾞｼｯｸ体E04" panose="040B0900000000000000" pitchFamily="50" charset="-128"/>
              <a:ea typeface="AR P悠々ｺﾞｼｯｸ体E04" panose="040B0900000000000000" pitchFamily="50" charset="-128"/>
            </a:endParaRPr>
          </a:p>
          <a:p>
            <a:r>
              <a:rPr kumimoji="1" lang="ja-JP" altLang="en-US" sz="1600" dirty="0">
                <a:latin typeface="AR P悠々ｺﾞｼｯｸ体E04" panose="040B0900000000000000" pitchFamily="50" charset="-128"/>
                <a:ea typeface="AR P悠々ｺﾞｼｯｸ体E04" panose="040B0900000000000000" pitchFamily="50" charset="-128"/>
              </a:rPr>
              <a:t>　　　（理由）</a:t>
            </a:r>
            <a:endParaRPr kumimoji="1" lang="en-US" altLang="ja-JP" sz="1600" dirty="0">
              <a:latin typeface="AR P悠々ｺﾞｼｯｸ体E04" panose="040B0900000000000000" pitchFamily="50" charset="-128"/>
              <a:ea typeface="AR P悠々ｺﾞｼｯｸ体E04" panose="040B0900000000000000" pitchFamily="50" charset="-128"/>
            </a:endParaRPr>
          </a:p>
          <a:p>
            <a:r>
              <a:rPr kumimoji="1" lang="ja-JP" altLang="en-US" sz="1600" dirty="0">
                <a:latin typeface="AR P悠々ｺﾞｼｯｸ体E04" panose="040B0900000000000000" pitchFamily="50" charset="-128"/>
                <a:ea typeface="AR P悠々ｺﾞｼｯｸ体E04" panose="040B0900000000000000" pitchFamily="50" charset="-128"/>
              </a:rPr>
              <a:t>　　　</a:t>
            </a:r>
            <a:r>
              <a:rPr kumimoji="1" lang="en-US" altLang="ja-JP" sz="1600" dirty="0">
                <a:solidFill>
                  <a:schemeClr val="tx2"/>
                </a:solidFill>
                <a:latin typeface="AR P悠々ｺﾞｼｯｸ体E04" panose="040B0900000000000000" pitchFamily="50" charset="-128"/>
                <a:ea typeface="AR P悠々ｺﾞｼｯｸ体E04" panose="040B0900000000000000" pitchFamily="50" charset="-128"/>
              </a:rPr>
              <a:t>A</a:t>
            </a:r>
            <a:r>
              <a:rPr kumimoji="1" lang="ja-JP" altLang="en-US" sz="1600" dirty="0">
                <a:solidFill>
                  <a:schemeClr val="tx2"/>
                </a:solidFill>
                <a:latin typeface="AR P悠々ｺﾞｼｯｸ体E04" panose="040B0900000000000000" pitchFamily="50" charset="-128"/>
                <a:ea typeface="AR P悠々ｺﾞｼｯｸ体E04" panose="040B0900000000000000" pitchFamily="50" charset="-128"/>
              </a:rPr>
              <a:t>と</a:t>
            </a:r>
            <a:r>
              <a:rPr kumimoji="1" lang="en-US" altLang="ja-JP" sz="1600" dirty="0">
                <a:solidFill>
                  <a:schemeClr val="tx2"/>
                </a:solidFill>
                <a:latin typeface="AR P悠々ｺﾞｼｯｸ体E04" panose="040B0900000000000000" pitchFamily="50" charset="-128"/>
                <a:ea typeface="AR P悠々ｺﾞｼｯｸ体E04" panose="040B0900000000000000" pitchFamily="50" charset="-128"/>
              </a:rPr>
              <a:t>B</a:t>
            </a:r>
            <a:r>
              <a:rPr kumimoji="1" lang="ja-JP" altLang="en-US" sz="1600" dirty="0">
                <a:solidFill>
                  <a:schemeClr val="tx2"/>
                </a:solidFill>
                <a:latin typeface="AR P悠々ｺﾞｼｯｸ体E04" panose="040B0900000000000000" pitchFamily="50" charset="-128"/>
                <a:ea typeface="AR P悠々ｺﾞｼｯｸ体E04" panose="040B0900000000000000" pitchFamily="50" charset="-128"/>
              </a:rPr>
              <a:t>は、本社において残業時間抑制システムを構築する担当役員であったが、</a:t>
            </a:r>
            <a:r>
              <a:rPr kumimoji="1" lang="en-US" altLang="ja-JP" sz="1600" dirty="0">
                <a:solidFill>
                  <a:schemeClr val="tx2"/>
                </a:solidFill>
                <a:latin typeface="AR P悠々ｺﾞｼｯｸ体E04" panose="040B0900000000000000" pitchFamily="50" charset="-128"/>
                <a:ea typeface="AR P悠々ｺﾞｼｯｸ体E04" panose="040B0900000000000000" pitchFamily="50" charset="-128"/>
              </a:rPr>
              <a:t>K</a:t>
            </a:r>
            <a:r>
              <a:rPr kumimoji="1" lang="ja-JP" altLang="en-US" sz="1600" dirty="0">
                <a:solidFill>
                  <a:schemeClr val="tx2"/>
                </a:solidFill>
                <a:latin typeface="AR P悠々ｺﾞｼｯｸ体E04" panose="040B0900000000000000" pitchFamily="50" charset="-128"/>
                <a:ea typeface="AR P悠々ｺﾞｼｯｸ体E04" panose="040B0900000000000000" pitchFamily="50" charset="-128"/>
              </a:rPr>
              <a:t>との関係では直接的な労務管理が出来る関係ではなく、過労死について「重過失」までは認められない。</a:t>
            </a:r>
          </a:p>
        </p:txBody>
      </p:sp>
      <p:sp>
        <p:nvSpPr>
          <p:cNvPr id="17" name="吹き出し: 角を丸めた四角形 16">
            <a:extLst>
              <a:ext uri="{FF2B5EF4-FFF2-40B4-BE49-F238E27FC236}">
                <a16:creationId xmlns:a16="http://schemas.microsoft.com/office/drawing/2014/main" id="{F46C2211-942E-37DF-698E-5FF4DD880AEA}"/>
              </a:ext>
            </a:extLst>
          </p:cNvPr>
          <p:cNvSpPr/>
          <p:nvPr/>
        </p:nvSpPr>
        <p:spPr>
          <a:xfrm>
            <a:off x="6611007" y="4761186"/>
            <a:ext cx="2890345" cy="935408"/>
          </a:xfrm>
          <a:prstGeom prst="wedgeRoundRectCallout">
            <a:avLst>
              <a:gd name="adj1" fmla="val -37358"/>
              <a:gd name="adj2" fmla="val -9255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600" dirty="0"/>
              <a:t>会社と取締役１名に対して</a:t>
            </a:r>
            <a:r>
              <a:rPr kumimoji="1" lang="en-US" altLang="ja-JP" sz="1600" dirty="0"/>
              <a:t>､</a:t>
            </a:r>
            <a:r>
              <a:rPr kumimoji="1" lang="ja-JP" altLang="en-US" sz="1600" dirty="0"/>
              <a:t>遺族に２４００万円の賠償を命じた。</a:t>
            </a:r>
          </a:p>
        </p:txBody>
      </p:sp>
    </p:spTree>
    <p:extLst>
      <p:ext uri="{BB962C8B-B14F-4D97-AF65-F5344CB8AC3E}">
        <p14:creationId xmlns:p14="http://schemas.microsoft.com/office/powerpoint/2010/main" val="3600398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902067A-8707-19A0-D06C-B791353F6793}"/>
              </a:ext>
            </a:extLst>
          </p:cNvPr>
          <p:cNvSpPr/>
          <p:nvPr/>
        </p:nvSpPr>
        <p:spPr>
          <a:xfrm>
            <a:off x="314218" y="1145628"/>
            <a:ext cx="9277564" cy="5233915"/>
          </a:xfrm>
          <a:prstGeom prst="rect">
            <a:avLst/>
          </a:prstGeom>
          <a:ln>
            <a:solidFill>
              <a:schemeClr val="bg1"/>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pPr algn="l">
              <a:buNone/>
            </a:pPr>
            <a:r>
              <a:rPr lang="ja-JP" altLang="en-US" sz="2000" b="0" i="0" dirty="0">
                <a:solidFill>
                  <a:srgbClr val="333333"/>
                </a:solidFill>
                <a:effectLst/>
                <a:latin typeface="Noto Sans Japanese"/>
              </a:rPr>
              <a:t>▶</a:t>
            </a:r>
            <a:r>
              <a:rPr lang="ja-JP" altLang="en-US" sz="2000" b="0" i="0" dirty="0">
                <a:solidFill>
                  <a:schemeClr val="tx2"/>
                </a:solidFill>
                <a:effectLst/>
                <a:latin typeface="Noto Sans Japanese"/>
              </a:rPr>
              <a:t>参考情報：働き方改革関連法で新しく追加された労働時間の把握に関する条文</a:t>
            </a:r>
            <a:endParaRPr lang="en-US" altLang="ja-JP" sz="2000" b="0" i="0" dirty="0">
              <a:solidFill>
                <a:schemeClr val="tx2"/>
              </a:solidFill>
              <a:effectLst/>
              <a:latin typeface="Noto Sans Japanese"/>
            </a:endParaRPr>
          </a:p>
          <a:p>
            <a:pPr algn="l">
              <a:buNone/>
            </a:pPr>
            <a:endParaRPr lang="ja-JP" altLang="en-US" sz="2000" b="0" i="0" dirty="0">
              <a:solidFill>
                <a:srgbClr val="333333"/>
              </a:solidFill>
              <a:effectLst/>
              <a:latin typeface="Noto Sans Japanese"/>
            </a:endParaRPr>
          </a:p>
          <a:p>
            <a:pPr algn="l">
              <a:buNone/>
            </a:pPr>
            <a:r>
              <a:rPr lang="ja-JP" altLang="en-US" sz="2000" b="0" i="0" dirty="0">
                <a:solidFill>
                  <a:srgbClr val="333333"/>
                </a:solidFill>
                <a:effectLst/>
                <a:latin typeface="Noto Sans Japanese"/>
              </a:rPr>
              <a:t>●</a:t>
            </a:r>
            <a:r>
              <a:rPr lang="ja-JP" altLang="en-US" sz="2000" b="0" i="0" dirty="0">
                <a:solidFill>
                  <a:srgbClr val="FF0000"/>
                </a:solidFill>
                <a:effectLst/>
                <a:latin typeface="Noto Sans Japanese"/>
              </a:rPr>
              <a:t>労働安全衛生法第</a:t>
            </a:r>
            <a:r>
              <a:rPr lang="en-US" altLang="ja-JP" sz="2000" b="0" i="0" dirty="0">
                <a:solidFill>
                  <a:srgbClr val="FF0000"/>
                </a:solidFill>
                <a:effectLst/>
                <a:latin typeface="Noto Sans Japanese"/>
              </a:rPr>
              <a:t>66</a:t>
            </a:r>
            <a:r>
              <a:rPr lang="ja-JP" altLang="en-US" sz="2000" b="0" i="0" dirty="0">
                <a:solidFill>
                  <a:srgbClr val="FF0000"/>
                </a:solidFill>
                <a:effectLst/>
                <a:latin typeface="Noto Sans Japanese"/>
              </a:rPr>
              <a:t>条の</a:t>
            </a:r>
            <a:r>
              <a:rPr lang="en-US" altLang="ja-JP" sz="2000" b="0" i="0" dirty="0">
                <a:solidFill>
                  <a:srgbClr val="FF0000"/>
                </a:solidFill>
                <a:effectLst/>
                <a:latin typeface="Noto Sans Japanese"/>
              </a:rPr>
              <a:t>8</a:t>
            </a:r>
            <a:r>
              <a:rPr lang="ja-JP" altLang="en-US" sz="2000" b="0" i="0" dirty="0">
                <a:solidFill>
                  <a:srgbClr val="FF0000"/>
                </a:solidFill>
                <a:effectLst/>
                <a:latin typeface="Noto Sans Japanese"/>
              </a:rPr>
              <a:t>の</a:t>
            </a:r>
            <a:r>
              <a:rPr lang="en-US" altLang="ja-JP" sz="2000" b="0" i="0" dirty="0">
                <a:solidFill>
                  <a:srgbClr val="FF0000"/>
                </a:solidFill>
                <a:effectLst/>
                <a:latin typeface="Noto Sans Japanese"/>
              </a:rPr>
              <a:t>3</a:t>
            </a:r>
          </a:p>
          <a:p>
            <a:pPr algn="l"/>
            <a:r>
              <a:rPr lang="ja-JP" altLang="en-US" sz="2000" b="0" i="0" dirty="0">
                <a:solidFill>
                  <a:srgbClr val="333333"/>
                </a:solidFill>
                <a:effectLst/>
                <a:latin typeface="Noto Sans Japanese"/>
              </a:rPr>
              <a:t>事業者は、第</a:t>
            </a:r>
            <a:r>
              <a:rPr lang="en-US" altLang="ja-JP" sz="2000" b="0" i="0" dirty="0">
                <a:solidFill>
                  <a:srgbClr val="333333"/>
                </a:solidFill>
                <a:effectLst/>
                <a:latin typeface="Noto Sans Japanese"/>
              </a:rPr>
              <a:t>66</a:t>
            </a:r>
            <a:r>
              <a:rPr lang="ja-JP" altLang="en-US" sz="2000" b="0" i="0" dirty="0">
                <a:solidFill>
                  <a:srgbClr val="333333"/>
                </a:solidFill>
                <a:effectLst/>
                <a:latin typeface="Noto Sans Japanese"/>
              </a:rPr>
              <a:t>条の</a:t>
            </a:r>
            <a:r>
              <a:rPr lang="en-US" altLang="ja-JP" sz="2000" b="0" i="0" dirty="0">
                <a:solidFill>
                  <a:srgbClr val="333333"/>
                </a:solidFill>
                <a:effectLst/>
                <a:latin typeface="Noto Sans Japanese"/>
              </a:rPr>
              <a:t>8</a:t>
            </a:r>
            <a:r>
              <a:rPr lang="ja-JP" altLang="en-US" sz="2000" b="0" i="0" dirty="0">
                <a:solidFill>
                  <a:srgbClr val="333333"/>
                </a:solidFill>
                <a:effectLst/>
                <a:latin typeface="Noto Sans Japanese"/>
              </a:rPr>
              <a:t>第</a:t>
            </a:r>
            <a:r>
              <a:rPr lang="en-US" altLang="ja-JP" sz="2000" b="0" i="0" dirty="0">
                <a:solidFill>
                  <a:srgbClr val="333333"/>
                </a:solidFill>
                <a:effectLst/>
                <a:latin typeface="Noto Sans Japanese"/>
              </a:rPr>
              <a:t>1</a:t>
            </a:r>
            <a:r>
              <a:rPr lang="ja-JP" altLang="en-US" sz="2000" b="0" i="0" dirty="0">
                <a:solidFill>
                  <a:srgbClr val="333333"/>
                </a:solidFill>
                <a:effectLst/>
                <a:latin typeface="Noto Sans Japanese"/>
              </a:rPr>
              <a:t>項又は前条第</a:t>
            </a:r>
            <a:r>
              <a:rPr lang="en-US" altLang="ja-JP" sz="2000" b="0" i="0" dirty="0">
                <a:solidFill>
                  <a:srgbClr val="333333"/>
                </a:solidFill>
                <a:effectLst/>
                <a:latin typeface="Noto Sans Japanese"/>
              </a:rPr>
              <a:t>1</a:t>
            </a:r>
            <a:r>
              <a:rPr lang="ja-JP" altLang="en-US" sz="2000" b="0" i="0" dirty="0">
                <a:solidFill>
                  <a:srgbClr val="333333"/>
                </a:solidFill>
                <a:effectLst/>
                <a:latin typeface="Noto Sans Japanese"/>
              </a:rPr>
              <a:t>項の規定による面接指導を実施するため、厚生労働省令で定める方法により、労働者（次条第</a:t>
            </a:r>
            <a:r>
              <a:rPr lang="en-US" altLang="ja-JP" sz="2000" b="0" i="0" dirty="0">
                <a:solidFill>
                  <a:srgbClr val="333333"/>
                </a:solidFill>
                <a:effectLst/>
                <a:latin typeface="Noto Sans Japanese"/>
              </a:rPr>
              <a:t>1</a:t>
            </a:r>
            <a:r>
              <a:rPr lang="ja-JP" altLang="en-US" sz="2000" b="0" i="0" dirty="0">
                <a:solidFill>
                  <a:srgbClr val="333333"/>
                </a:solidFill>
                <a:effectLst/>
                <a:latin typeface="Noto Sans Japanese"/>
              </a:rPr>
              <a:t>項に規定する者を除く）の労働時間の状況を把握しなければならない。</a:t>
            </a:r>
          </a:p>
          <a:p>
            <a:endParaRPr kumimoji="1" lang="en-US" altLang="ja-JP" sz="2000" b="1" spc="-150" dirty="0">
              <a:solidFill>
                <a:srgbClr val="26968B"/>
              </a:solidFill>
              <a:latin typeface="メイリオ" pitchFamily="50" charset="-128"/>
              <a:ea typeface="メイリオ" pitchFamily="50" charset="-128"/>
              <a:cs typeface="メイリオ" pitchFamily="50" charset="-128"/>
            </a:endParaRPr>
          </a:p>
          <a:p>
            <a:pPr algn="l">
              <a:buNone/>
            </a:pPr>
            <a:r>
              <a:rPr lang="ja-JP" altLang="en-US" sz="2000" b="0" i="0" dirty="0">
                <a:solidFill>
                  <a:srgbClr val="333333"/>
                </a:solidFill>
                <a:effectLst/>
                <a:latin typeface="Noto Sans Japanese"/>
              </a:rPr>
              <a:t>●</a:t>
            </a:r>
            <a:r>
              <a:rPr lang="ja-JP" altLang="en-US" sz="2000" b="0" i="0" dirty="0">
                <a:solidFill>
                  <a:srgbClr val="FF0000"/>
                </a:solidFill>
                <a:effectLst/>
                <a:latin typeface="Noto Sans Japanese"/>
              </a:rPr>
              <a:t>労働安全衛生規則第</a:t>
            </a:r>
            <a:r>
              <a:rPr lang="en-US" altLang="ja-JP" sz="2000" b="0" i="0" dirty="0">
                <a:solidFill>
                  <a:srgbClr val="FF0000"/>
                </a:solidFill>
                <a:effectLst/>
                <a:latin typeface="Noto Sans Japanese"/>
              </a:rPr>
              <a:t>52</a:t>
            </a:r>
            <a:r>
              <a:rPr lang="ja-JP" altLang="en-US" sz="2000" b="0" i="0" dirty="0">
                <a:solidFill>
                  <a:srgbClr val="FF0000"/>
                </a:solidFill>
                <a:effectLst/>
                <a:latin typeface="Noto Sans Japanese"/>
              </a:rPr>
              <a:t>条の</a:t>
            </a:r>
            <a:r>
              <a:rPr lang="en-US" altLang="ja-JP" sz="2000" b="0" i="0" dirty="0">
                <a:solidFill>
                  <a:srgbClr val="FF0000"/>
                </a:solidFill>
                <a:effectLst/>
                <a:latin typeface="Noto Sans Japanese"/>
              </a:rPr>
              <a:t>7</a:t>
            </a:r>
            <a:r>
              <a:rPr lang="ja-JP" altLang="en-US" sz="2000" b="0" i="0" dirty="0">
                <a:solidFill>
                  <a:srgbClr val="FF0000"/>
                </a:solidFill>
                <a:effectLst/>
                <a:latin typeface="Noto Sans Japanese"/>
              </a:rPr>
              <a:t>の</a:t>
            </a:r>
            <a:r>
              <a:rPr lang="en-US" altLang="ja-JP" sz="2000" b="0" i="0" dirty="0">
                <a:solidFill>
                  <a:srgbClr val="FF0000"/>
                </a:solidFill>
                <a:effectLst/>
                <a:latin typeface="Noto Sans Japanese"/>
              </a:rPr>
              <a:t>3</a:t>
            </a:r>
          </a:p>
          <a:p>
            <a:pPr algn="l"/>
            <a:r>
              <a:rPr lang="en-US" altLang="ja-JP" sz="2000" b="0" i="0" dirty="0">
                <a:solidFill>
                  <a:srgbClr val="333333"/>
                </a:solidFill>
                <a:effectLst/>
                <a:latin typeface="Noto Sans Japanese"/>
              </a:rPr>
              <a:t>1</a:t>
            </a:r>
            <a:r>
              <a:rPr lang="ja-JP" altLang="en-US" sz="2000" b="0" i="0" dirty="0">
                <a:solidFill>
                  <a:srgbClr val="333333"/>
                </a:solidFill>
                <a:effectLst/>
                <a:latin typeface="Noto Sans Japanese"/>
              </a:rPr>
              <a:t>　法第</a:t>
            </a:r>
            <a:r>
              <a:rPr lang="en-US" altLang="ja-JP" sz="2000" b="0" i="0" dirty="0">
                <a:solidFill>
                  <a:srgbClr val="333333"/>
                </a:solidFill>
                <a:effectLst/>
                <a:latin typeface="Noto Sans Japanese"/>
              </a:rPr>
              <a:t>66</a:t>
            </a:r>
            <a:r>
              <a:rPr lang="ja-JP" altLang="en-US" sz="2000" b="0" i="0" dirty="0">
                <a:solidFill>
                  <a:srgbClr val="333333"/>
                </a:solidFill>
                <a:effectLst/>
                <a:latin typeface="Noto Sans Japanese"/>
              </a:rPr>
              <a:t>条の</a:t>
            </a:r>
            <a:r>
              <a:rPr lang="en-US" altLang="ja-JP" sz="2000" b="0" i="0" dirty="0">
                <a:solidFill>
                  <a:srgbClr val="333333"/>
                </a:solidFill>
                <a:effectLst/>
                <a:latin typeface="Noto Sans Japanese"/>
              </a:rPr>
              <a:t>8</a:t>
            </a:r>
            <a:r>
              <a:rPr lang="ja-JP" altLang="en-US" sz="2000" b="0" i="0" dirty="0">
                <a:solidFill>
                  <a:srgbClr val="333333"/>
                </a:solidFill>
                <a:effectLst/>
                <a:latin typeface="Noto Sans Japanese"/>
              </a:rPr>
              <a:t>の</a:t>
            </a:r>
            <a:r>
              <a:rPr lang="en-US" altLang="ja-JP" sz="2000" b="0" i="0" dirty="0">
                <a:solidFill>
                  <a:srgbClr val="333333"/>
                </a:solidFill>
                <a:effectLst/>
                <a:latin typeface="Noto Sans Japanese"/>
              </a:rPr>
              <a:t>3</a:t>
            </a:r>
            <a:r>
              <a:rPr lang="ja-JP" altLang="en-US" sz="2000" b="0" i="0" dirty="0">
                <a:solidFill>
                  <a:srgbClr val="333333"/>
                </a:solidFill>
                <a:effectLst/>
                <a:latin typeface="Noto Sans Japanese"/>
              </a:rPr>
              <a:t>の厚生労働省令で定める方法は、タイムカードによる記録、パーソナルコンピュータ等の電子計算機の使用時間の記録等の客観的な方法その他適切な方法とする。</a:t>
            </a:r>
            <a:br>
              <a:rPr lang="ja-JP" altLang="en-US" sz="2000" b="0" i="0" dirty="0">
                <a:solidFill>
                  <a:srgbClr val="333333"/>
                </a:solidFill>
                <a:effectLst/>
                <a:latin typeface="Noto Sans Japanese"/>
              </a:rPr>
            </a:br>
            <a:r>
              <a:rPr lang="en-US" altLang="ja-JP" sz="2000" b="0" i="0" dirty="0">
                <a:solidFill>
                  <a:srgbClr val="333333"/>
                </a:solidFill>
                <a:effectLst/>
                <a:latin typeface="Noto Sans Japanese"/>
              </a:rPr>
              <a:t>2</a:t>
            </a:r>
            <a:r>
              <a:rPr lang="ja-JP" altLang="en-US" sz="2000" b="0" i="0" dirty="0">
                <a:solidFill>
                  <a:srgbClr val="333333"/>
                </a:solidFill>
                <a:effectLst/>
                <a:latin typeface="Noto Sans Japanese"/>
              </a:rPr>
              <a:t>　事業者は、前項に規定する方法により把握した労働時間の状況の記録を作成し、</a:t>
            </a:r>
            <a:r>
              <a:rPr lang="en-US" altLang="ja-JP" sz="2000" b="0" i="0" dirty="0">
                <a:solidFill>
                  <a:srgbClr val="333333"/>
                </a:solidFill>
                <a:effectLst/>
                <a:latin typeface="Noto Sans Japanese"/>
              </a:rPr>
              <a:t>3</a:t>
            </a:r>
            <a:r>
              <a:rPr lang="ja-JP" altLang="en-US" sz="2000" b="0" i="0" dirty="0">
                <a:solidFill>
                  <a:srgbClr val="333333"/>
                </a:solidFill>
                <a:effectLst/>
                <a:latin typeface="Noto Sans Japanese"/>
              </a:rPr>
              <a:t>年間保管するための必要な措置を講じなければならない。</a:t>
            </a:r>
          </a:p>
          <a:p>
            <a:endParaRPr kumimoji="1" lang="ja-JP" altLang="en-US" sz="2000" b="1" spc="-150" dirty="0">
              <a:solidFill>
                <a:srgbClr val="26968B"/>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023345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スライド番号プレースホルダー 2"/>
          <p:cNvSpPr txBox="1">
            <a:spLocks/>
          </p:cNvSpPr>
          <p:nvPr/>
        </p:nvSpPr>
        <p:spPr>
          <a:xfrm>
            <a:off x="9183470" y="6492875"/>
            <a:ext cx="722530" cy="365125"/>
          </a:xfrm>
          <a:prstGeom prst="rect">
            <a:avLst/>
          </a:prstGeom>
        </p:spPr>
        <p:txBody>
          <a:bodyPr/>
          <a:lstStyle>
            <a:defPPr>
              <a:defRPr lang="ja-JP"/>
            </a:defPPr>
            <a:lvl1pPr marL="0" algn="l" defTabSz="912750" rtl="0" eaLnBrk="1" latinLnBrk="0" hangingPunct="1">
              <a:defRPr kumimoji="1" sz="1800" kern="1200">
                <a:solidFill>
                  <a:schemeClr val="tx1"/>
                </a:solidFill>
                <a:latin typeface="+mn-lt"/>
                <a:ea typeface="+mn-ea"/>
                <a:cs typeface="+mn-cs"/>
              </a:defRPr>
            </a:lvl1pPr>
            <a:lvl2pPr marL="456374" algn="l" defTabSz="912750" rtl="0" eaLnBrk="1" latinLnBrk="0" hangingPunct="1">
              <a:defRPr kumimoji="1" sz="1800" kern="1200">
                <a:solidFill>
                  <a:schemeClr val="tx1"/>
                </a:solidFill>
                <a:latin typeface="+mn-lt"/>
                <a:ea typeface="+mn-ea"/>
                <a:cs typeface="+mn-cs"/>
              </a:defRPr>
            </a:lvl2pPr>
            <a:lvl3pPr marL="912750" algn="l" defTabSz="912750" rtl="0" eaLnBrk="1" latinLnBrk="0" hangingPunct="1">
              <a:defRPr kumimoji="1" sz="1800" kern="1200">
                <a:solidFill>
                  <a:schemeClr val="tx1"/>
                </a:solidFill>
                <a:latin typeface="+mn-lt"/>
                <a:ea typeface="+mn-ea"/>
                <a:cs typeface="+mn-cs"/>
              </a:defRPr>
            </a:lvl3pPr>
            <a:lvl4pPr marL="1369130" algn="l" defTabSz="912750" rtl="0" eaLnBrk="1" latinLnBrk="0" hangingPunct="1">
              <a:defRPr kumimoji="1" sz="1800" kern="1200">
                <a:solidFill>
                  <a:schemeClr val="tx1"/>
                </a:solidFill>
                <a:latin typeface="+mn-lt"/>
                <a:ea typeface="+mn-ea"/>
                <a:cs typeface="+mn-cs"/>
              </a:defRPr>
            </a:lvl4pPr>
            <a:lvl5pPr marL="1825503" algn="l" defTabSz="912750" rtl="0" eaLnBrk="1" latinLnBrk="0" hangingPunct="1">
              <a:defRPr kumimoji="1" sz="1800" kern="1200">
                <a:solidFill>
                  <a:schemeClr val="tx1"/>
                </a:solidFill>
                <a:latin typeface="+mn-lt"/>
                <a:ea typeface="+mn-ea"/>
                <a:cs typeface="+mn-cs"/>
              </a:defRPr>
            </a:lvl5pPr>
            <a:lvl6pPr marL="2281881" algn="l" defTabSz="912750" rtl="0" eaLnBrk="1" latinLnBrk="0" hangingPunct="1">
              <a:defRPr kumimoji="1" sz="1800" kern="1200">
                <a:solidFill>
                  <a:schemeClr val="tx1"/>
                </a:solidFill>
                <a:latin typeface="+mn-lt"/>
                <a:ea typeface="+mn-ea"/>
                <a:cs typeface="+mn-cs"/>
              </a:defRPr>
            </a:lvl6pPr>
            <a:lvl7pPr marL="2738258" algn="l" defTabSz="912750" rtl="0" eaLnBrk="1" latinLnBrk="0" hangingPunct="1">
              <a:defRPr kumimoji="1" sz="1800" kern="1200">
                <a:solidFill>
                  <a:schemeClr val="tx1"/>
                </a:solidFill>
                <a:latin typeface="+mn-lt"/>
                <a:ea typeface="+mn-ea"/>
                <a:cs typeface="+mn-cs"/>
              </a:defRPr>
            </a:lvl7pPr>
            <a:lvl8pPr marL="3194631" algn="l" defTabSz="912750" rtl="0" eaLnBrk="1" latinLnBrk="0" hangingPunct="1">
              <a:defRPr kumimoji="1" sz="1800" kern="1200">
                <a:solidFill>
                  <a:schemeClr val="tx1"/>
                </a:solidFill>
                <a:latin typeface="+mn-lt"/>
                <a:ea typeface="+mn-ea"/>
                <a:cs typeface="+mn-cs"/>
              </a:defRPr>
            </a:lvl8pPr>
            <a:lvl9pPr marL="3651009" algn="l" defTabSz="912750" rtl="0" eaLnBrk="1" latinLnBrk="0" hangingPunct="1">
              <a:defRPr kumimoji="1" sz="1800" kern="1200">
                <a:solidFill>
                  <a:schemeClr val="tx1"/>
                </a:solidFill>
                <a:latin typeface="+mn-lt"/>
                <a:ea typeface="+mn-ea"/>
                <a:cs typeface="+mn-cs"/>
              </a:defRPr>
            </a:lvl9pPr>
          </a:lstStyle>
          <a:p>
            <a:pPr>
              <a:defRPr/>
            </a:pPr>
            <a:fld id="{A5A05A7F-8CE3-4109-9362-34BB9F9E23C9}" type="slidenum">
              <a:rPr lang="ja-JP" altLang="en-US" sz="2000" smtClean="0">
                <a:latin typeface="HG丸ｺﾞｼｯｸM-PRO" panose="020F0600000000000000" pitchFamily="50" charset="-128"/>
                <a:ea typeface="HG丸ｺﾞｼｯｸM-PRO" panose="020F0600000000000000" pitchFamily="50" charset="-128"/>
              </a:rPr>
              <a:pPr>
                <a:defRPr/>
              </a:pPr>
              <a:t>7</a:t>
            </a:fld>
            <a:endParaRPr lang="ja-JP" altLang="en-US" sz="2000">
              <a:latin typeface="HG丸ｺﾞｼｯｸM-PRO" panose="020F0600000000000000" pitchFamily="50" charset="-128"/>
              <a:ea typeface="HG丸ｺﾞｼｯｸM-PRO" panose="020F0600000000000000" pitchFamily="50" charset="-128"/>
            </a:endParaRPr>
          </a:p>
        </p:txBody>
      </p:sp>
      <p:sp>
        <p:nvSpPr>
          <p:cNvPr id="7" name="object 3">
            <a:extLst>
              <a:ext uri="{FF2B5EF4-FFF2-40B4-BE49-F238E27FC236}">
                <a16:creationId xmlns:a16="http://schemas.microsoft.com/office/drawing/2014/main" id="{DE6092FA-EA2B-1141-850A-D312A2F7AD2B}"/>
              </a:ext>
            </a:extLst>
          </p:cNvPr>
          <p:cNvSpPr/>
          <p:nvPr/>
        </p:nvSpPr>
        <p:spPr>
          <a:xfrm>
            <a:off x="194505" y="563300"/>
            <a:ext cx="9339732" cy="286014"/>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92D050"/>
          </a:solidFill>
          <a:ln>
            <a:solidFill>
              <a:srgbClr val="92D050"/>
            </a:solidFill>
          </a:ln>
        </p:spPr>
        <p:txBody>
          <a:bodyPr wrap="square" lIns="0" tIns="0" rIns="0" bIns="0" rtlCol="0"/>
          <a:lstStyle/>
          <a:p>
            <a:endParaRPr>
              <a:latin typeface="HGMaruGothicMPRO" panose="020F0600000000000000" pitchFamily="34" charset="-128"/>
              <a:ea typeface="HGMaruGothicMPRO" panose="020F0600000000000000" pitchFamily="34" charset="-128"/>
            </a:endParaRPr>
          </a:p>
        </p:txBody>
      </p:sp>
      <p:sp>
        <p:nvSpPr>
          <p:cNvPr id="4" name="テキスト ボックス 3"/>
          <p:cNvSpPr txBox="1"/>
          <p:nvPr/>
        </p:nvSpPr>
        <p:spPr>
          <a:xfrm>
            <a:off x="701486" y="475474"/>
            <a:ext cx="3600400" cy="461665"/>
          </a:xfrm>
          <a:prstGeom prst="rect">
            <a:avLst/>
          </a:prstGeom>
          <a:solidFill>
            <a:schemeClr val="bg1"/>
          </a:solidFill>
        </p:spPr>
        <p:txBody>
          <a:bodyPr wrap="square" rtlCol="0">
            <a:spAutoFit/>
          </a:bodyPr>
          <a:lstStyle/>
          <a:p>
            <a:pPr algn="ctr"/>
            <a:r>
              <a:rPr lang="ja-JP" altLang="en-US" sz="2400">
                <a:latin typeface="HGPｺﾞｼｯｸM" panose="020B0600000000000000" pitchFamily="50" charset="-128"/>
                <a:ea typeface="HGPｺﾞｼｯｸM" panose="020B0600000000000000" pitchFamily="50" charset="-128"/>
              </a:rPr>
              <a:t>ガイドラインの主なポイント</a:t>
            </a:r>
            <a:endParaRPr kumimoji="1" lang="ja-JP" altLang="en-US" sz="2400">
              <a:latin typeface="HGPｺﾞｼｯｸM" panose="020B0600000000000000" pitchFamily="50" charset="-128"/>
              <a:ea typeface="HGPｺﾞｼｯｸM" panose="020B0600000000000000" pitchFamily="50" charset="-128"/>
            </a:endParaRPr>
          </a:p>
        </p:txBody>
      </p:sp>
      <p:sp>
        <p:nvSpPr>
          <p:cNvPr id="5" name="テキスト ボックス 4"/>
          <p:cNvSpPr txBox="1"/>
          <p:nvPr/>
        </p:nvSpPr>
        <p:spPr>
          <a:xfrm>
            <a:off x="304136" y="959424"/>
            <a:ext cx="8879334" cy="369332"/>
          </a:xfrm>
          <a:prstGeom prst="rect">
            <a:avLst/>
          </a:prstGeom>
          <a:noFill/>
        </p:spPr>
        <p:txBody>
          <a:bodyPr wrap="square" rtlCol="0">
            <a:spAutoFit/>
          </a:bodyPr>
          <a:lstStyle/>
          <a:p>
            <a:r>
              <a:rPr kumimoji="1" lang="ja-JP" altLang="en-US"/>
              <a:t>〇　使用者には労働時間を適正に把握するなど労働時間を適切に管理する責務があること</a:t>
            </a:r>
          </a:p>
        </p:txBody>
      </p:sp>
      <p:sp>
        <p:nvSpPr>
          <p:cNvPr id="13" name="テキスト ボックス 12"/>
          <p:cNvSpPr txBox="1"/>
          <p:nvPr/>
        </p:nvSpPr>
        <p:spPr>
          <a:xfrm>
            <a:off x="328596" y="1710824"/>
            <a:ext cx="9460103" cy="5078313"/>
          </a:xfrm>
          <a:prstGeom prst="rect">
            <a:avLst/>
          </a:prstGeom>
          <a:noFill/>
        </p:spPr>
        <p:txBody>
          <a:bodyPr wrap="square" rtlCol="0">
            <a:spAutoFit/>
          </a:bodyPr>
          <a:lstStyle/>
          <a:p>
            <a:r>
              <a:rPr kumimoji="1" lang="ja-JP" altLang="en-US" dirty="0"/>
              <a:t>〇　</a:t>
            </a:r>
            <a:r>
              <a:rPr lang="ja-JP" altLang="ja-JP" dirty="0"/>
              <a:t>使用者は、</a:t>
            </a:r>
            <a:r>
              <a:rPr lang="ja-JP" altLang="ja-JP" dirty="0">
                <a:solidFill>
                  <a:srgbClr val="FF0000"/>
                </a:solidFill>
              </a:rPr>
              <a:t>労働者の労働日ごとの始業・終業時刻を</a:t>
            </a:r>
            <a:r>
              <a:rPr lang="ja-JP" altLang="en-US" dirty="0">
                <a:solidFill>
                  <a:srgbClr val="FF0000"/>
                </a:solidFill>
              </a:rPr>
              <a:t>確認し、これを記録</a:t>
            </a:r>
            <a:r>
              <a:rPr lang="ja-JP" altLang="en-US" dirty="0"/>
              <a:t>すること</a:t>
            </a:r>
            <a:endParaRPr lang="en-US" altLang="ja-JP" dirty="0"/>
          </a:p>
          <a:p>
            <a:r>
              <a:rPr lang="ja-JP" altLang="en-US" dirty="0"/>
              <a:t>（１）原則的な方法</a:t>
            </a:r>
            <a:endParaRPr lang="en-US" altLang="ja-JP" dirty="0"/>
          </a:p>
          <a:p>
            <a:r>
              <a:rPr lang="ja-JP" altLang="en-US" dirty="0"/>
              <a:t>　・　</a:t>
            </a:r>
            <a:r>
              <a:rPr lang="ja-JP" altLang="ja-JP" dirty="0"/>
              <a:t>使用者</a:t>
            </a:r>
            <a:r>
              <a:rPr lang="ja-JP" altLang="en-US" dirty="0"/>
              <a:t>が、</a:t>
            </a:r>
            <a:r>
              <a:rPr lang="ja-JP" altLang="ja-JP" dirty="0">
                <a:solidFill>
                  <a:srgbClr val="FF0000"/>
                </a:solidFill>
              </a:rPr>
              <a:t>自ら現認</a:t>
            </a:r>
            <a:r>
              <a:rPr lang="ja-JP" altLang="ja-JP" dirty="0"/>
              <a:t>することにより確認</a:t>
            </a:r>
            <a:r>
              <a:rPr lang="ja-JP" altLang="en-US" dirty="0"/>
              <a:t>し、適正に記録</a:t>
            </a:r>
            <a:r>
              <a:rPr lang="ja-JP" altLang="ja-JP" dirty="0"/>
              <a:t>すること</a:t>
            </a:r>
            <a:endParaRPr lang="en-US" altLang="ja-JP" dirty="0"/>
          </a:p>
          <a:p>
            <a:r>
              <a:rPr lang="ja-JP" altLang="en-US" dirty="0"/>
              <a:t>　・　</a:t>
            </a:r>
            <a:r>
              <a:rPr lang="ja-JP" altLang="ja-JP" dirty="0"/>
              <a:t>タイムカード、ＩＣカード、パソコンの使用時間の記録等の</a:t>
            </a:r>
            <a:r>
              <a:rPr lang="ja-JP" altLang="ja-JP" dirty="0">
                <a:solidFill>
                  <a:srgbClr val="FF0000"/>
                </a:solidFill>
              </a:rPr>
              <a:t>客観的な記録を基礎</a:t>
            </a:r>
            <a:r>
              <a:rPr lang="ja-JP" altLang="ja-JP" dirty="0"/>
              <a:t>として確認し、</a:t>
            </a:r>
            <a:endParaRPr lang="en-US" altLang="ja-JP" dirty="0"/>
          </a:p>
          <a:p>
            <a:r>
              <a:rPr lang="ja-JP" altLang="en-US" dirty="0"/>
              <a:t>　　</a:t>
            </a:r>
            <a:r>
              <a:rPr lang="ja-JP" altLang="ja-JP" dirty="0"/>
              <a:t>適正に記録すること</a:t>
            </a:r>
            <a:r>
              <a:rPr kumimoji="1" lang="ja-JP" altLang="en-US" dirty="0"/>
              <a:t>　</a:t>
            </a:r>
            <a:endParaRPr kumimoji="1" lang="en-US" altLang="ja-JP" dirty="0"/>
          </a:p>
          <a:p>
            <a:r>
              <a:rPr lang="ja-JP" altLang="en-US" dirty="0"/>
              <a:t>（２）　や</a:t>
            </a:r>
            <a:r>
              <a:rPr lang="ja-JP" altLang="ja-JP" dirty="0"/>
              <a:t>むを得ず自己申告制で労働時間を把握する場合</a:t>
            </a:r>
          </a:p>
          <a:p>
            <a:r>
              <a:rPr lang="ja-JP" altLang="ja-JP" dirty="0"/>
              <a:t>　①</a:t>
            </a:r>
            <a:r>
              <a:rPr lang="ja-JP" altLang="en-US" dirty="0"/>
              <a:t>　</a:t>
            </a:r>
            <a:r>
              <a:rPr lang="ja-JP" altLang="ja-JP" dirty="0"/>
              <a:t>自己申告を行う労働者や、労働時間を管理する者に対しても自己申告制の適正な運用等</a:t>
            </a:r>
            <a:endParaRPr lang="en-US" altLang="ja-JP" dirty="0"/>
          </a:p>
          <a:p>
            <a:r>
              <a:rPr lang="ja-JP" altLang="en-US" dirty="0"/>
              <a:t>　　</a:t>
            </a:r>
            <a:r>
              <a:rPr lang="ja-JP" altLang="ja-JP" dirty="0"/>
              <a:t>ガイドラインに基づく措置等につい</a:t>
            </a:r>
            <a:r>
              <a:rPr lang="ja-JP" altLang="en-US" dirty="0"/>
              <a:t>て、十分な説明を行うこと</a:t>
            </a:r>
            <a:endParaRPr lang="ja-JP" altLang="ja-JP" dirty="0"/>
          </a:p>
          <a:p>
            <a:r>
              <a:rPr lang="ja-JP" altLang="ja-JP" dirty="0"/>
              <a:t>　②　</a:t>
            </a:r>
            <a:r>
              <a:rPr lang="ja-JP" altLang="en-US" dirty="0"/>
              <a:t>労働者の</a:t>
            </a:r>
            <a:r>
              <a:rPr lang="ja-JP" altLang="ja-JP" dirty="0"/>
              <a:t>自己申告により把握した労働時間と、入退場記録やパソコンの使用時間等から把</a:t>
            </a:r>
            <a:r>
              <a:rPr lang="ja-JP" altLang="en-US" dirty="0"/>
              <a:t>　</a:t>
            </a:r>
            <a:endParaRPr lang="en-US" altLang="ja-JP" dirty="0"/>
          </a:p>
          <a:p>
            <a:r>
              <a:rPr lang="ja-JP" altLang="en-US" dirty="0"/>
              <a:t>　　</a:t>
            </a:r>
            <a:r>
              <a:rPr lang="ja-JP" altLang="ja-JP" dirty="0"/>
              <a:t>握した在社時間との間に著しい乖離がある場合は実態調査を実施し、所</a:t>
            </a:r>
            <a:r>
              <a:rPr lang="ja-JP" altLang="en-US" dirty="0"/>
              <a:t>要</a:t>
            </a:r>
            <a:r>
              <a:rPr lang="ja-JP" altLang="ja-JP" dirty="0"/>
              <a:t>の労働時間の補正</a:t>
            </a:r>
            <a:endParaRPr lang="en-US" altLang="ja-JP" dirty="0"/>
          </a:p>
          <a:p>
            <a:r>
              <a:rPr lang="ja-JP" altLang="en-US" dirty="0"/>
              <a:t>　　</a:t>
            </a:r>
            <a:r>
              <a:rPr lang="ja-JP" altLang="ja-JP" dirty="0"/>
              <a:t>を行うこと</a:t>
            </a:r>
          </a:p>
          <a:p>
            <a:r>
              <a:rPr lang="ja-JP" altLang="ja-JP" dirty="0"/>
              <a:t>　③　使用者は労働者が自己申告できる時間数の上限を設け</a:t>
            </a:r>
            <a:r>
              <a:rPr lang="ja-JP" altLang="en-US" dirty="0"/>
              <a:t>、上限を超える申請を認めない</a:t>
            </a:r>
            <a:r>
              <a:rPr lang="ja-JP" altLang="ja-JP" dirty="0"/>
              <a:t>等</a:t>
            </a:r>
            <a:endParaRPr lang="en-US" altLang="ja-JP" dirty="0"/>
          </a:p>
          <a:p>
            <a:r>
              <a:rPr lang="ja-JP" altLang="en-US" dirty="0"/>
              <a:t>　　労働者の</a:t>
            </a:r>
            <a:r>
              <a:rPr lang="ja-JP" altLang="ja-JP" dirty="0"/>
              <a:t>適正な自己申告を阻害する措置を</a:t>
            </a:r>
            <a:r>
              <a:rPr lang="ja-JP" altLang="en-US" dirty="0"/>
              <a:t>講じ</a:t>
            </a:r>
            <a:r>
              <a:rPr lang="ja-JP" altLang="ja-JP" dirty="0"/>
              <a:t>てはならないこと。さらに３６協定の延長する</a:t>
            </a:r>
            <a:endParaRPr lang="en-US" altLang="ja-JP" dirty="0"/>
          </a:p>
          <a:p>
            <a:r>
              <a:rPr lang="ja-JP" altLang="en-US" dirty="0"/>
              <a:t>　　</a:t>
            </a:r>
            <a:r>
              <a:rPr lang="ja-JP" altLang="ja-JP" dirty="0"/>
              <a:t>ことができる時間数を超えて労働しているにもかかわらず、記録上これを守っているようにする</a:t>
            </a:r>
            <a:endParaRPr lang="en-US" altLang="ja-JP" dirty="0"/>
          </a:p>
          <a:p>
            <a:r>
              <a:rPr lang="ja-JP" altLang="en-US" dirty="0"/>
              <a:t>　　</a:t>
            </a:r>
            <a:r>
              <a:rPr lang="ja-JP" altLang="ja-JP" dirty="0"/>
              <a:t>ことが、</a:t>
            </a:r>
            <a:r>
              <a:rPr lang="ja-JP" altLang="en-US" dirty="0"/>
              <a:t>労働時間を管理する者や</a:t>
            </a:r>
            <a:r>
              <a:rPr lang="ja-JP" altLang="ja-JP" dirty="0"/>
              <a:t>労働者等において慣習的に行われていないか確認すること</a:t>
            </a:r>
            <a:endParaRPr lang="en-US" altLang="ja-JP" dirty="0"/>
          </a:p>
          <a:p>
            <a:r>
              <a:rPr lang="ja-JP" altLang="en-US" dirty="0"/>
              <a:t>〇　賃金台帳の適正な調製</a:t>
            </a:r>
            <a:endParaRPr lang="en-US" altLang="ja-JP" dirty="0"/>
          </a:p>
          <a:p>
            <a:r>
              <a:rPr lang="ja-JP" altLang="en-US" dirty="0"/>
              <a:t>　　使用者は、法令に基づき、労働者ごとに、労働日数、労働時間数、休日労働時間数、時間外</a:t>
            </a:r>
            <a:endParaRPr lang="en-US" altLang="ja-JP" dirty="0"/>
          </a:p>
          <a:p>
            <a:r>
              <a:rPr lang="ja-JP" altLang="en-US" dirty="0"/>
              <a:t>　労働時間数、深夜労働時間数といった事項を適正に記入しなければならないこと</a:t>
            </a:r>
            <a:r>
              <a:rPr kumimoji="1" lang="ja-JP" altLang="en-US" dirty="0"/>
              <a:t>　　</a:t>
            </a:r>
          </a:p>
        </p:txBody>
      </p:sp>
      <p:sp>
        <p:nvSpPr>
          <p:cNvPr id="14" name="object 3">
            <a:extLst>
              <a:ext uri="{FF2B5EF4-FFF2-40B4-BE49-F238E27FC236}">
                <a16:creationId xmlns:a16="http://schemas.microsoft.com/office/drawing/2014/main" id="{0F76B4C3-881A-1540-8490-84449037AA03}"/>
              </a:ext>
            </a:extLst>
          </p:cNvPr>
          <p:cNvSpPr/>
          <p:nvPr/>
        </p:nvSpPr>
        <p:spPr>
          <a:xfrm>
            <a:off x="39720" y="48020"/>
            <a:ext cx="9866279" cy="466354"/>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r>
              <a:rPr lang="en-US" altLang="ja-JP" b="1" dirty="0">
                <a:solidFill>
                  <a:schemeClr val="bg1"/>
                </a:solidFill>
                <a:latin typeface="HGMaruGothicMPRO" panose="020F0600000000000000" pitchFamily="34" charset="-128"/>
                <a:ea typeface="HGMaruGothicMPRO" panose="020F0600000000000000" pitchFamily="34" charset="-128"/>
              </a:rPr>
              <a:t>Ⅲ</a:t>
            </a:r>
            <a:r>
              <a:rPr lang="ja-JP" altLang="en-US" b="1" dirty="0">
                <a:solidFill>
                  <a:schemeClr val="bg1"/>
                </a:solidFill>
                <a:latin typeface="HGMaruGothicMPRO" panose="020F0600000000000000" pitchFamily="34" charset="-128"/>
                <a:ea typeface="HGMaruGothicMPRO" panose="020F0600000000000000" pitchFamily="34" charset="-128"/>
              </a:rPr>
              <a:t>　労働時間の適正な把握のために使用者が講ずべき措置に関するガイドライン</a:t>
            </a:r>
            <a:endParaRPr b="1" dirty="0">
              <a:solidFill>
                <a:schemeClr val="bg1"/>
              </a:solidFill>
              <a:latin typeface="HGMaruGothicMPRO" panose="020F0600000000000000" pitchFamily="34" charset="-128"/>
              <a:ea typeface="HGMaruGothicMPRO" panose="020F0600000000000000" pitchFamily="34" charset="-128"/>
            </a:endParaRPr>
          </a:p>
        </p:txBody>
      </p:sp>
      <p:sp>
        <p:nvSpPr>
          <p:cNvPr id="17" name="テキスト ボックス 16"/>
          <p:cNvSpPr txBox="1"/>
          <p:nvPr/>
        </p:nvSpPr>
        <p:spPr>
          <a:xfrm>
            <a:off x="181418" y="1328756"/>
            <a:ext cx="8712968" cy="369332"/>
          </a:xfrm>
          <a:prstGeom prst="rect">
            <a:avLst/>
          </a:prstGeom>
          <a:noFill/>
        </p:spPr>
        <p:txBody>
          <a:bodyPr wrap="square" rtlCol="0">
            <a:spAutoFit/>
          </a:bodyPr>
          <a:lstStyle/>
          <a:p>
            <a:r>
              <a:rPr kumimoji="1" lang="en-US" altLang="ja-JP"/>
              <a:t>【</a:t>
            </a:r>
            <a:r>
              <a:rPr kumimoji="1" lang="ja-JP" altLang="en-US"/>
              <a:t>労働時間の適正な把握のために使用者が講ずべき措置</a:t>
            </a:r>
            <a:r>
              <a:rPr kumimoji="1" lang="en-US" altLang="ja-JP"/>
              <a:t>】</a:t>
            </a:r>
            <a:endParaRPr kumimoji="1" lang="ja-JP" altLang="en-US"/>
          </a:p>
        </p:txBody>
      </p:sp>
    </p:spTree>
    <p:extLst>
      <p:ext uri="{BB962C8B-B14F-4D97-AF65-F5344CB8AC3E}">
        <p14:creationId xmlns:p14="http://schemas.microsoft.com/office/powerpoint/2010/main" val="276014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DBBFE6E-AD3A-AF0A-0A05-F16441C27A2C}"/>
              </a:ext>
            </a:extLst>
          </p:cNvPr>
          <p:cNvSpPr>
            <a:spLocks noGrp="1"/>
          </p:cNvSpPr>
          <p:nvPr>
            <p:ph type="sldNum" sz="quarter" idx="12"/>
          </p:nvPr>
        </p:nvSpPr>
        <p:spPr/>
        <p:txBody>
          <a:bodyPr/>
          <a:lstStyle/>
          <a:p>
            <a:pPr>
              <a:defRPr/>
            </a:pPr>
            <a:fld id="{F95793F0-1422-48A7-88C7-0432C15BFF5A}" type="slidenum">
              <a:rPr lang="ja-JP" altLang="en-US" smtClean="0">
                <a:solidFill>
                  <a:prstClr val="black"/>
                </a:solidFill>
              </a:rPr>
              <a:pPr>
                <a:defRPr/>
              </a:pPr>
              <a:t>8</a:t>
            </a:fld>
            <a:endParaRPr lang="ja-JP" altLang="en-US">
              <a:solidFill>
                <a:prstClr val="black"/>
              </a:solidFill>
            </a:endParaRPr>
          </a:p>
        </p:txBody>
      </p:sp>
      <p:sp>
        <p:nvSpPr>
          <p:cNvPr id="3" name="正方形/長方形 2">
            <a:extLst>
              <a:ext uri="{FF2B5EF4-FFF2-40B4-BE49-F238E27FC236}">
                <a16:creationId xmlns:a16="http://schemas.microsoft.com/office/drawing/2014/main" id="{F0856DF8-3780-662D-3B9F-CBC831B6CD1D}"/>
              </a:ext>
            </a:extLst>
          </p:cNvPr>
          <p:cNvSpPr/>
          <p:nvPr/>
        </p:nvSpPr>
        <p:spPr>
          <a:xfrm>
            <a:off x="339047" y="688368"/>
            <a:ext cx="8958308" cy="5804021"/>
          </a:xfrm>
          <a:prstGeom prst="rect">
            <a:avLst/>
          </a:prstGeom>
          <a:ln>
            <a:solidFill>
              <a:srgbClr val="FFC000"/>
            </a:solidFill>
          </a:ln>
          <a:effectLst>
            <a:glow rad="101600">
              <a:schemeClr val="accent6">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t"/>
          <a:lstStyle/>
          <a:p>
            <a:pPr algn="l">
              <a:buNone/>
            </a:pPr>
            <a:r>
              <a:rPr lang="ja-JP" altLang="en-US" sz="2000" b="0" i="0" dirty="0">
                <a:solidFill>
                  <a:srgbClr val="333333"/>
                </a:solidFill>
                <a:effectLst/>
                <a:latin typeface="Noto Sans Japanese"/>
              </a:rPr>
              <a:t>１，自己申告による労働時間の把握が認められるのはタイムカード等による把握が難しい場合に限られる。</a:t>
            </a:r>
          </a:p>
          <a:p>
            <a:pPr algn="l">
              <a:buNone/>
            </a:pPr>
            <a:r>
              <a:rPr lang="ja-JP" altLang="en-US" sz="2000" b="0" i="0" dirty="0">
                <a:solidFill>
                  <a:srgbClr val="333333"/>
                </a:solidFill>
                <a:effectLst/>
                <a:latin typeface="Noto Sans Japanese"/>
              </a:rPr>
              <a:t>（例）直行または直帰の従業員で、タイムカード等による把握ができない場合</a:t>
            </a:r>
            <a:endParaRPr lang="en-US" altLang="ja-JP" sz="2000" b="0" i="0" dirty="0">
              <a:solidFill>
                <a:srgbClr val="333333"/>
              </a:solidFill>
              <a:effectLst/>
              <a:latin typeface="Noto Sans Japanese"/>
            </a:endParaRPr>
          </a:p>
          <a:p>
            <a:pPr algn="l"/>
            <a:endParaRPr lang="ja-JP" altLang="en-US" sz="2000" b="0" i="0" dirty="0">
              <a:solidFill>
                <a:srgbClr val="333333"/>
              </a:solidFill>
              <a:effectLst/>
              <a:latin typeface="Noto Sans Japanese"/>
            </a:endParaRPr>
          </a:p>
          <a:p>
            <a:pPr algn="l">
              <a:buNone/>
            </a:pPr>
            <a:r>
              <a:rPr lang="ja-JP" altLang="en-US" b="0" i="0" dirty="0">
                <a:solidFill>
                  <a:srgbClr val="333333"/>
                </a:solidFill>
                <a:effectLst/>
                <a:latin typeface="Noto Sans Japanese"/>
              </a:rPr>
              <a:t>２，労働時間の自己申告は原則として翌労働日までに行わせることが必要。たとえば</a:t>
            </a:r>
            <a:r>
              <a:rPr lang="en-US" altLang="ja-JP" b="0" i="0" dirty="0">
                <a:solidFill>
                  <a:srgbClr val="333333"/>
                </a:solidFill>
                <a:effectLst/>
                <a:latin typeface="Noto Sans Japanese"/>
              </a:rPr>
              <a:t>1</a:t>
            </a:r>
            <a:r>
              <a:rPr lang="ja-JP" altLang="en-US" b="0" i="0" dirty="0">
                <a:solidFill>
                  <a:srgbClr val="333333"/>
                </a:solidFill>
                <a:effectLst/>
                <a:latin typeface="Noto Sans Japanese"/>
              </a:rPr>
              <a:t>ヵ月まとめて自己申告させるのは適切ではない。ただし、宿泊を伴う出張などにより、翌労働日に自己申告させることが困難な場合は、後日一括して自己申告することも可。 </a:t>
            </a:r>
          </a:p>
          <a:p>
            <a:pPr algn="l">
              <a:buNone/>
            </a:pPr>
            <a:r>
              <a:rPr lang="ja-JP" altLang="en-US" b="0" i="0" dirty="0">
                <a:solidFill>
                  <a:srgbClr val="333333"/>
                </a:solidFill>
                <a:effectLst/>
                <a:latin typeface="Noto Sans Japanese"/>
              </a:rPr>
              <a:t>３，企業は従業員に労働時間の自己申告を正確に行わせるために必要な以下の措置を講じる義務がある。</a:t>
            </a:r>
            <a:endParaRPr lang="en-US" altLang="ja-JP" b="0" i="0" dirty="0">
              <a:solidFill>
                <a:srgbClr val="333333"/>
              </a:solidFill>
              <a:effectLst/>
              <a:latin typeface="Noto Sans Japanese"/>
            </a:endParaRPr>
          </a:p>
          <a:p>
            <a:pPr algn="l">
              <a:buNone/>
            </a:pPr>
            <a:endParaRPr lang="en-US" altLang="ja-JP" b="0" i="0" dirty="0">
              <a:solidFill>
                <a:srgbClr val="333333"/>
              </a:solidFill>
              <a:effectLst/>
              <a:latin typeface="Noto Sans Japanese"/>
            </a:endParaRPr>
          </a:p>
          <a:p>
            <a:pPr algn="l">
              <a:buNone/>
            </a:pPr>
            <a:r>
              <a:rPr lang="ja-JP" altLang="en-US" b="0" i="0" u="sng" dirty="0">
                <a:solidFill>
                  <a:srgbClr val="333333"/>
                </a:solidFill>
                <a:effectLst/>
                <a:latin typeface="Noto Sans Japanese"/>
              </a:rPr>
              <a:t>参考情報：労働時間の自己申告を正確に行わせるために義務付けられる措置の内容</a:t>
            </a:r>
          </a:p>
          <a:p>
            <a:pPr algn="l">
              <a:buFont typeface="Arial" panose="020B0604020202020204" pitchFamily="34" charset="0"/>
              <a:buChar char="•"/>
            </a:pPr>
            <a:r>
              <a:rPr lang="ja-JP" altLang="en-US" b="0" i="0" dirty="0">
                <a:solidFill>
                  <a:srgbClr val="333333"/>
                </a:solidFill>
                <a:effectLst/>
                <a:latin typeface="Noto Sans Japanese"/>
              </a:rPr>
              <a:t>①従業員に対して労働時間を正しく自己申告するべきことについて十分説明すること</a:t>
            </a:r>
          </a:p>
          <a:p>
            <a:pPr algn="l">
              <a:buFont typeface="Arial" panose="020B0604020202020204" pitchFamily="34" charset="0"/>
              <a:buChar char="•"/>
            </a:pPr>
            <a:r>
              <a:rPr lang="ja-JP" altLang="en-US" b="0" i="0" dirty="0">
                <a:solidFill>
                  <a:srgbClr val="333333"/>
                </a:solidFill>
                <a:effectLst/>
                <a:latin typeface="Noto Sans Japanese"/>
              </a:rPr>
              <a:t>②労働時間の管理者に対しても、労働時間を正しく自己申告させるべきことについて十分説明すること</a:t>
            </a:r>
          </a:p>
          <a:p>
            <a:pPr algn="l">
              <a:buFont typeface="Arial" panose="020B0604020202020204" pitchFamily="34" charset="0"/>
              <a:buChar char="•"/>
            </a:pPr>
            <a:r>
              <a:rPr lang="ja-JP" altLang="en-US" b="0" i="0" dirty="0">
                <a:solidFill>
                  <a:srgbClr val="333333"/>
                </a:solidFill>
                <a:effectLst/>
                <a:latin typeface="Noto Sans Japanese"/>
              </a:rPr>
              <a:t>③自己申告された労働時間と実際の労働時間が一致しているかどうかについて、必要に応じて実態調査を行うこと</a:t>
            </a:r>
          </a:p>
          <a:p>
            <a:pPr algn="l">
              <a:buFont typeface="Arial" panose="020B0604020202020204" pitchFamily="34" charset="0"/>
              <a:buChar char="•"/>
            </a:pPr>
            <a:r>
              <a:rPr lang="ja-JP" altLang="en-US" b="0" i="0" dirty="0">
                <a:solidFill>
                  <a:srgbClr val="333333"/>
                </a:solidFill>
                <a:effectLst/>
                <a:latin typeface="Noto Sans Japanese"/>
              </a:rPr>
              <a:t>④休憩や自主的な研修等の時間であったとして報告されている時間についても、実際には業務に従事している場合は労働時間として扱うこと。</a:t>
            </a:r>
          </a:p>
          <a:p>
            <a:pPr algn="l">
              <a:buFont typeface="Arial" panose="020B0604020202020204" pitchFamily="34" charset="0"/>
              <a:buChar char="•"/>
            </a:pPr>
            <a:r>
              <a:rPr lang="ja-JP" altLang="en-US" b="0" i="0" dirty="0">
                <a:solidFill>
                  <a:srgbClr val="333333"/>
                </a:solidFill>
                <a:effectLst/>
                <a:latin typeface="Noto Sans Japanese"/>
              </a:rPr>
              <a:t>⑤自己申告できる労働時間に上限を設けるなどして正しい自己申告を妨げないこと</a:t>
            </a:r>
          </a:p>
          <a:p>
            <a:pPr algn="l">
              <a:buNone/>
            </a:pPr>
            <a:endParaRPr lang="ja-JP" altLang="en-US" b="0" i="0" dirty="0">
              <a:solidFill>
                <a:srgbClr val="333333"/>
              </a:solidFill>
              <a:effectLst/>
              <a:latin typeface="Noto Sans Japanese"/>
            </a:endParaRPr>
          </a:p>
          <a:p>
            <a:pPr algn="l"/>
            <a:r>
              <a:rPr lang="ja-JP" altLang="en-US" sz="1400" b="0" i="0" dirty="0">
                <a:solidFill>
                  <a:srgbClr val="333333"/>
                </a:solidFill>
                <a:effectLst/>
                <a:latin typeface="Noto Sans Japanese"/>
              </a:rPr>
              <a:t> </a:t>
            </a:r>
          </a:p>
          <a:p>
            <a:endParaRPr kumimoji="1" lang="ja-JP" altLang="en-US" sz="1400" b="1" spc="-150" dirty="0">
              <a:solidFill>
                <a:srgbClr val="26968B"/>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83089929"/>
      </p:ext>
    </p:extLst>
  </p:cSld>
  <p:clrMapOvr>
    <a:masterClrMapping/>
  </p:clrMapOvr>
</p:sld>
</file>

<file path=ppt/theme/theme1.xml><?xml version="1.0" encoding="utf-8"?>
<a:theme xmlns:a="http://schemas.openxmlformats.org/drawingml/2006/main" name="9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3.xml><?xml version="1.0" encoding="utf-8"?>
<a:theme xmlns:a="http://schemas.openxmlformats.org/drawingml/2006/main" name="1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effectLst>
          <a:glow rad="101600">
            <a:schemeClr val="accent6">
              <a:satMod val="175000"/>
              <a:alpha val="40000"/>
            </a:schemeClr>
          </a:glow>
        </a:effectLst>
      </a:spPr>
      <a:bodyPr rtlCol="0" anchor="t"/>
      <a:lstStyle>
        <a:defPPr algn="ctr">
          <a:defRPr sz="2000" b="1" spc="-150" dirty="0" smtClean="0">
            <a:solidFill>
              <a:srgbClr val="26968B"/>
            </a:solidFill>
            <a:latin typeface="メイリオ" pitchFamily="50" charset="-128"/>
            <a:ea typeface="メイリオ" pitchFamily="50" charset="-128"/>
            <a:cs typeface="メイリオ" pitchFamily="50" charset="-128"/>
          </a:defRPr>
        </a:defPPr>
      </a:lstStyle>
      <a:style>
        <a:lnRef idx="2">
          <a:schemeClr val="accent3"/>
        </a:lnRef>
        <a:fillRef idx="1">
          <a:schemeClr val="lt1"/>
        </a:fillRef>
        <a:effectRef idx="0">
          <a:schemeClr val="accent3"/>
        </a:effectRef>
        <a:fontRef idx="minor">
          <a:schemeClr val="dk1"/>
        </a:fontRef>
      </a:style>
    </a:spDef>
    <a:txDef>
      <a:spPr>
        <a:solidFill>
          <a:schemeClr val="accent4">
            <a:lumMod val="20000"/>
            <a:lumOff val="80000"/>
          </a:schemeClr>
        </a:solidFill>
        <a:ln>
          <a:solidFill>
            <a:schemeClr val="tx1"/>
          </a:solidFill>
        </a:ln>
      </a:spPr>
      <a:bodyPr wrap="square" rtlCol="0" anchor="ctr">
        <a:spAutoFit/>
      </a:bodyPr>
      <a:lstStyle>
        <a:defPPr marL="232178" indent="-232178">
          <a:buFont typeface="Wingdings" panose="05000000000000000000" pitchFamily="2" charset="2"/>
          <a:buChar char="l"/>
          <a:defRPr sz="1600" dirty="0">
            <a:latin typeface="Meiryo UI" panose="020B0604030504040204" pitchFamily="50" charset="-128"/>
            <a:ea typeface="Meiryo UI" panose="020B0604030504040204" pitchFamily="50" charset="-128"/>
            <a:cs typeface="メイリオ" panose="020B0604030504040204" pitchFamily="50" charset="-128"/>
          </a:defRPr>
        </a:defPPr>
      </a:lstStyle>
    </a:txDef>
  </a:objectDefaults>
  <a:extraClrSchemeLst/>
</a:theme>
</file>

<file path=ppt/theme/theme7.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ppt/theme/theme9.xml><?xml version="1.0" encoding="utf-8"?>
<a:theme xmlns:a="http://schemas.openxmlformats.org/drawingml/2006/main" name="22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7.pptx" id="{F0F9EB48-4B3A-42BD-907A-8B1AD5082EB9}" vid="{55FF7287-9BBA-43EC-971E-C85BFACE1BC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51ADF49EE1611419D6875AB7E3B7E8D" ma:contentTypeVersion="3" ma:contentTypeDescription="新しいドキュメントを作成します。" ma:contentTypeScope="" ma:versionID="75f0efafbf586d37861430d0366b680f">
  <xsd:schema xmlns:xsd="http://www.w3.org/2001/XMLSchema" xmlns:xs="http://www.w3.org/2001/XMLSchema" xmlns:p="http://schemas.microsoft.com/office/2006/metadata/properties" xmlns:ns2="93bfd824-31f2-4a0e-a8e8-80d5821b898e" targetNamespace="http://schemas.microsoft.com/office/2006/metadata/properties" ma:root="true" ma:fieldsID="2a0d3afaf642610f52c991787ac729b4" ns2:_="">
    <xsd:import namespace="93bfd824-31f2-4a0e-a8e8-80d5821b898e"/>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bfd824-31f2-4a0e-a8e8-80d5821b89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426339-1B66-45E9-B0DC-29ED5E60068C}">
  <ds:schemaRefs>
    <ds:schemaRef ds:uri="http://schemas.microsoft.com/sharepoint/v3/contenttype/forms"/>
  </ds:schemaRefs>
</ds:datastoreItem>
</file>

<file path=customXml/itemProps2.xml><?xml version="1.0" encoding="utf-8"?>
<ds:datastoreItem xmlns:ds="http://schemas.openxmlformats.org/officeDocument/2006/customXml" ds:itemID="{00496BDA-4C08-4591-9206-DF91BF1AC9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bfd824-31f2-4a0e-a8e8-80d5821b89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907072-E639-4A7C-BD94-2F061C87678A}">
  <ds:schemaRefs>
    <ds:schemaRef ds:uri="http://purl.org/dc/elements/1.1/"/>
    <ds:schemaRef ds:uri="http://schemas.microsoft.com/office/2006/metadata/properties"/>
    <ds:schemaRef ds:uri="http://purl.org/dc/terms/"/>
    <ds:schemaRef ds:uri="http://purl.org/dc/dcmitype/"/>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93bfd824-31f2-4a0e-a8e8-80d5821b898e"/>
  </ds:schemaRefs>
</ds:datastoreItem>
</file>

<file path=docProps/app.xml><?xml version="1.0" encoding="utf-8"?>
<Properties xmlns="http://schemas.openxmlformats.org/officeDocument/2006/extended-properties" xmlns:vt="http://schemas.openxmlformats.org/officeDocument/2006/docPropsVTypes">
  <TotalTime>10612</TotalTime>
  <Words>10534</Words>
  <Application>Microsoft Office PowerPoint</Application>
  <PresentationFormat>A4 210 x 297 mm</PresentationFormat>
  <Paragraphs>920</Paragraphs>
  <Slides>51</Slides>
  <Notes>28</Notes>
  <HiddenSlides>0</HiddenSlides>
  <MMClips>0</MMClips>
  <ScaleCrop>false</ScaleCrop>
  <HeadingPairs>
    <vt:vector size="6" baseType="variant">
      <vt:variant>
        <vt:lpstr>使用されているフォント</vt:lpstr>
      </vt:variant>
      <vt:variant>
        <vt:i4>19</vt:i4>
      </vt:variant>
      <vt:variant>
        <vt:lpstr>テーマ</vt:lpstr>
      </vt:variant>
      <vt:variant>
        <vt:i4>9</vt:i4>
      </vt:variant>
      <vt:variant>
        <vt:lpstr>スライド タイトル</vt:lpstr>
      </vt:variant>
      <vt:variant>
        <vt:i4>51</vt:i4>
      </vt:variant>
    </vt:vector>
  </HeadingPairs>
  <TitlesOfParts>
    <vt:vector size="79" baseType="lpstr">
      <vt:lpstr>AR P悠々ｺﾞｼｯｸ体E04</vt:lpstr>
      <vt:lpstr>AR丸ゴシック体M04</vt:lpstr>
      <vt:lpstr>HGPｺﾞｼｯｸM</vt:lpstr>
      <vt:lpstr>HGMaruGothicMPRO</vt:lpstr>
      <vt:lpstr>HGMaruGothicMPRO</vt:lpstr>
      <vt:lpstr>HG平成角ｺﾞｼｯｸ体W9</vt:lpstr>
      <vt:lpstr>Meiryo UI</vt:lpstr>
      <vt:lpstr>ＭＳ Ｐゴシック</vt:lpstr>
      <vt:lpstr>Noto Sans Japanese</vt:lpstr>
      <vt:lpstr>Noto Sans JP</vt:lpstr>
      <vt:lpstr>UD デジタル 教科書体 NP-B</vt:lpstr>
      <vt:lpstr>Meiryo</vt:lpstr>
      <vt:lpstr>Meiryo</vt:lpstr>
      <vt:lpstr>游ゴシック</vt:lpstr>
      <vt:lpstr>Arial</vt:lpstr>
      <vt:lpstr>Calibri</vt:lpstr>
      <vt:lpstr>helvetica</vt:lpstr>
      <vt:lpstr>Segoe UI</vt:lpstr>
      <vt:lpstr>Wingdings</vt:lpstr>
      <vt:lpstr>9_デザインの設定</vt:lpstr>
      <vt:lpstr>10_デザインの設定</vt:lpstr>
      <vt:lpstr>12_デザインの設定</vt:lpstr>
      <vt:lpstr>1_Office テーマ</vt:lpstr>
      <vt:lpstr>デザインの設定</vt:lpstr>
      <vt:lpstr>13_デザインの設定</vt:lpstr>
      <vt:lpstr>2_Office テーマ</vt:lpstr>
      <vt:lpstr>14_Office テーマ</vt:lpstr>
      <vt:lpstr>22_Office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時間外労働の上限規制が令和６年４月1日から適用されている業種・業務について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【現行制度】年次有給休暇の時季指定義務について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ダイバーシティ推進と働き方改革</dc:title>
  <dc:creator>厚生労働省ネットワークシステム</dc:creator>
  <cp:lastModifiedBy>山梨県センター長</cp:lastModifiedBy>
  <cp:revision>22</cp:revision>
  <cp:lastPrinted>2025-10-30T06:07:56Z</cp:lastPrinted>
  <dcterms:created xsi:type="dcterms:W3CDTF">2016-08-10T04:12:17Z</dcterms:created>
  <dcterms:modified xsi:type="dcterms:W3CDTF">2025-10-31T02:26:12Z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0x010100C51ADF49EE1611419D6875AB7E3B7E8D</vt:lpwstr>
  </property>
  <property fmtid="{D5CDD505-2E9C-101B-9397-08002B2CF9AE}" pid="3" name="MediaServiceImageTags">
    <vt:lpwstr/>
  </property>
</Properties>
</file>