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6" r:id="rId4"/>
  </p:sldMasterIdLst>
  <p:notesMasterIdLst>
    <p:notesMasterId r:id="rId7"/>
  </p:notesMasterIdLst>
  <p:sldIdLst>
    <p:sldId id="329" r:id="rId5"/>
    <p:sldId id="323" r:id="rId6"/>
  </p:sldIdLst>
  <p:sldSz cx="7559675" cy="1069181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リーフレット" id="{BB28B0DD-4C73-47CE-86F3-F5D275782130}">
          <p14:sldIdLst>
            <p14:sldId id="329"/>
            <p14:sldId id="32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作成者" initials="A" userId="Author" providerId="AD"/>
  <p188:author id="{6DEB525D-DD8B-EB90-B4BD-6E55E26AB54B}" name="細越 雄二(hosokoshi-yuuji.kx8)" initials="雄細" userId="S::HYGDG@lansys.mhlw.go.jp::cc040216-3a01-4e31-8372-b1701ce436a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EF8D2"/>
    <a:srgbClr val="DCE8FC"/>
    <a:srgbClr val="FF9900"/>
    <a:srgbClr val="FEFBE6"/>
    <a:srgbClr val="FDF3B9"/>
    <a:srgbClr val="EDF3FD"/>
    <a:srgbClr val="E6E6E6"/>
    <a:srgbClr val="FABF00"/>
    <a:srgbClr val="E4E2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淡色スタイル 1 - アクセント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228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群馬県2" userId="c25e32ef-d358-4f28-8732-c4ccbe89e9c7" providerId="ADAL" clId="{EDB13FEA-4D42-4E00-87C7-6A536B911E6B}"/>
    <pc:docChg chg="delSld delSection modSection">
      <pc:chgData name="群馬県2" userId="c25e32ef-d358-4f28-8732-c4ccbe89e9c7" providerId="ADAL" clId="{EDB13FEA-4D42-4E00-87C7-6A536B911E6B}" dt="2026-08-28T06:07:19.147" v="1" actId="17851"/>
      <pc:docMkLst>
        <pc:docMk/>
      </pc:docMkLst>
      <pc:sldChg chg="del">
        <pc:chgData name="群馬県2" userId="c25e32ef-d358-4f28-8732-c4ccbe89e9c7" providerId="ADAL" clId="{EDB13FEA-4D42-4E00-87C7-6A536B911E6B}" dt="2026-08-28T06:07:10.315" v="0" actId="2696"/>
        <pc:sldMkLst>
          <pc:docMk/>
          <pc:sldMk cId="3747074183" sldId="32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9575" cy="496888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FCDD667-C0D1-4F24-A2BA-DA4A0D61B7FB}" type="datetimeFigureOut">
              <a:rPr lang="ja-JP" altLang="en-US"/>
              <a:pPr>
                <a:defRPr/>
              </a:pPr>
              <a:t>2026/8/28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46125"/>
            <a:ext cx="2633662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1040" y="4721227"/>
            <a:ext cx="5445125" cy="4471988"/>
          </a:xfrm>
          <a:prstGeom prst="rect">
            <a:avLst/>
          </a:prstGeom>
        </p:spPr>
        <p:txBody>
          <a:bodyPr vert="horz" lIns="91420" tIns="45710" rIns="91420" bIns="45710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2" y="9440863"/>
            <a:ext cx="2949575" cy="496887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FD50DAE-D9FA-4C1D-B58E-9A59EEBF9CBC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6692979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306" kern="1200">
        <a:solidFill>
          <a:schemeClr val="tx1"/>
        </a:solidFill>
        <a:latin typeface="+mn-lt"/>
        <a:ea typeface="+mn-ea"/>
        <a:cs typeface="+mn-cs"/>
      </a:defRPr>
    </a:lvl1pPr>
    <a:lvl2pPr marL="497739" algn="l" rtl="0" eaLnBrk="0" fontAlgn="base" hangingPunct="0">
      <a:spcBef>
        <a:spcPct val="30000"/>
      </a:spcBef>
      <a:spcAft>
        <a:spcPct val="0"/>
      </a:spcAft>
      <a:defRPr kumimoji="1" sz="1306" kern="1200">
        <a:solidFill>
          <a:schemeClr val="tx1"/>
        </a:solidFill>
        <a:latin typeface="+mn-lt"/>
        <a:ea typeface="+mn-ea"/>
        <a:cs typeface="+mn-cs"/>
      </a:defRPr>
    </a:lvl2pPr>
    <a:lvl3pPr marL="995478" algn="l" rtl="0" eaLnBrk="0" fontAlgn="base" hangingPunct="0">
      <a:spcBef>
        <a:spcPct val="30000"/>
      </a:spcBef>
      <a:spcAft>
        <a:spcPct val="0"/>
      </a:spcAft>
      <a:defRPr kumimoji="1" sz="1306" kern="1200">
        <a:solidFill>
          <a:schemeClr val="tx1"/>
        </a:solidFill>
        <a:latin typeface="+mn-lt"/>
        <a:ea typeface="+mn-ea"/>
        <a:cs typeface="+mn-cs"/>
      </a:defRPr>
    </a:lvl3pPr>
    <a:lvl4pPr marL="1493217" algn="l" rtl="0" eaLnBrk="0" fontAlgn="base" hangingPunct="0">
      <a:spcBef>
        <a:spcPct val="30000"/>
      </a:spcBef>
      <a:spcAft>
        <a:spcPct val="0"/>
      </a:spcAft>
      <a:defRPr kumimoji="1" sz="1306" kern="1200">
        <a:solidFill>
          <a:schemeClr val="tx1"/>
        </a:solidFill>
        <a:latin typeface="+mn-lt"/>
        <a:ea typeface="+mn-ea"/>
        <a:cs typeface="+mn-cs"/>
      </a:defRPr>
    </a:lvl4pPr>
    <a:lvl5pPr marL="1990957" algn="l" rtl="0" eaLnBrk="0" fontAlgn="base" hangingPunct="0">
      <a:spcBef>
        <a:spcPct val="30000"/>
      </a:spcBef>
      <a:spcAft>
        <a:spcPct val="0"/>
      </a:spcAft>
      <a:defRPr kumimoji="1" sz="1306" kern="1200">
        <a:solidFill>
          <a:schemeClr val="tx1"/>
        </a:solidFill>
        <a:latin typeface="+mn-lt"/>
        <a:ea typeface="+mn-ea"/>
        <a:cs typeface="+mn-cs"/>
      </a:defRPr>
    </a:lvl5pPr>
    <a:lvl6pPr marL="2488695" algn="l" defTabSz="995478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6pPr>
    <a:lvl7pPr marL="2986435" algn="l" defTabSz="995478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7pPr>
    <a:lvl8pPr marL="3484174" algn="l" defTabSz="995478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8pPr>
    <a:lvl9pPr marL="3981914" algn="l" defTabSz="995478" rtl="0" eaLnBrk="1" latinLnBrk="0" hangingPunct="1">
      <a:defRPr kumimoji="1"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FD50DAE-D9FA-4C1D-B58E-9A59EEBF9CBC}" type="slidenum">
              <a:rPr lang="ja-JP" altLang="en-US" smtClean="0"/>
              <a:pPr>
                <a:defRPr/>
              </a:pPr>
              <a:t>1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439842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8/28/2026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483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333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ftr="0" dt="0"/>
  <p:txStyles>
    <p:titleStyle>
      <a:lvl1pPr algn="l" defTabSz="697779" rtl="0" eaLnBrk="1" latinLnBrk="0" hangingPunct="1">
        <a:lnSpc>
          <a:spcPct val="90000"/>
        </a:lnSpc>
        <a:spcBef>
          <a:spcPct val="0"/>
        </a:spcBef>
        <a:buNone/>
        <a:defRPr kumimoji="1" lang="en-US" altLang="en-US" sz="1384" b="1" i="0" kern="1200" spc="208" dirty="0">
          <a:solidFill>
            <a:schemeClr val="bg1"/>
          </a:solidFill>
          <a:latin typeface="Meiryo" panose="020B0604030504040204" pitchFamily="34" charset="-128"/>
          <a:ea typeface="Meiryo" panose="020B0604030504040204" pitchFamily="34" charset="-128"/>
          <a:cs typeface="+mn-cs"/>
        </a:defRPr>
      </a:lvl1pPr>
    </p:titleStyle>
    <p:bodyStyle>
      <a:lvl1pPr marL="138102" indent="-138102" algn="l" defTabSz="697779" rtl="0" eaLnBrk="1" latinLnBrk="0" hangingPunct="1">
        <a:lnSpc>
          <a:spcPct val="130000"/>
        </a:lnSpc>
        <a:spcBef>
          <a:spcPts val="763"/>
        </a:spcBef>
        <a:spcAft>
          <a:spcPts val="610"/>
        </a:spcAft>
        <a:buClr>
          <a:schemeClr val="tx2"/>
        </a:buClr>
        <a:buFont typeface="Arial" panose="020B0604020202020204" pitchFamily="34" charset="0"/>
        <a:buChar char="•"/>
        <a:defRPr kumimoji="1" sz="1068" b="0" i="0" kern="1200">
          <a:solidFill>
            <a:schemeClr val="tx1"/>
          </a:solidFill>
          <a:latin typeface="Meiryo" panose="020B0604030504040204" pitchFamily="34" charset="-128"/>
          <a:ea typeface="Meiryo" panose="020B0604030504040204" pitchFamily="34" charset="-128"/>
          <a:cs typeface="+mn-cs"/>
        </a:defRPr>
      </a:lvl1pPr>
      <a:lvl2pPr marL="272570" indent="-134468" algn="l" defTabSz="697779" rtl="0" eaLnBrk="1" latinLnBrk="0" hangingPunct="1">
        <a:lnSpc>
          <a:spcPct val="130000"/>
        </a:lnSpc>
        <a:spcBef>
          <a:spcPts val="382"/>
        </a:spcBef>
        <a:spcAft>
          <a:spcPts val="610"/>
        </a:spcAft>
        <a:buClr>
          <a:schemeClr val="tx2"/>
        </a:buClr>
        <a:buFont typeface="Arial" panose="020B0604020202020204" pitchFamily="34" charset="0"/>
        <a:buChar char="•"/>
        <a:defRPr kumimoji="1" sz="1068" b="0" i="0" kern="1200">
          <a:solidFill>
            <a:schemeClr val="tx1"/>
          </a:solidFill>
          <a:latin typeface="Meiryo" panose="020B0604030504040204" pitchFamily="34" charset="-128"/>
          <a:ea typeface="Meiryo" panose="020B0604030504040204" pitchFamily="34" charset="-128"/>
          <a:cs typeface="+mn-cs"/>
        </a:defRPr>
      </a:lvl2pPr>
      <a:lvl3pPr marL="478512" indent="-138102" algn="l" defTabSz="697779" rtl="0" eaLnBrk="1" latinLnBrk="0" hangingPunct="1">
        <a:lnSpc>
          <a:spcPct val="130000"/>
        </a:lnSpc>
        <a:spcBef>
          <a:spcPts val="382"/>
        </a:spcBef>
        <a:spcAft>
          <a:spcPts val="610"/>
        </a:spcAft>
        <a:buClr>
          <a:schemeClr val="tx2"/>
        </a:buClr>
        <a:buFont typeface="Arial" panose="020B0604020202020204" pitchFamily="34" charset="0"/>
        <a:buChar char="•"/>
        <a:defRPr kumimoji="1" sz="1068" b="0" i="0" kern="1200">
          <a:solidFill>
            <a:schemeClr val="tx1"/>
          </a:solidFill>
          <a:latin typeface="Meiryo" panose="020B0604030504040204" pitchFamily="34" charset="-128"/>
          <a:ea typeface="Meiryo" panose="020B0604030504040204" pitchFamily="34" charset="-128"/>
          <a:cs typeface="+mn-cs"/>
        </a:defRPr>
      </a:lvl3pPr>
      <a:lvl4pPr marL="616614" indent="-138102" algn="l" defTabSz="697779" rtl="0" eaLnBrk="1" latinLnBrk="0" hangingPunct="1">
        <a:lnSpc>
          <a:spcPct val="130000"/>
        </a:lnSpc>
        <a:spcBef>
          <a:spcPts val="382"/>
        </a:spcBef>
        <a:spcAft>
          <a:spcPts val="610"/>
        </a:spcAft>
        <a:buClr>
          <a:schemeClr val="tx2"/>
        </a:buClr>
        <a:buFont typeface="Arial" panose="020B0604020202020204" pitchFamily="34" charset="0"/>
        <a:buChar char="•"/>
        <a:defRPr kumimoji="1" sz="1068" b="0" i="0" kern="1200">
          <a:solidFill>
            <a:schemeClr val="tx1"/>
          </a:solidFill>
          <a:latin typeface="Meiryo" panose="020B0604030504040204" pitchFamily="34" charset="-128"/>
          <a:ea typeface="Meiryo" panose="020B0604030504040204" pitchFamily="34" charset="-128"/>
          <a:cs typeface="+mn-cs"/>
        </a:defRPr>
      </a:lvl4pPr>
      <a:lvl5pPr marL="751081" indent="-134468" algn="l" defTabSz="697779" rtl="0" eaLnBrk="1" latinLnBrk="0" hangingPunct="1">
        <a:lnSpc>
          <a:spcPct val="130000"/>
        </a:lnSpc>
        <a:spcBef>
          <a:spcPts val="382"/>
        </a:spcBef>
        <a:spcAft>
          <a:spcPts val="610"/>
        </a:spcAft>
        <a:buClr>
          <a:schemeClr val="tx2"/>
        </a:buClr>
        <a:buFont typeface="Arial" panose="020B0604020202020204" pitchFamily="34" charset="0"/>
        <a:buChar char="•"/>
        <a:defRPr kumimoji="1" sz="1068" b="0" i="0" kern="1200">
          <a:solidFill>
            <a:schemeClr val="tx1"/>
          </a:solidFill>
          <a:latin typeface="Meiryo" panose="020B0604030504040204" pitchFamily="34" charset="-128"/>
          <a:ea typeface="Meiryo" panose="020B0604030504040204" pitchFamily="34" charset="-128"/>
          <a:cs typeface="+mn-cs"/>
        </a:defRPr>
      </a:lvl5pPr>
      <a:lvl6pPr marL="1918891" indent="-174445" algn="l" defTabSz="697779" rtl="0" eaLnBrk="1" latinLnBrk="0" hangingPunct="1">
        <a:lnSpc>
          <a:spcPct val="90000"/>
        </a:lnSpc>
        <a:spcBef>
          <a:spcPts val="382"/>
        </a:spcBef>
        <a:buFont typeface="Arial" panose="020B0604020202020204" pitchFamily="34" charset="0"/>
        <a:buChar char="•"/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6pPr>
      <a:lvl7pPr marL="2267781" indent="-174445" algn="l" defTabSz="697779" rtl="0" eaLnBrk="1" latinLnBrk="0" hangingPunct="1">
        <a:lnSpc>
          <a:spcPct val="90000"/>
        </a:lnSpc>
        <a:spcBef>
          <a:spcPts val="382"/>
        </a:spcBef>
        <a:buFont typeface="Arial" panose="020B0604020202020204" pitchFamily="34" charset="0"/>
        <a:buChar char="•"/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7pPr>
      <a:lvl8pPr marL="2616670" indent="-174445" algn="l" defTabSz="697779" rtl="0" eaLnBrk="1" latinLnBrk="0" hangingPunct="1">
        <a:lnSpc>
          <a:spcPct val="90000"/>
        </a:lnSpc>
        <a:spcBef>
          <a:spcPts val="382"/>
        </a:spcBef>
        <a:buFont typeface="Arial" panose="020B0604020202020204" pitchFamily="34" charset="0"/>
        <a:buChar char="•"/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8pPr>
      <a:lvl9pPr marL="2965559" indent="-174445" algn="l" defTabSz="697779" rtl="0" eaLnBrk="1" latinLnBrk="0" hangingPunct="1">
        <a:lnSpc>
          <a:spcPct val="90000"/>
        </a:lnSpc>
        <a:spcBef>
          <a:spcPts val="382"/>
        </a:spcBef>
        <a:buFont typeface="Arial" panose="020B0604020202020204" pitchFamily="34" charset="0"/>
        <a:buChar char="•"/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1pPr>
      <a:lvl2pPr marL="348889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2pPr>
      <a:lvl3pPr marL="697779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3pPr>
      <a:lvl4pPr marL="1046668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4pPr>
      <a:lvl5pPr marL="1395557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5pPr>
      <a:lvl6pPr marL="1744447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6pPr>
      <a:lvl7pPr marL="2093336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7pPr>
      <a:lvl8pPr marL="2442225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8pPr>
      <a:lvl9pPr marL="2791115" algn="l" defTabSz="697779" rtl="0" eaLnBrk="1" latinLnBrk="0" hangingPunct="1">
        <a:defRPr kumimoji="1" sz="137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3367" userDrawn="1">
          <p15:clr>
            <a:srgbClr val="F26B43"/>
          </p15:clr>
        </p15:guide>
        <p15:guide id="4" pos="2381" userDrawn="1">
          <p15:clr>
            <a:srgbClr val="F26B43"/>
          </p15:clr>
        </p15:guide>
        <p15:guide id="5" pos="249" userDrawn="1">
          <p15:clr>
            <a:srgbClr val="F26B43"/>
          </p15:clr>
        </p15:guide>
        <p15:guide id="6" pos="4513" userDrawn="1">
          <p15:clr>
            <a:srgbClr val="F26B43"/>
          </p15:clr>
        </p15:guide>
        <p15:guide id="7" orient="horz" pos="238" userDrawn="1">
          <p15:clr>
            <a:srgbClr val="F26B43"/>
          </p15:clr>
        </p15:guide>
        <p15:guide id="8" orient="horz" pos="6497" userDrawn="1">
          <p15:clr>
            <a:srgbClr val="F26B43"/>
          </p15:clr>
        </p15:guide>
        <p15:guide id="9" pos="385" userDrawn="1">
          <p15:clr>
            <a:srgbClr val="F26B43"/>
          </p15:clr>
        </p15:guide>
        <p15:guide id="10" pos="437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8215D-43C8-4D0D-7205-BB0926335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正方形/長方形 39">
            <a:extLst>
              <a:ext uri="{FF2B5EF4-FFF2-40B4-BE49-F238E27FC236}">
                <a16:creationId xmlns:a16="http://schemas.microsoft.com/office/drawing/2014/main" id="{AABACA5C-B760-B6DF-650D-27498C549779}"/>
              </a:ext>
            </a:extLst>
          </p:cNvPr>
          <p:cNvSpPr/>
          <p:nvPr/>
        </p:nvSpPr>
        <p:spPr>
          <a:xfrm>
            <a:off x="-1" y="-2"/>
            <a:ext cx="7559675" cy="3762285"/>
          </a:xfrm>
          <a:prstGeom prst="rect">
            <a:avLst/>
          </a:prstGeom>
          <a:solidFill>
            <a:srgbClr val="DCE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3AC97C78-E7E9-1EE6-4A3A-CC057D11BD0F}"/>
              </a:ext>
            </a:extLst>
          </p:cNvPr>
          <p:cNvSpPr/>
          <p:nvPr/>
        </p:nvSpPr>
        <p:spPr>
          <a:xfrm>
            <a:off x="395287" y="4594658"/>
            <a:ext cx="6769101" cy="2164752"/>
          </a:xfrm>
          <a:prstGeom prst="rect">
            <a:avLst/>
          </a:prstGeom>
          <a:solidFill>
            <a:srgbClr val="FEF8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44000" rIns="72000" rtlCol="0" anchor="t" anchorCtr="0"/>
          <a:lstStyle/>
          <a:p>
            <a:endParaRPr lang="en-US" altLang="ja-JP" sz="1200" b="1" spc="150">
              <a:solidFill>
                <a:schemeClr val="tx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60" name="四角形: 角を丸くする 59">
            <a:extLst>
              <a:ext uri="{FF2B5EF4-FFF2-40B4-BE49-F238E27FC236}">
                <a16:creationId xmlns:a16="http://schemas.microsoft.com/office/drawing/2014/main" id="{9C9C3CA5-ADBD-2E35-AAB4-C6086526BC41}"/>
              </a:ext>
            </a:extLst>
          </p:cNvPr>
          <p:cNvSpPr/>
          <p:nvPr/>
        </p:nvSpPr>
        <p:spPr>
          <a:xfrm>
            <a:off x="2792572" y="5106096"/>
            <a:ext cx="1980001" cy="1517834"/>
          </a:xfrm>
          <a:prstGeom prst="roundRect">
            <a:avLst>
              <a:gd name="adj" fmla="val 4434"/>
            </a:avLst>
          </a:prstGeom>
          <a:solidFill>
            <a:schemeClr val="bg1"/>
          </a:solidFill>
          <a:ln w="22225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ysClr val="windowText" lastClr="000000"/>
              </a:solidFill>
            </a:endParaRPr>
          </a:p>
        </p:txBody>
      </p:sp>
      <p:sp>
        <p:nvSpPr>
          <p:cNvPr id="61" name="四角形: 角を丸くする 60">
            <a:extLst>
              <a:ext uri="{FF2B5EF4-FFF2-40B4-BE49-F238E27FC236}">
                <a16:creationId xmlns:a16="http://schemas.microsoft.com/office/drawing/2014/main" id="{178F43B0-4251-A8F9-6C42-939DD6FA582A}"/>
              </a:ext>
            </a:extLst>
          </p:cNvPr>
          <p:cNvSpPr/>
          <p:nvPr/>
        </p:nvSpPr>
        <p:spPr>
          <a:xfrm>
            <a:off x="4964930" y="5106096"/>
            <a:ext cx="1996150" cy="1517834"/>
          </a:xfrm>
          <a:prstGeom prst="roundRect">
            <a:avLst>
              <a:gd name="adj" fmla="val 5232"/>
            </a:avLst>
          </a:prstGeom>
          <a:solidFill>
            <a:schemeClr val="bg1"/>
          </a:solidFill>
          <a:ln w="22225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ysClr val="windowText" lastClr="000000"/>
              </a:solidFill>
            </a:endParaRPr>
          </a:p>
        </p:txBody>
      </p:sp>
      <p:sp>
        <p:nvSpPr>
          <p:cNvPr id="59" name="四角形: 角を丸くする 58">
            <a:extLst>
              <a:ext uri="{FF2B5EF4-FFF2-40B4-BE49-F238E27FC236}">
                <a16:creationId xmlns:a16="http://schemas.microsoft.com/office/drawing/2014/main" id="{370FC187-8935-3516-526D-298C20D0251A}"/>
              </a:ext>
            </a:extLst>
          </p:cNvPr>
          <p:cNvSpPr/>
          <p:nvPr/>
        </p:nvSpPr>
        <p:spPr>
          <a:xfrm>
            <a:off x="614623" y="5106096"/>
            <a:ext cx="1976228" cy="1517834"/>
          </a:xfrm>
          <a:prstGeom prst="roundRect">
            <a:avLst>
              <a:gd name="adj" fmla="val 4966"/>
            </a:avLst>
          </a:prstGeom>
          <a:solidFill>
            <a:schemeClr val="bg1"/>
          </a:solidFill>
          <a:ln w="22225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ysClr val="windowText" lastClr="000000"/>
              </a:solidFill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6D1E1652-5FE7-EA75-7683-7E458005F1A5}"/>
              </a:ext>
            </a:extLst>
          </p:cNvPr>
          <p:cNvSpPr txBox="1"/>
          <p:nvPr/>
        </p:nvSpPr>
        <p:spPr>
          <a:xfrm>
            <a:off x="824784" y="10363741"/>
            <a:ext cx="67889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令和８年度 厚生労働省委託事業 </a:t>
            </a:r>
            <a:r>
              <a:rPr lang="en-US" altLang="ja-JP" sz="120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lang="ja-JP" altLang="en-US" sz="1000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中小企業・小規模事業者等に対する働き方改革推進支援事業</a:t>
            </a:r>
          </a:p>
        </p:txBody>
      </p:sp>
      <p:pic>
        <p:nvPicPr>
          <p:cNvPr id="1034" name="Picture 10" descr="シンボル&lt;b&gt;マーク&lt;/b&gt;の規定｜&lt;b&gt;厚生労働省&lt;/b&gt;の画像">
            <a:extLst>
              <a:ext uri="{FF2B5EF4-FFF2-40B4-BE49-F238E27FC236}">
                <a16:creationId xmlns:a16="http://schemas.microsoft.com/office/drawing/2014/main" id="{BA59CD82-4993-35E4-798B-4B0ED0BA5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45" b="94444" l="8586" r="89899">
                        <a14:foregroundMark x1="35917" y1="48754" x2="16788" y2="44677"/>
                        <a14:foregroundMark x1="48009" y1="93876" x2="49495" y2="94949"/>
                        <a14:foregroundMark x1="40404" y1="88384" x2="41559" y2="89218"/>
                        <a14:foregroundMark x1="47944" y1="93939" x2="48990" y2="93939"/>
                        <a14:foregroundMark x1="36364" y1="36364" x2="36364" y2="36364"/>
                        <a14:foregroundMark x1="56061" y1="25253" x2="56061" y2="25253"/>
                        <a14:foregroundMark x1="30808" y1="33838" x2="30808" y2="33838"/>
                        <a14:foregroundMark x1="35354" y1="33838" x2="35354" y2="33838"/>
                        <a14:foregroundMark x1="68182" y1="18182" x2="80808" y2="52525"/>
                        <a14:foregroundMark x1="62923" y1="88544" x2="61616" y2="91414"/>
                        <a14:foregroundMark x1="84848" y1="40404" x2="76817" y2="58038"/>
                        <a14:foregroundMark x1="56661" y1="39390" x2="54271" y2="39917"/>
                        <a14:foregroundMark x1="77273" y1="34848" x2="63252" y2="37938"/>
                        <a14:foregroundMark x1="62526" y1="39458" x2="69697" y2="34848"/>
                        <a14:foregroundMark x1="57576" y1="20707" x2="57071" y2="25253"/>
                        <a14:foregroundMark x1="36364" y1="32828" x2="36364" y2="32828"/>
                        <a14:foregroundMark x1="22727" y1="28283" x2="18182" y2="71717"/>
                        <a14:foregroundMark x1="31313" y1="35859" x2="31313" y2="35859"/>
                        <a14:foregroundMark x1="34343" y1="30808" x2="27273" y2="30808"/>
                        <a14:foregroundMark x1="32323" y1="34848" x2="32323" y2="37374"/>
                        <a14:foregroundMark x1="48990" y1="4545" x2="68687" y2="12626"/>
                        <a14:foregroundMark x1="86869" y1="34848" x2="88384" y2="56061"/>
                        <a14:foregroundMark x1="84343" y1="44949" x2="81313" y2="63131"/>
                        <a14:backgroundMark x1="51515" y1="47980" x2="61111" y2="42424"/>
                        <a14:backgroundMark x1="73748" y1="61882" x2="65152" y2="80303"/>
                        <a14:backgroundMark x1="66667" y1="78788" x2="58586" y2="84343"/>
                        <a14:backgroundMark x1="42424" y1="88384" x2="48990" y2="92929"/>
                        <a14:backgroundMark x1="52525" y1="95455" x2="48990" y2="93939"/>
                        <a14:backgroundMark x1="50000" y1="38384" x2="48485" y2="42424"/>
                        <a14:backgroundMark x1="58081" y1="44949" x2="50000" y2="48990"/>
                        <a14:backgroundMark x1="54040" y1="46465" x2="50000" y2="53030"/>
                        <a14:backgroundMark x1="33838" y1="52020" x2="40404" y2="52020"/>
                        <a14:backgroundMark x1="12121" y1="35859" x2="6566" y2="449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96" y="10281760"/>
            <a:ext cx="393836" cy="39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CEBDDBF0-2E4C-CE66-3C3C-D92CF72A4F6E}"/>
              </a:ext>
            </a:extLst>
          </p:cNvPr>
          <p:cNvSpPr/>
          <p:nvPr/>
        </p:nvSpPr>
        <p:spPr>
          <a:xfrm>
            <a:off x="674559" y="4072762"/>
            <a:ext cx="6948488" cy="4977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ja-JP" altLang="en-US" sz="2100" b="1" spc="20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働き方改革推進支援センター</a:t>
            </a:r>
            <a:r>
              <a:rPr lang="ja-JP" altLang="en-US" sz="1600" b="1" spc="20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に</a:t>
            </a:r>
            <a:r>
              <a:rPr lang="ja-JP" altLang="en-US" sz="2100" b="1" spc="20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ご相談ください！</a:t>
            </a:r>
          </a:p>
        </p:txBody>
      </p:sp>
      <p:sp>
        <p:nvSpPr>
          <p:cNvPr id="26" name="四角形: 角を丸くする 25">
            <a:extLst>
              <a:ext uri="{FF2B5EF4-FFF2-40B4-BE49-F238E27FC236}">
                <a16:creationId xmlns:a16="http://schemas.microsoft.com/office/drawing/2014/main" id="{A582AB48-6EA5-5D1D-10B9-093E1D808930}"/>
              </a:ext>
            </a:extLst>
          </p:cNvPr>
          <p:cNvSpPr/>
          <p:nvPr/>
        </p:nvSpPr>
        <p:spPr>
          <a:xfrm>
            <a:off x="612737" y="5106096"/>
            <a:ext cx="1980000" cy="504000"/>
          </a:xfrm>
          <a:prstGeom prst="round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ja-JP" altLang="en-US" sz="1400" b="1" spc="20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コンサルティング</a:t>
            </a:r>
            <a:endParaRPr lang="en-US" altLang="ja-JP" sz="1400" b="1" spc="20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2" name="正方形/長方形 41">
            <a:extLst>
              <a:ext uri="{FF2B5EF4-FFF2-40B4-BE49-F238E27FC236}">
                <a16:creationId xmlns:a16="http://schemas.microsoft.com/office/drawing/2014/main" id="{D61E232A-8A11-73ED-F994-03146609F85E}"/>
              </a:ext>
            </a:extLst>
          </p:cNvPr>
          <p:cNvSpPr/>
          <p:nvPr/>
        </p:nvSpPr>
        <p:spPr>
          <a:xfrm>
            <a:off x="395288" y="8510389"/>
            <a:ext cx="4311928" cy="21600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ja-JP" altLang="en-US" sz="1200" spc="80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受付時間　平日　</a:t>
            </a:r>
            <a:r>
              <a:rPr lang="en-US" altLang="ja-JP" sz="1200" spc="80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9:00</a:t>
            </a:r>
            <a:r>
              <a:rPr lang="ja-JP" altLang="en-US" sz="1200" spc="80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～</a:t>
            </a:r>
            <a:r>
              <a:rPr lang="en-US" altLang="ja-JP" sz="1200" spc="80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17:00</a:t>
            </a:r>
            <a:endParaRPr lang="ja-JP" altLang="en-US" sz="1200" spc="80" dirty="0">
              <a:solidFill>
                <a:schemeClr val="tx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83FC6676-9932-DAF2-4070-895FEA64E6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20" y="3846701"/>
            <a:ext cx="569588" cy="768572"/>
          </a:xfrm>
          <a:prstGeom prst="rect">
            <a:avLst/>
          </a:prstGeom>
        </p:spPr>
      </p:pic>
      <p:sp>
        <p:nvSpPr>
          <p:cNvPr id="17" name="四角形: 角を丸くする 16">
            <a:extLst>
              <a:ext uri="{FF2B5EF4-FFF2-40B4-BE49-F238E27FC236}">
                <a16:creationId xmlns:a16="http://schemas.microsoft.com/office/drawing/2014/main" id="{230440F2-2955-0783-80C4-B0D4ECE2B1D8}"/>
              </a:ext>
            </a:extLst>
          </p:cNvPr>
          <p:cNvSpPr/>
          <p:nvPr/>
        </p:nvSpPr>
        <p:spPr>
          <a:xfrm>
            <a:off x="2792572" y="5106096"/>
            <a:ext cx="1980000" cy="504000"/>
          </a:xfrm>
          <a:prstGeom prst="round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ja-JP" altLang="en-US" sz="1400" b="1" spc="30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個別相談</a:t>
            </a:r>
            <a:endParaRPr lang="en-US" altLang="ja-JP" sz="1400" b="1" spc="30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8" name="四角形: 角を丸くする 17">
            <a:extLst>
              <a:ext uri="{FF2B5EF4-FFF2-40B4-BE49-F238E27FC236}">
                <a16:creationId xmlns:a16="http://schemas.microsoft.com/office/drawing/2014/main" id="{8B505F84-CABA-6E56-0B87-B3359D7DC8FF}"/>
              </a:ext>
            </a:extLst>
          </p:cNvPr>
          <p:cNvSpPr/>
          <p:nvPr/>
        </p:nvSpPr>
        <p:spPr>
          <a:xfrm>
            <a:off x="4973005" y="5106096"/>
            <a:ext cx="1980000" cy="504000"/>
          </a:xfrm>
          <a:prstGeom prst="round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36000" rtlCol="0" anchor="ctr"/>
          <a:lstStyle/>
          <a:p>
            <a:pPr algn="ctr"/>
            <a:r>
              <a:rPr lang="ja-JP" altLang="en-US" sz="1400" b="1" spc="20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セミナー開催</a:t>
            </a:r>
            <a:endParaRPr lang="en-US" altLang="ja-JP" sz="1400" b="1" spc="20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ctr"/>
            <a:r>
              <a:rPr lang="ja-JP" altLang="en-US" sz="1400" b="1" spc="20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講師派遣</a:t>
            </a:r>
            <a:endParaRPr lang="en-US" altLang="ja-JP" sz="1400" b="1" spc="20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52466FC9-6FFA-5B8E-D0EA-AA9330451EAB}"/>
              </a:ext>
            </a:extLst>
          </p:cNvPr>
          <p:cNvSpPr txBox="1"/>
          <p:nvPr/>
        </p:nvSpPr>
        <p:spPr>
          <a:xfrm>
            <a:off x="755502" y="5626798"/>
            <a:ext cx="1667628" cy="997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ご希望日に専門家が</a:t>
            </a:r>
            <a:br>
              <a:rPr lang="en-US" altLang="ja-JP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</a:b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貴社を</a:t>
            </a:r>
            <a:r>
              <a:rPr lang="ja-JP" altLang="en-US" sz="1100" spc="8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訪問またはオンライン</a:t>
            </a: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対応にて課題</a:t>
            </a:r>
            <a:br>
              <a:rPr lang="en-US" altLang="ja-JP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</a:b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解決に向けた支援を行っています。</a:t>
            </a:r>
            <a:endParaRPr lang="ja-JP" altLang="en-US" sz="16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0C749138-E734-AD84-B99B-D451CBA33342}"/>
              </a:ext>
            </a:extLst>
          </p:cNvPr>
          <p:cNvSpPr txBox="1"/>
          <p:nvPr/>
        </p:nvSpPr>
        <p:spPr>
          <a:xfrm>
            <a:off x="3063417" y="5745178"/>
            <a:ext cx="1384674" cy="6392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ja-JP" altLang="en-US" sz="1100" spc="8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電話・メール・来所</a:t>
            </a:r>
            <a:br>
              <a:rPr lang="en-US" altLang="ja-JP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</a:b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による個別相談を</a:t>
            </a:r>
            <a:endParaRPr lang="en-US" altLang="ja-JP" sz="11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just">
              <a:lnSpc>
                <a:spcPct val="110000"/>
              </a:lnSpc>
            </a:pP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行っています</a:t>
            </a:r>
            <a:r>
              <a:rPr lang="ja-JP" altLang="en-US" sz="12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。</a:t>
            </a:r>
            <a:endParaRPr kumimoji="1" lang="ja-JP" altLang="en-US" sz="12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4FA4117B-591D-7DBE-2408-8B49BBDD9AA8}"/>
              </a:ext>
            </a:extLst>
          </p:cNvPr>
          <p:cNvSpPr txBox="1"/>
          <p:nvPr/>
        </p:nvSpPr>
        <p:spPr>
          <a:xfrm>
            <a:off x="5082904" y="5752456"/>
            <a:ext cx="1760202" cy="62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全体説明や個別テーマなど、</a:t>
            </a:r>
            <a:r>
              <a:rPr lang="ja-JP" altLang="en-US" sz="1100" spc="8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ご要望に応じた</a:t>
            </a:r>
            <a:br>
              <a:rPr lang="en-US" altLang="ja-JP" sz="1100" spc="8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</a:br>
            <a:r>
              <a:rPr lang="ja-JP" altLang="en-US" sz="1100" spc="8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セミナー</a:t>
            </a: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を行っています。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41B0B129-3B9D-D7B4-48A4-155B460C47EF}"/>
              </a:ext>
            </a:extLst>
          </p:cNvPr>
          <p:cNvSpPr txBox="1"/>
          <p:nvPr/>
        </p:nvSpPr>
        <p:spPr>
          <a:xfrm>
            <a:off x="978503" y="654198"/>
            <a:ext cx="5618071" cy="557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ja-JP" altLang="en-US" sz="3200" b="1" spc="8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こんなお悩みありませんか？</a:t>
            </a:r>
          </a:p>
        </p:txBody>
      </p:sp>
      <p:pic>
        <p:nvPicPr>
          <p:cNvPr id="13" name="図 12" descr="光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F8AA2164-8980-BD6D-5AEF-D30B038A05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3" y="233338"/>
            <a:ext cx="774567" cy="972461"/>
          </a:xfrm>
          <a:prstGeom prst="rect">
            <a:avLst/>
          </a:prstGeom>
        </p:spPr>
      </p:pic>
      <p:pic>
        <p:nvPicPr>
          <p:cNvPr id="14" name="図 13" descr="ゲームのキャラクター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0EB699A5-F752-3083-40FE-3F712D024E6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058" y="247933"/>
            <a:ext cx="849171" cy="981149"/>
          </a:xfrm>
          <a:prstGeom prst="rect">
            <a:avLst/>
          </a:prstGeom>
        </p:spPr>
      </p:pic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AEB97B69-B2F2-6D8C-792D-52EB7522A352}"/>
              </a:ext>
            </a:extLst>
          </p:cNvPr>
          <p:cNvSpPr txBox="1"/>
          <p:nvPr/>
        </p:nvSpPr>
        <p:spPr>
          <a:xfrm>
            <a:off x="1684299" y="305346"/>
            <a:ext cx="4163319" cy="354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kumimoji="1" lang="ja-JP" altLang="en-US" b="1" spc="20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中小企業・小規模事業者の皆さまへ</a:t>
            </a:r>
          </a:p>
        </p:txBody>
      </p:sp>
      <p:sp>
        <p:nvSpPr>
          <p:cNvPr id="58" name="テキスト ボックス 57">
            <a:extLst>
              <a:ext uri="{FF2B5EF4-FFF2-40B4-BE49-F238E27FC236}">
                <a16:creationId xmlns:a16="http://schemas.microsoft.com/office/drawing/2014/main" id="{402FF1C8-6F6D-B029-14C4-166515CB82A4}"/>
              </a:ext>
            </a:extLst>
          </p:cNvPr>
          <p:cNvSpPr txBox="1"/>
          <p:nvPr/>
        </p:nvSpPr>
        <p:spPr>
          <a:xfrm>
            <a:off x="1193805" y="4660359"/>
            <a:ext cx="5363969" cy="3120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</a:pPr>
            <a:r>
              <a:rPr lang="ja-JP" altLang="en-US" sz="125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労務管理等の専門家が</a:t>
            </a:r>
            <a:r>
              <a:rPr lang="ja-JP" altLang="en-US" sz="1400" b="1" spc="10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全支援無料</a:t>
            </a:r>
            <a:r>
              <a:rPr lang="ja-JP" altLang="en-US" sz="125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で以下の支援を行っています。</a:t>
            </a:r>
            <a:endParaRPr lang="en-US" altLang="ja-JP" sz="1250" b="1" spc="1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031" name="四角形: 角を丸くする 1030">
            <a:extLst>
              <a:ext uri="{FF2B5EF4-FFF2-40B4-BE49-F238E27FC236}">
                <a16:creationId xmlns:a16="http://schemas.microsoft.com/office/drawing/2014/main" id="{FD89D34F-863F-EDC8-EFA9-556699C2D09C}"/>
              </a:ext>
            </a:extLst>
          </p:cNvPr>
          <p:cNvSpPr/>
          <p:nvPr/>
        </p:nvSpPr>
        <p:spPr>
          <a:xfrm>
            <a:off x="390908" y="8870150"/>
            <a:ext cx="540000" cy="216000"/>
          </a:xfrm>
          <a:prstGeom prst="round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altLang="ja-JP" sz="900" spc="80">
                <a:solidFill>
                  <a:schemeClr val="tx1">
                    <a:lumMod val="85000"/>
                    <a:lumOff val="1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TEL</a:t>
            </a:r>
            <a:endParaRPr lang="ja-JP" altLang="en-US" sz="900" spc="80">
              <a:solidFill>
                <a:schemeClr val="tx1">
                  <a:lumMod val="85000"/>
                  <a:lumOff val="1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032" name="四角形: 角を丸くする 1031">
            <a:extLst>
              <a:ext uri="{FF2B5EF4-FFF2-40B4-BE49-F238E27FC236}">
                <a16:creationId xmlns:a16="http://schemas.microsoft.com/office/drawing/2014/main" id="{B756D6BE-BDAC-AB83-C5EB-A5D13ADFC45C}"/>
              </a:ext>
            </a:extLst>
          </p:cNvPr>
          <p:cNvSpPr/>
          <p:nvPr/>
        </p:nvSpPr>
        <p:spPr>
          <a:xfrm>
            <a:off x="390908" y="9176119"/>
            <a:ext cx="540000" cy="216000"/>
          </a:xfrm>
          <a:prstGeom prst="round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altLang="ja-JP" sz="900" spc="80">
                <a:solidFill>
                  <a:schemeClr val="tx1">
                    <a:lumMod val="85000"/>
                    <a:lumOff val="1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MAIL</a:t>
            </a:r>
            <a:endParaRPr lang="ja-JP" altLang="en-US" sz="900" spc="80">
              <a:solidFill>
                <a:schemeClr val="tx1">
                  <a:lumMod val="85000"/>
                  <a:lumOff val="1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033" name="四角形: 角を丸くする 1032">
            <a:extLst>
              <a:ext uri="{FF2B5EF4-FFF2-40B4-BE49-F238E27FC236}">
                <a16:creationId xmlns:a16="http://schemas.microsoft.com/office/drawing/2014/main" id="{5BDE20D5-BFA0-D3B2-D0B2-7BB79AE36AA6}"/>
              </a:ext>
            </a:extLst>
          </p:cNvPr>
          <p:cNvSpPr/>
          <p:nvPr/>
        </p:nvSpPr>
        <p:spPr>
          <a:xfrm>
            <a:off x="390908" y="9463591"/>
            <a:ext cx="540000" cy="639034"/>
          </a:xfrm>
          <a:prstGeom prst="roundRect">
            <a:avLst>
              <a:gd name="adj" fmla="val 8129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altLang="ja-JP" sz="900" spc="80">
                <a:solidFill>
                  <a:schemeClr val="tx1">
                    <a:lumMod val="85000"/>
                    <a:lumOff val="1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WEB</a:t>
            </a:r>
            <a:endParaRPr lang="ja-JP" altLang="en-US" sz="900" spc="80">
              <a:solidFill>
                <a:schemeClr val="tx1">
                  <a:lumMod val="85000"/>
                  <a:lumOff val="1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037" name="四角形: 角を丸くする 1036">
            <a:extLst>
              <a:ext uri="{FF2B5EF4-FFF2-40B4-BE49-F238E27FC236}">
                <a16:creationId xmlns:a16="http://schemas.microsoft.com/office/drawing/2014/main" id="{078F5600-5858-0E3B-5ACD-2A501B985290}"/>
              </a:ext>
            </a:extLst>
          </p:cNvPr>
          <p:cNvSpPr/>
          <p:nvPr/>
        </p:nvSpPr>
        <p:spPr>
          <a:xfrm>
            <a:off x="2604330" y="8884662"/>
            <a:ext cx="540000" cy="216000"/>
          </a:xfrm>
          <a:prstGeom prst="round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altLang="ja-JP" sz="900" spc="80">
                <a:solidFill>
                  <a:schemeClr val="tx1">
                    <a:lumMod val="85000"/>
                    <a:lumOff val="1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FAX</a:t>
            </a:r>
            <a:endParaRPr lang="ja-JP" altLang="en-US" sz="900" spc="80">
              <a:solidFill>
                <a:schemeClr val="tx1">
                  <a:lumMod val="85000"/>
                  <a:lumOff val="1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cxnSp>
        <p:nvCxnSpPr>
          <p:cNvPr id="1039" name="直線コネクタ 1038">
            <a:extLst>
              <a:ext uri="{FF2B5EF4-FFF2-40B4-BE49-F238E27FC236}">
                <a16:creationId xmlns:a16="http://schemas.microsoft.com/office/drawing/2014/main" id="{26229B57-6203-A6F2-2464-817A513448B5}"/>
              </a:ext>
            </a:extLst>
          </p:cNvPr>
          <p:cNvCxnSpPr>
            <a:cxnSpLocks/>
          </p:cNvCxnSpPr>
          <p:nvPr/>
        </p:nvCxnSpPr>
        <p:spPr>
          <a:xfrm flipV="1">
            <a:off x="406830" y="8135540"/>
            <a:ext cx="4774770" cy="18237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6" name="直線コネクタ 1055">
            <a:extLst>
              <a:ext uri="{FF2B5EF4-FFF2-40B4-BE49-F238E27FC236}">
                <a16:creationId xmlns:a16="http://schemas.microsoft.com/office/drawing/2014/main" id="{EDD71DB8-ED19-E4C4-5043-C38ED9E042EB}"/>
              </a:ext>
            </a:extLst>
          </p:cNvPr>
          <p:cNvCxnSpPr>
            <a:cxnSpLocks/>
          </p:cNvCxnSpPr>
          <p:nvPr/>
        </p:nvCxnSpPr>
        <p:spPr>
          <a:xfrm>
            <a:off x="406830" y="10137480"/>
            <a:ext cx="6757558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線コネクタ 2">
            <a:extLst>
              <a:ext uri="{FF2B5EF4-FFF2-40B4-BE49-F238E27FC236}">
                <a16:creationId xmlns:a16="http://schemas.microsoft.com/office/drawing/2014/main" id="{468D6D29-C03C-366C-2A6F-7094C50E887B}"/>
              </a:ext>
            </a:extLst>
          </p:cNvPr>
          <p:cNvCxnSpPr>
            <a:cxnSpLocks/>
          </p:cNvCxnSpPr>
          <p:nvPr/>
        </p:nvCxnSpPr>
        <p:spPr>
          <a:xfrm>
            <a:off x="969193" y="3930212"/>
            <a:ext cx="146348" cy="216024"/>
          </a:xfrm>
          <a:prstGeom prst="line">
            <a:avLst/>
          </a:prstGeom>
          <a:ln w="1270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DC38C494-185B-097B-01CF-66DEF6AC4916}"/>
              </a:ext>
            </a:extLst>
          </p:cNvPr>
          <p:cNvSpPr/>
          <p:nvPr/>
        </p:nvSpPr>
        <p:spPr>
          <a:xfrm>
            <a:off x="889007" y="3771215"/>
            <a:ext cx="1004025" cy="4977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ja-JP" altLang="en-US" b="1" spc="200" dirty="0">
                <a:solidFill>
                  <a:srgbClr val="FF66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ぜひ</a:t>
            </a:r>
          </a:p>
        </p:txBody>
      </p:sp>
      <p:cxnSp>
        <p:nvCxnSpPr>
          <p:cNvPr id="37" name="直線コネクタ 36">
            <a:extLst>
              <a:ext uri="{FF2B5EF4-FFF2-40B4-BE49-F238E27FC236}">
                <a16:creationId xmlns:a16="http://schemas.microsoft.com/office/drawing/2014/main" id="{B689B0D8-047F-DC00-0CB6-AB28F29F0B6E}"/>
              </a:ext>
            </a:extLst>
          </p:cNvPr>
          <p:cNvCxnSpPr>
            <a:cxnSpLocks/>
          </p:cNvCxnSpPr>
          <p:nvPr/>
        </p:nvCxnSpPr>
        <p:spPr>
          <a:xfrm flipH="1">
            <a:off x="1661381" y="3930212"/>
            <a:ext cx="146348" cy="216024"/>
          </a:xfrm>
          <a:prstGeom prst="line">
            <a:avLst/>
          </a:prstGeom>
          <a:ln w="1270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ED0354EC-6AF9-B08C-D72E-EF645537F252}"/>
              </a:ext>
            </a:extLst>
          </p:cNvPr>
          <p:cNvSpPr/>
          <p:nvPr/>
        </p:nvSpPr>
        <p:spPr>
          <a:xfrm>
            <a:off x="-2055072" y="4997"/>
            <a:ext cx="1767085" cy="7456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943" spc="80">
                <a:solidFill>
                  <a:srgbClr val="103185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チラシ表面</a:t>
            </a:r>
          </a:p>
        </p:txBody>
      </p:sp>
      <p:sp>
        <p:nvSpPr>
          <p:cNvPr id="11" name="四角形: 角を丸くする 10">
            <a:extLst>
              <a:ext uri="{FF2B5EF4-FFF2-40B4-BE49-F238E27FC236}">
                <a16:creationId xmlns:a16="http://schemas.microsoft.com/office/drawing/2014/main" id="{D098938B-360C-6445-E5E0-9B50BD85D9FC}"/>
              </a:ext>
            </a:extLst>
          </p:cNvPr>
          <p:cNvSpPr/>
          <p:nvPr/>
        </p:nvSpPr>
        <p:spPr>
          <a:xfrm>
            <a:off x="449196" y="1417549"/>
            <a:ext cx="6613117" cy="2166223"/>
          </a:xfrm>
          <a:prstGeom prst="roundRect">
            <a:avLst>
              <a:gd name="adj" fmla="val 873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ysClr val="windowText" lastClr="000000"/>
              </a:solidFill>
            </a:endParaRPr>
          </a:p>
        </p:txBody>
      </p: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B9915219-89EF-0530-B580-77C33A3C6BE0}"/>
              </a:ext>
            </a:extLst>
          </p:cNvPr>
          <p:cNvGrpSpPr/>
          <p:nvPr/>
        </p:nvGrpSpPr>
        <p:grpSpPr>
          <a:xfrm>
            <a:off x="646114" y="1417547"/>
            <a:ext cx="6416199" cy="1952394"/>
            <a:chOff x="804075" y="1384189"/>
            <a:chExt cx="6190514" cy="1941602"/>
          </a:xfrm>
        </p:grpSpPr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19597116-339B-BA46-A358-486754F6B344}"/>
                </a:ext>
              </a:extLst>
            </p:cNvPr>
            <p:cNvSpPr txBox="1"/>
            <p:nvPr/>
          </p:nvSpPr>
          <p:spPr>
            <a:xfrm>
              <a:off x="804075" y="1401046"/>
              <a:ext cx="3059660" cy="1898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40000"/>
                </a:lnSpc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「働き方改革」で何から手を付けたら良いか分からない。</a:t>
              </a:r>
              <a:endParaRPr lang="en-US" altLang="ja-JP" sz="1200" b="1" spc="80" dirty="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pPr marL="171450" indent="-171450">
                <a:lnSpc>
                  <a:spcPct val="140000"/>
                </a:lnSpc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最低賃金が上がっているので、</a:t>
              </a:r>
              <a:br>
                <a:rPr lang="en-US" altLang="ja-JP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</a:b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どう対応したらよいか知りたい。</a:t>
              </a:r>
              <a:endParaRPr lang="en-US" altLang="ja-JP" sz="1200" b="1" spc="80" dirty="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pPr marL="171450" indent="-171450">
                <a:lnSpc>
                  <a:spcPct val="140000"/>
                </a:lnSpc>
                <a:spcAft>
                  <a:spcPts val="1200"/>
                </a:spcAft>
                <a:buFont typeface="Wingdings" panose="05000000000000000000" pitchFamily="2" charset="2"/>
                <a:buChar char="ü"/>
              </a:pP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パートタイマーと正社員の賃金等を</a:t>
              </a:r>
              <a:br>
                <a:rPr lang="en-US" altLang="ja-JP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</a:b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見直したい。（同一労働同一賃金）</a:t>
              </a:r>
              <a:endParaRPr lang="en-US" altLang="ja-JP" sz="1200" b="1" spc="80" dirty="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8" name="テキスト ボックス 27">
              <a:extLst>
                <a:ext uri="{FF2B5EF4-FFF2-40B4-BE49-F238E27FC236}">
                  <a16:creationId xmlns:a16="http://schemas.microsoft.com/office/drawing/2014/main" id="{8A1E8AA6-67E2-DDC0-1849-A3EA733DAD2A}"/>
                </a:ext>
              </a:extLst>
            </p:cNvPr>
            <p:cNvSpPr txBox="1"/>
            <p:nvPr/>
          </p:nvSpPr>
          <p:spPr>
            <a:xfrm>
              <a:off x="3934929" y="1384189"/>
              <a:ext cx="3059660" cy="19416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just">
                <a:lnSpc>
                  <a:spcPct val="140000"/>
                </a:lnSpc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いろいろな助成金があるが、使い方が分からない。</a:t>
              </a:r>
              <a:endParaRPr lang="en-US" altLang="ja-JP" sz="1200" b="1" spc="80" dirty="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pPr marL="171450" indent="-171450" algn="just">
                <a:lnSpc>
                  <a:spcPct val="140000"/>
                </a:lnSpc>
                <a:spcAft>
                  <a:spcPts val="600"/>
                </a:spcAft>
                <a:buFont typeface="Wingdings" panose="05000000000000000000" pitchFamily="2" charset="2"/>
                <a:buChar char="ü"/>
              </a:pP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就業規則を見直したい。</a:t>
              </a:r>
              <a:endParaRPr lang="en-US" altLang="ja-JP" sz="1200" b="1" spc="80" dirty="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pPr marL="171450" indent="-171450">
                <a:lnSpc>
                  <a:spcPct val="140000"/>
                </a:lnSpc>
                <a:spcAft>
                  <a:spcPts val="600"/>
                </a:spcAft>
                <a:buFont typeface="Wingdings" panose="05000000000000000000" pitchFamily="2" charset="2"/>
                <a:buChar char="ü"/>
                <a:tabLst>
                  <a:tab pos="268288" algn="l"/>
                </a:tabLst>
              </a:pPr>
              <a:r>
                <a:rPr lang="ja-JP" altLang="en-US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働き方の選択肢を増やしたい。</a:t>
              </a:r>
              <a:br>
                <a:rPr lang="en-US" altLang="ja-JP" sz="1200" b="1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</a:br>
              <a:r>
                <a:rPr lang="en-US" altLang="ja-JP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	</a:t>
              </a:r>
              <a:r>
                <a:rPr lang="ja-JP" altLang="en-US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・多様な正社員制度</a:t>
              </a:r>
              <a:br>
                <a:rPr lang="en-US" altLang="ja-JP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</a:br>
              <a:r>
                <a:rPr lang="en-US" altLang="ja-JP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	</a:t>
              </a:r>
              <a:r>
                <a:rPr lang="ja-JP" altLang="en-US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・選択的週休３日制</a:t>
              </a:r>
              <a:br>
                <a:rPr lang="en-US" altLang="ja-JP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</a:br>
              <a:r>
                <a:rPr lang="en-US" altLang="ja-JP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	</a:t>
              </a:r>
              <a:r>
                <a:rPr lang="ja-JP" altLang="en-US" sz="1100" spc="80" dirty="0">
                  <a:solidFill>
                    <a:schemeClr val="tx2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・勤務間インターバル制度</a:t>
              </a:r>
              <a:endParaRPr lang="en-US" altLang="ja-JP" sz="1100" spc="80" dirty="0">
                <a:solidFill>
                  <a:schemeClr val="tx2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9" name="正方形/長方形 28">
              <a:extLst>
                <a:ext uri="{FF2B5EF4-FFF2-40B4-BE49-F238E27FC236}">
                  <a16:creationId xmlns:a16="http://schemas.microsoft.com/office/drawing/2014/main" id="{38798D10-D572-4DE6-E4EA-6F1664703812}"/>
                </a:ext>
              </a:extLst>
            </p:cNvPr>
            <p:cNvSpPr/>
            <p:nvPr/>
          </p:nvSpPr>
          <p:spPr>
            <a:xfrm>
              <a:off x="861397" y="1496335"/>
              <a:ext cx="129457" cy="12945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2"/>
                </a:solidFill>
              </a:endParaRPr>
            </a:p>
          </p:txBody>
        </p:sp>
        <p:sp>
          <p:nvSpPr>
            <p:cNvPr id="30" name="正方形/長方形 29">
              <a:extLst>
                <a:ext uri="{FF2B5EF4-FFF2-40B4-BE49-F238E27FC236}">
                  <a16:creationId xmlns:a16="http://schemas.microsoft.com/office/drawing/2014/main" id="{48F780EB-6DC2-8B8C-B247-7A99EBE3D6BA}"/>
                </a:ext>
              </a:extLst>
            </p:cNvPr>
            <p:cNvSpPr/>
            <p:nvPr/>
          </p:nvSpPr>
          <p:spPr>
            <a:xfrm>
              <a:off x="861397" y="2163774"/>
              <a:ext cx="129457" cy="12945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2"/>
                </a:solidFill>
              </a:endParaRPr>
            </a:p>
          </p:txBody>
        </p:sp>
        <p:sp>
          <p:nvSpPr>
            <p:cNvPr id="31" name="正方形/長方形 30">
              <a:extLst>
                <a:ext uri="{FF2B5EF4-FFF2-40B4-BE49-F238E27FC236}">
                  <a16:creationId xmlns:a16="http://schemas.microsoft.com/office/drawing/2014/main" id="{93768E9D-49FD-C2F7-EB51-42CBFC50FD6D}"/>
                </a:ext>
              </a:extLst>
            </p:cNvPr>
            <p:cNvSpPr/>
            <p:nvPr/>
          </p:nvSpPr>
          <p:spPr>
            <a:xfrm>
              <a:off x="861397" y="2808642"/>
              <a:ext cx="129457" cy="12945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2"/>
                </a:solidFill>
              </a:endParaRPr>
            </a:p>
          </p:txBody>
        </p:sp>
        <p:sp>
          <p:nvSpPr>
            <p:cNvPr id="32" name="正方形/長方形 31">
              <a:extLst>
                <a:ext uri="{FF2B5EF4-FFF2-40B4-BE49-F238E27FC236}">
                  <a16:creationId xmlns:a16="http://schemas.microsoft.com/office/drawing/2014/main" id="{1A78B7E1-58EB-F561-633E-19B0C26E9182}"/>
                </a:ext>
              </a:extLst>
            </p:cNvPr>
            <p:cNvSpPr/>
            <p:nvPr/>
          </p:nvSpPr>
          <p:spPr>
            <a:xfrm>
              <a:off x="3998553" y="1475559"/>
              <a:ext cx="129457" cy="12945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2"/>
                </a:solidFill>
              </a:endParaRPr>
            </a:p>
          </p:txBody>
        </p:sp>
        <p:sp>
          <p:nvSpPr>
            <p:cNvPr id="33" name="正方形/長方形 32">
              <a:extLst>
                <a:ext uri="{FF2B5EF4-FFF2-40B4-BE49-F238E27FC236}">
                  <a16:creationId xmlns:a16="http://schemas.microsoft.com/office/drawing/2014/main" id="{4F9F7442-2335-A343-BED5-FA9729F6A55C}"/>
                </a:ext>
              </a:extLst>
            </p:cNvPr>
            <p:cNvSpPr/>
            <p:nvPr/>
          </p:nvSpPr>
          <p:spPr>
            <a:xfrm>
              <a:off x="4001792" y="2067102"/>
              <a:ext cx="129457" cy="12945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2"/>
                </a:solidFill>
              </a:endParaRPr>
            </a:p>
          </p:txBody>
        </p:sp>
        <p:sp>
          <p:nvSpPr>
            <p:cNvPr id="34" name="正方形/長方形 33">
              <a:extLst>
                <a:ext uri="{FF2B5EF4-FFF2-40B4-BE49-F238E27FC236}">
                  <a16:creationId xmlns:a16="http://schemas.microsoft.com/office/drawing/2014/main" id="{54C63886-5582-3B97-5932-7B0C88790259}"/>
                </a:ext>
              </a:extLst>
            </p:cNvPr>
            <p:cNvSpPr/>
            <p:nvPr/>
          </p:nvSpPr>
          <p:spPr>
            <a:xfrm>
              <a:off x="3998553" y="2413572"/>
              <a:ext cx="129457" cy="129457"/>
            </a:xfrm>
            <a:prstGeom prst="rect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2"/>
                </a:solidFill>
              </a:endParaRPr>
            </a:p>
          </p:txBody>
        </p:sp>
      </p:grp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B2AE08F6-A2AC-A091-A029-480E15C3814D}"/>
              </a:ext>
            </a:extLst>
          </p:cNvPr>
          <p:cNvSpPr txBox="1"/>
          <p:nvPr/>
        </p:nvSpPr>
        <p:spPr>
          <a:xfrm>
            <a:off x="5954512" y="10137480"/>
            <a:ext cx="1356462" cy="233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</a:pPr>
            <a:r>
              <a:rPr kumimoji="1" lang="ja-JP" altLang="en-US" sz="900" dirty="0"/>
              <a:t>令和８年９月１日作成版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A8860A9-62BE-2F1F-3B80-4872BF41F134}"/>
              </a:ext>
            </a:extLst>
          </p:cNvPr>
          <p:cNvSpPr txBox="1"/>
          <p:nvPr/>
        </p:nvSpPr>
        <p:spPr>
          <a:xfrm>
            <a:off x="5600450" y="3320247"/>
            <a:ext cx="1510029" cy="217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</a:pPr>
            <a:r>
              <a:rPr lang="en-US" altLang="ja-JP" sz="8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※</a:t>
            </a:r>
            <a:r>
              <a:rPr lang="ja-JP" altLang="en-US" sz="8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これらは相談の一例です</a:t>
            </a:r>
            <a:endParaRPr lang="en-US" altLang="ja-JP" sz="8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2" name="四角形: 角を丸くする 11">
            <a:extLst>
              <a:ext uri="{FF2B5EF4-FFF2-40B4-BE49-F238E27FC236}">
                <a16:creationId xmlns:a16="http://schemas.microsoft.com/office/drawing/2014/main" id="{361CF99B-6D4E-04E9-DDA1-8433E6DAC5B5}"/>
              </a:ext>
            </a:extLst>
          </p:cNvPr>
          <p:cNvSpPr/>
          <p:nvPr/>
        </p:nvSpPr>
        <p:spPr>
          <a:xfrm>
            <a:off x="390908" y="6930657"/>
            <a:ext cx="5905117" cy="784855"/>
          </a:xfrm>
          <a:prstGeom prst="roundRect">
            <a:avLst>
              <a:gd name="adj" fmla="val 4966"/>
            </a:avLst>
          </a:prstGeom>
          <a:solidFill>
            <a:schemeClr val="bg1"/>
          </a:solidFill>
          <a:ln w="222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ysClr val="windowText" lastClr="000000"/>
              </a:solidFill>
            </a:endParaRPr>
          </a:p>
        </p:txBody>
      </p:sp>
      <p:sp>
        <p:nvSpPr>
          <p:cNvPr id="21" name="四角形: 角を丸くする 20">
            <a:extLst>
              <a:ext uri="{FF2B5EF4-FFF2-40B4-BE49-F238E27FC236}">
                <a16:creationId xmlns:a16="http://schemas.microsoft.com/office/drawing/2014/main" id="{F5010433-E647-FB96-A74E-36B4007E7422}"/>
              </a:ext>
            </a:extLst>
          </p:cNvPr>
          <p:cNvSpPr/>
          <p:nvPr/>
        </p:nvSpPr>
        <p:spPr>
          <a:xfrm>
            <a:off x="390908" y="6910623"/>
            <a:ext cx="3426412" cy="301966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ja-JP" altLang="en-US" sz="1100" b="1" spc="2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「労働時間特別相談窓口」</a:t>
            </a:r>
            <a:r>
              <a:rPr lang="ja-JP" altLang="en-US" sz="1000" spc="2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</a:t>
            </a:r>
            <a:r>
              <a:rPr lang="ja-JP" altLang="en-US" sz="1100" spc="2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開設</a:t>
            </a:r>
            <a:r>
              <a:rPr lang="ja-JP" altLang="en-US" sz="1000" spc="2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しています</a:t>
            </a:r>
            <a:endParaRPr lang="en-US" altLang="ja-JP" sz="1100" spc="200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pic>
        <p:nvPicPr>
          <p:cNvPr id="38" name="図 37">
            <a:extLst>
              <a:ext uri="{FF2B5EF4-FFF2-40B4-BE49-F238E27FC236}">
                <a16:creationId xmlns:a16="http://schemas.microsoft.com/office/drawing/2014/main" id="{B83023C9-FC0F-58AA-6DBA-AE1599883C1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512" y="6732731"/>
            <a:ext cx="1386333" cy="1088353"/>
          </a:xfrm>
          <a:prstGeom prst="rect">
            <a:avLst/>
          </a:prstGeom>
        </p:spPr>
      </p:pic>
      <p:sp>
        <p:nvSpPr>
          <p:cNvPr id="41" name="テキスト ボックス 40">
            <a:extLst>
              <a:ext uri="{FF2B5EF4-FFF2-40B4-BE49-F238E27FC236}">
                <a16:creationId xmlns:a16="http://schemas.microsoft.com/office/drawing/2014/main" id="{1E8933E2-3A92-0C4B-73CC-A6A439CA0D86}"/>
              </a:ext>
            </a:extLst>
          </p:cNvPr>
          <p:cNvSpPr txBox="1"/>
          <p:nvPr/>
        </p:nvSpPr>
        <p:spPr>
          <a:xfrm>
            <a:off x="3259031" y="7252892"/>
            <a:ext cx="2788877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8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ja-JP" altLang="en-US" sz="1000" b="1" spc="80" dirty="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自社に合った労働時間制度を知りたい</a:t>
            </a:r>
            <a:endParaRPr lang="en-US" altLang="ja-JP" sz="1000" b="1" spc="80" dirty="0">
              <a:solidFill>
                <a:schemeClr val="accent3">
                  <a:lumMod val="7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171450" indent="-171450">
              <a:lnSpc>
                <a:spcPts val="8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altLang="ja-JP" sz="1000" b="1" spc="80" dirty="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36</a:t>
            </a:r>
            <a:r>
              <a:rPr lang="ja-JP" altLang="en-US" sz="1000" b="1" spc="8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協定の作り方がわ</a:t>
            </a:r>
            <a:r>
              <a:rPr lang="ja-JP" altLang="en-US" sz="1000" b="1" spc="80" dirty="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からない　　　</a:t>
            </a:r>
            <a:r>
              <a:rPr lang="ja-JP" altLang="en-US" sz="700" b="1" spc="80" dirty="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など</a:t>
            </a:r>
            <a:endParaRPr lang="en-US" altLang="ja-JP" sz="1000" b="1" spc="80" dirty="0">
              <a:solidFill>
                <a:schemeClr val="accent3">
                  <a:lumMod val="7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781D4EEB-A318-DD61-5699-973187CA5E7D}"/>
              </a:ext>
            </a:extLst>
          </p:cNvPr>
          <p:cNvSpPr txBox="1"/>
          <p:nvPr/>
        </p:nvSpPr>
        <p:spPr>
          <a:xfrm>
            <a:off x="420058" y="7277207"/>
            <a:ext cx="2973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"/>
              </a:lnSpc>
              <a:spcAft>
                <a:spcPts val="1200"/>
              </a:spcAft>
            </a:pPr>
            <a:r>
              <a:rPr lang="ja-JP" altLang="en-US" sz="900" spc="80" dirty="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労働時間のことならなんでもご相談ください！</a:t>
            </a:r>
            <a:endParaRPr lang="en-US" altLang="ja-JP" sz="900" spc="80" dirty="0">
              <a:solidFill>
                <a:schemeClr val="accent3">
                  <a:lumMod val="7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>
              <a:lnSpc>
                <a:spcPts val="600"/>
              </a:lnSpc>
              <a:spcAft>
                <a:spcPts val="1200"/>
              </a:spcAft>
            </a:pPr>
            <a:r>
              <a:rPr lang="ja-JP" altLang="en-US" sz="900" spc="80" dirty="0">
                <a:solidFill>
                  <a:schemeClr val="accent3">
                    <a:lumMod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専門家が貴社の状況を踏まえて支援します</a:t>
            </a:r>
            <a:endParaRPr lang="en-US" altLang="ja-JP" sz="900" spc="80" dirty="0">
              <a:solidFill>
                <a:schemeClr val="accent3">
                  <a:lumMod val="7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7" name="正方形/長方形 46">
            <a:extLst>
              <a:ext uri="{FF2B5EF4-FFF2-40B4-BE49-F238E27FC236}">
                <a16:creationId xmlns:a16="http://schemas.microsoft.com/office/drawing/2014/main" id="{BBCB758A-D575-5E4B-8C6A-F71FD8A48EDA}"/>
              </a:ext>
            </a:extLst>
          </p:cNvPr>
          <p:cNvSpPr/>
          <p:nvPr/>
        </p:nvSpPr>
        <p:spPr>
          <a:xfrm>
            <a:off x="3326673" y="7253659"/>
            <a:ext cx="134177" cy="130177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chemeClr val="tx2"/>
              </a:solidFill>
            </a:endParaRPr>
          </a:p>
        </p:txBody>
      </p:sp>
      <p:sp>
        <p:nvSpPr>
          <p:cNvPr id="49" name="正方形/長方形 48">
            <a:extLst>
              <a:ext uri="{FF2B5EF4-FFF2-40B4-BE49-F238E27FC236}">
                <a16:creationId xmlns:a16="http://schemas.microsoft.com/office/drawing/2014/main" id="{131F556E-35D0-077D-348E-6D2B201C88ED}"/>
              </a:ext>
            </a:extLst>
          </p:cNvPr>
          <p:cNvSpPr/>
          <p:nvPr/>
        </p:nvSpPr>
        <p:spPr>
          <a:xfrm>
            <a:off x="3326673" y="7501292"/>
            <a:ext cx="134177" cy="130177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>
              <a:solidFill>
                <a:schemeClr val="tx2"/>
              </a:solidFill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4A278CE5-6079-5623-B9BB-3C2FABEBF69F}"/>
              </a:ext>
            </a:extLst>
          </p:cNvPr>
          <p:cNvSpPr txBox="1"/>
          <p:nvPr/>
        </p:nvSpPr>
        <p:spPr>
          <a:xfrm>
            <a:off x="352218" y="7792507"/>
            <a:ext cx="3363421" cy="325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1600" b="1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群馬働き方改革推進支援センター</a:t>
            </a:r>
          </a:p>
        </p:txBody>
      </p:sp>
      <p:sp>
        <p:nvSpPr>
          <p:cNvPr id="36" name="テキスト ボックス 35">
            <a:extLst>
              <a:ext uri="{FF2B5EF4-FFF2-40B4-BE49-F238E27FC236}">
                <a16:creationId xmlns:a16="http://schemas.microsoft.com/office/drawing/2014/main" id="{D10E6966-E8B4-B3BD-2E93-499649F1D8DA}"/>
              </a:ext>
            </a:extLst>
          </p:cNvPr>
          <p:cNvSpPr txBox="1"/>
          <p:nvPr/>
        </p:nvSpPr>
        <p:spPr>
          <a:xfrm>
            <a:off x="338695" y="8178939"/>
            <a:ext cx="4907754" cy="252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〒</a:t>
            </a:r>
            <a:r>
              <a:rPr lang="en-US" altLang="ja-JP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371-0846</a:t>
            </a: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r>
              <a:rPr lang="zh-TW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前橋市元総社町</a:t>
            </a:r>
            <a:r>
              <a:rPr lang="en-US" altLang="zh-TW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528-9</a:t>
            </a:r>
            <a:r>
              <a:rPr lang="ja-JP" altLang="en-US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群馬県社会保険労務士会内</a:t>
            </a:r>
          </a:p>
        </p:txBody>
      </p:sp>
      <p:sp>
        <p:nvSpPr>
          <p:cNvPr id="51" name="正方形/長方形 50">
            <a:extLst>
              <a:ext uri="{FF2B5EF4-FFF2-40B4-BE49-F238E27FC236}">
                <a16:creationId xmlns:a16="http://schemas.microsoft.com/office/drawing/2014/main" id="{860248D6-1B6B-6606-5FB2-9A0FF6B5474C}"/>
              </a:ext>
            </a:extLst>
          </p:cNvPr>
          <p:cNvSpPr/>
          <p:nvPr/>
        </p:nvSpPr>
        <p:spPr>
          <a:xfrm>
            <a:off x="993117" y="9833669"/>
            <a:ext cx="2282633" cy="2567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ja-JP" altLang="en-US" sz="1000" spc="80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群馬働き方改革推進支援センター</a:t>
            </a:r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F19F22D0-2B26-80D5-A080-4D5F6C16A459}"/>
              </a:ext>
            </a:extLst>
          </p:cNvPr>
          <p:cNvSpPr txBox="1"/>
          <p:nvPr/>
        </p:nvSpPr>
        <p:spPr>
          <a:xfrm>
            <a:off x="917559" y="8837925"/>
            <a:ext cx="1604606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ja-JP" sz="12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0120-486-450</a:t>
            </a:r>
          </a:p>
        </p:txBody>
      </p:sp>
      <p:sp>
        <p:nvSpPr>
          <p:cNvPr id="55" name="テキスト ボックス 54">
            <a:extLst>
              <a:ext uri="{FF2B5EF4-FFF2-40B4-BE49-F238E27FC236}">
                <a16:creationId xmlns:a16="http://schemas.microsoft.com/office/drawing/2014/main" id="{C8D64FA9-1C95-0B88-8058-DF31B4FF21C6}"/>
              </a:ext>
            </a:extLst>
          </p:cNvPr>
          <p:cNvSpPr txBox="1"/>
          <p:nvPr/>
        </p:nvSpPr>
        <p:spPr>
          <a:xfrm>
            <a:off x="919494" y="9143395"/>
            <a:ext cx="2680542" cy="252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ja-JP" sz="11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gunma@workstylereform.net</a:t>
            </a:r>
            <a:endParaRPr lang="ja-JP" altLang="en-US" sz="11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57" name="テキスト ボックス 56">
            <a:extLst>
              <a:ext uri="{FF2B5EF4-FFF2-40B4-BE49-F238E27FC236}">
                <a16:creationId xmlns:a16="http://schemas.microsoft.com/office/drawing/2014/main" id="{54A5504A-23E4-734F-CF72-CD85D902B87A}"/>
              </a:ext>
            </a:extLst>
          </p:cNvPr>
          <p:cNvSpPr txBox="1"/>
          <p:nvPr/>
        </p:nvSpPr>
        <p:spPr>
          <a:xfrm>
            <a:off x="924641" y="9449014"/>
            <a:ext cx="2996102" cy="407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ja-JP" sz="10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https://hatarakikatakaikaku.mhlw.go.jp/consultation/gunma/</a:t>
            </a:r>
            <a:endParaRPr lang="ja-JP" altLang="en-US" sz="10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63" name="テキスト ボックス 62">
            <a:extLst>
              <a:ext uri="{FF2B5EF4-FFF2-40B4-BE49-F238E27FC236}">
                <a16:creationId xmlns:a16="http://schemas.microsoft.com/office/drawing/2014/main" id="{FC2EABAE-F2D5-14AD-663E-669C4BDD1196}"/>
              </a:ext>
            </a:extLst>
          </p:cNvPr>
          <p:cNvSpPr txBox="1"/>
          <p:nvPr/>
        </p:nvSpPr>
        <p:spPr>
          <a:xfrm>
            <a:off x="3144330" y="8844716"/>
            <a:ext cx="1604606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ja-JP" sz="12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027-226-1524</a:t>
            </a:r>
          </a:p>
        </p:txBody>
      </p:sp>
      <p:pic>
        <p:nvPicPr>
          <p:cNvPr id="1026" name="図 1025" descr="QR コード&#10;&#10;AI 生成コンテンツは誤りを含む可能性があります。">
            <a:extLst>
              <a:ext uri="{FF2B5EF4-FFF2-40B4-BE49-F238E27FC236}">
                <a16:creationId xmlns:a16="http://schemas.microsoft.com/office/drawing/2014/main" id="{7F073120-A8BF-4CBA-F9CA-834949CE50B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07" y="9330158"/>
            <a:ext cx="881298" cy="780122"/>
          </a:xfrm>
          <a:prstGeom prst="rect">
            <a:avLst/>
          </a:prstGeom>
        </p:spPr>
      </p:pic>
      <p:pic>
        <p:nvPicPr>
          <p:cNvPr id="1030" name="図 1029">
            <a:extLst>
              <a:ext uri="{FF2B5EF4-FFF2-40B4-BE49-F238E27FC236}">
                <a16:creationId xmlns:a16="http://schemas.microsoft.com/office/drawing/2014/main" id="{44A8E4E1-7D1E-4343-E490-2FB4F2CEAB0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637" y="8431252"/>
            <a:ext cx="2589264" cy="16561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58" name="四角形: 角を丸くする 1057">
            <a:extLst>
              <a:ext uri="{FF2B5EF4-FFF2-40B4-BE49-F238E27FC236}">
                <a16:creationId xmlns:a16="http://schemas.microsoft.com/office/drawing/2014/main" id="{F935C577-31D8-0B3D-7CDD-9FA1D802144E}"/>
              </a:ext>
            </a:extLst>
          </p:cNvPr>
          <p:cNvSpPr/>
          <p:nvPr/>
        </p:nvSpPr>
        <p:spPr>
          <a:xfrm>
            <a:off x="3254970" y="9833669"/>
            <a:ext cx="447269" cy="260412"/>
          </a:xfrm>
          <a:prstGeom prst="roundRect">
            <a:avLst>
              <a:gd name="adj" fmla="val 10905"/>
            </a:avLst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ja-JP" altLang="en-US" sz="1000" spc="3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検索</a:t>
            </a:r>
          </a:p>
        </p:txBody>
      </p:sp>
    </p:spTree>
    <p:extLst>
      <p:ext uri="{BB962C8B-B14F-4D97-AF65-F5344CB8AC3E}">
        <p14:creationId xmlns:p14="http://schemas.microsoft.com/office/powerpoint/2010/main" val="2356680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27AB9-53E0-7FE7-EC5D-7C360064C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A9CB9C0C-79DF-0F1B-112E-5377254D9F8F}"/>
              </a:ext>
            </a:extLst>
          </p:cNvPr>
          <p:cNvSpPr txBox="1"/>
          <p:nvPr/>
        </p:nvSpPr>
        <p:spPr>
          <a:xfrm>
            <a:off x="316658" y="196321"/>
            <a:ext cx="4286751" cy="254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2" spc="10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中小企業・小規模事業者等に対する働き方改革推進支援事業　　</a:t>
            </a:r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7243C541-70EC-3A8F-8504-B7BBB8F65657}"/>
              </a:ext>
            </a:extLst>
          </p:cNvPr>
          <p:cNvSpPr/>
          <p:nvPr/>
        </p:nvSpPr>
        <p:spPr>
          <a:xfrm>
            <a:off x="376963" y="1235167"/>
            <a:ext cx="6816029" cy="3229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400" b="1" spc="10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メール・電話でもお申し込みいただけます。</a:t>
            </a:r>
          </a:p>
        </p:txBody>
      </p:sp>
      <p:graphicFrame>
        <p:nvGraphicFramePr>
          <p:cNvPr id="13" name="表 12">
            <a:extLst>
              <a:ext uri="{FF2B5EF4-FFF2-40B4-BE49-F238E27FC236}">
                <a16:creationId xmlns:a16="http://schemas.microsoft.com/office/drawing/2014/main" id="{BBABCF90-3AE8-17EC-895C-8A418B6260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946799"/>
              </p:ext>
            </p:extLst>
          </p:nvPr>
        </p:nvGraphicFramePr>
        <p:xfrm>
          <a:off x="395288" y="1889521"/>
          <a:ext cx="6769100" cy="79039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317">
                  <a:extLst>
                    <a:ext uri="{9D8B030D-6E8A-4147-A177-3AD203B41FA5}">
                      <a16:colId xmlns:a16="http://schemas.microsoft.com/office/drawing/2014/main" val="2372158406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3190672647"/>
                    </a:ext>
                  </a:extLst>
                </a:gridCol>
                <a:gridCol w="1149075">
                  <a:extLst>
                    <a:ext uri="{9D8B030D-6E8A-4147-A177-3AD203B41FA5}">
                      <a16:colId xmlns:a16="http://schemas.microsoft.com/office/drawing/2014/main" val="2304644432"/>
                    </a:ext>
                  </a:extLst>
                </a:gridCol>
                <a:gridCol w="2235476">
                  <a:extLst>
                    <a:ext uri="{9D8B030D-6E8A-4147-A177-3AD203B41FA5}">
                      <a16:colId xmlns:a16="http://schemas.microsoft.com/office/drawing/2014/main" val="452564508"/>
                    </a:ext>
                  </a:extLst>
                </a:gridCol>
              </a:tblGrid>
              <a:tr h="54167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会社名</a:t>
                      </a:r>
                      <a:endParaRPr kumimoji="1" lang="en-US" altLang="ja-JP" sz="1100" b="1" spc="200" baseline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事業所名</a:t>
                      </a:r>
                    </a:p>
                  </a:txBody>
                  <a:tcPr marL="144000" marR="108000" marT="108000" marB="108000" anchor="ctr"/>
                </a:tc>
                <a:tc gridSpan="3">
                  <a:txBody>
                    <a:bodyPr/>
                    <a:lstStyle/>
                    <a:p>
                      <a:endParaRPr kumimoji="1" lang="ja-JP" altLang="en-US" sz="14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40095" marB="40095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407633"/>
                  </a:ext>
                </a:extLst>
              </a:tr>
              <a:tr h="50315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業種</a:t>
                      </a:r>
                    </a:p>
                  </a:txBody>
                  <a:tcPr marL="144000" marR="108000" marT="108000" marB="108000" anchor="ctr"/>
                </a:tc>
                <a:tc>
                  <a:txBody>
                    <a:bodyPr/>
                    <a:lstStyle/>
                    <a:p>
                      <a:endParaRPr kumimoji="1" lang="ja-JP" altLang="en-US" sz="14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40095" marB="40095"/>
                </a:tc>
                <a:tc>
                  <a:txBody>
                    <a:bodyPr/>
                    <a:lstStyle/>
                    <a:p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従業員数</a:t>
                      </a:r>
                    </a:p>
                  </a:txBody>
                  <a:tcPr marL="80189" marR="80189" marT="40095" marB="40095" anchor="ctr"/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　</a:t>
                      </a:r>
                      <a:r>
                        <a:rPr kumimoji="1" lang="ja-JP" altLang="en-US" sz="180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　　　   </a:t>
                      </a:r>
                      <a:r>
                        <a:rPr kumimoji="1" lang="ja-JP" altLang="en-US" sz="1800" spc="1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　　   　　 </a:t>
                      </a:r>
                      <a:r>
                        <a:rPr kumimoji="1" lang="ja-JP" altLang="en-US" sz="1200" b="1" spc="1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名</a:t>
                      </a:r>
                      <a:endParaRPr kumimoji="1" lang="en-US" altLang="ja-JP" sz="1400" b="1" spc="100" baseline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r>
                        <a:rPr kumimoji="1" lang="ja-JP" altLang="en-US" sz="1000" spc="1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（うち非正規雇用労働者     　名</a:t>
                      </a:r>
                      <a:r>
                        <a:rPr kumimoji="1" lang="ja-JP" altLang="en-US" sz="100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）</a:t>
                      </a:r>
                    </a:p>
                  </a:txBody>
                  <a:tcPr marL="80189" marR="80189" marT="40095" marB="40095"/>
                </a:tc>
                <a:extLst>
                  <a:ext uri="{0D108BD9-81ED-4DB2-BD59-A6C34878D82A}">
                    <a16:rowId xmlns:a16="http://schemas.microsoft.com/office/drawing/2014/main" val="3253018616"/>
                  </a:ext>
                </a:extLst>
              </a:tr>
              <a:tr h="50315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所在地</a:t>
                      </a:r>
                    </a:p>
                  </a:txBody>
                  <a:tcPr marL="144000" marR="108000" marT="108000" marB="108000" anchor="ctr"/>
                </a:tc>
                <a:tc gridSpan="3">
                  <a:txBody>
                    <a:bodyPr/>
                    <a:lstStyle/>
                    <a:p>
                      <a:r>
                        <a:rPr kumimoji="1" lang="ja-JP" altLang="en-US" sz="110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〒　　　　</a:t>
                      </a:r>
                      <a:r>
                        <a:rPr kumimoji="1" lang="en-US" altLang="ja-JP" sz="110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-</a:t>
                      </a:r>
                    </a:p>
                    <a:p>
                      <a:endParaRPr kumimoji="1" lang="ja-JP" altLang="en-US" sz="11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0" marB="108000" anchor="ctr"/>
                </a:tc>
                <a:tc hMerge="1">
                  <a:txBody>
                    <a:bodyPr/>
                    <a:lstStyle/>
                    <a:p>
                      <a:endParaRPr kumimoji="1" lang="ja-JP" altLang="en-US" sz="160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60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2447762"/>
                  </a:ext>
                </a:extLst>
              </a:tr>
              <a:tr h="50315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ご担当者氏名</a:t>
                      </a:r>
                    </a:p>
                  </a:txBody>
                  <a:tcPr marL="144000" marR="108000" marT="108000" marB="108000" anchor="ctr"/>
                </a:tc>
                <a:tc>
                  <a:txBody>
                    <a:bodyPr/>
                    <a:lstStyle/>
                    <a:p>
                      <a:endParaRPr kumimoji="1" lang="ja-JP" altLang="en-US" sz="14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40095" marB="40095"/>
                </a:tc>
                <a:tc>
                  <a:txBody>
                    <a:bodyPr/>
                    <a:lstStyle/>
                    <a:p>
                      <a:r>
                        <a:rPr kumimoji="1" lang="ja-JP" altLang="en-US" sz="1100" b="1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担当部署</a:t>
                      </a:r>
                      <a:r>
                        <a:rPr kumimoji="1" lang="en-US" altLang="ja-JP" sz="1100" b="1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/</a:t>
                      </a:r>
                      <a:r>
                        <a:rPr kumimoji="1" lang="ja-JP" altLang="en-US" sz="1100" b="1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役職</a:t>
                      </a:r>
                    </a:p>
                  </a:txBody>
                  <a:tcPr marL="80189" marR="80189" marT="40095" marB="40095" anchor="ctr"/>
                </a:tc>
                <a:tc>
                  <a:txBody>
                    <a:bodyPr/>
                    <a:lstStyle/>
                    <a:p>
                      <a:endParaRPr kumimoji="1" lang="ja-JP" altLang="en-US" sz="14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40095" marB="40095"/>
                </a:tc>
                <a:extLst>
                  <a:ext uri="{0D108BD9-81ED-4DB2-BD59-A6C34878D82A}">
                    <a16:rowId xmlns:a16="http://schemas.microsoft.com/office/drawing/2014/main" val="1797797554"/>
                  </a:ext>
                </a:extLst>
              </a:tr>
              <a:tr h="50315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電話番号</a:t>
                      </a:r>
                    </a:p>
                  </a:txBody>
                  <a:tcPr marL="144000" marR="108000" marT="108000" marB="108000" anchor="ctr"/>
                </a:tc>
                <a:tc>
                  <a:txBody>
                    <a:bodyPr/>
                    <a:lstStyle/>
                    <a:p>
                      <a:endParaRPr kumimoji="1" lang="ja-JP" altLang="en-US" sz="14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40095" marB="40095"/>
                </a:tc>
                <a:tc>
                  <a:txBody>
                    <a:bodyPr/>
                    <a:lstStyle/>
                    <a:p>
                      <a:r>
                        <a:rPr kumimoji="1" lang="ja-JP" altLang="en-US" sz="1100" b="1" spc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メールアドレス</a:t>
                      </a:r>
                    </a:p>
                  </a:txBody>
                  <a:tcPr marL="80189" marR="80189" marT="40095" marB="40095" anchor="ctr"/>
                </a:tc>
                <a:tc>
                  <a:txBody>
                    <a:bodyPr/>
                    <a:lstStyle/>
                    <a:p>
                      <a:endParaRPr kumimoji="1" lang="ja-JP" altLang="en-US" sz="140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80189" marR="80189" marT="40095" marB="40095"/>
                </a:tc>
                <a:extLst>
                  <a:ext uri="{0D108BD9-81ED-4DB2-BD59-A6C34878D82A}">
                    <a16:rowId xmlns:a16="http://schemas.microsoft.com/office/drawing/2014/main" val="2961762569"/>
                  </a:ext>
                </a:extLst>
              </a:tr>
              <a:tr h="736337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相談希望日時</a:t>
                      </a:r>
                      <a:endParaRPr kumimoji="1" lang="en-US" altLang="ja-JP" sz="1100" b="1" spc="200" baseline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 algn="l"/>
                      <a:r>
                        <a:rPr kumimoji="1" lang="en-US" altLang="ja-JP" sz="800" spc="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※</a:t>
                      </a:r>
                      <a:r>
                        <a:rPr kumimoji="1" lang="ja-JP" altLang="en-US" sz="800" spc="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お申し込みいただいた後、専門家の選定・</a:t>
                      </a:r>
                      <a:br>
                        <a:rPr kumimoji="1" lang="en-US" altLang="ja-JP" sz="800" spc="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</a:br>
                      <a:r>
                        <a:rPr kumimoji="1" lang="ja-JP" altLang="en-US" sz="800" spc="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日程調整を行います。</a:t>
                      </a:r>
                      <a:endParaRPr kumimoji="1" lang="en-US" altLang="ja-JP" sz="800" spc="0" baseline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144000" marR="108000" marT="108000" marB="108000" anchor="ctr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200" spc="5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第１希望 　　 月　　日　　時から</a:t>
                      </a:r>
                      <a:endParaRPr kumimoji="1" lang="en-US" altLang="ja-JP" sz="1200" spc="50" baseline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200" spc="5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第２希望　　  月　　日　　時から</a:t>
                      </a:r>
                    </a:p>
                  </a:txBody>
                  <a:tcPr marL="180000" marR="180000" marT="72000" marB="72000" anchor="ctr"/>
                </a:tc>
                <a:tc hMerge="1">
                  <a:txBody>
                    <a:bodyPr/>
                    <a:lstStyle/>
                    <a:p>
                      <a:endParaRPr kumimoji="1" lang="ja-JP" altLang="en-US" sz="160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60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8005896"/>
                  </a:ext>
                </a:extLst>
              </a:tr>
              <a:tr h="301405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kumimoji="1" lang="ja-JP" altLang="en-US" sz="1100" b="1" spc="2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相談内容</a:t>
                      </a:r>
                      <a:endParaRPr kumimoji="1" lang="en-US" altLang="ja-JP" sz="1100" b="1" spc="200" baseline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 algn="l"/>
                      <a:r>
                        <a:rPr kumimoji="1" lang="en-US" altLang="ja-JP" sz="900" spc="1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(</a:t>
                      </a:r>
                      <a:r>
                        <a:rPr kumimoji="1" lang="ja-JP" altLang="en-US" sz="900" spc="10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複数選択可）</a:t>
                      </a:r>
                    </a:p>
                  </a:txBody>
                  <a:tcPr marL="144000" marR="108000" marT="108000" marB="108000" anchor="ctr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働き方改革で何から手を付けたら良いか分からない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長時間労働の是正　　　　　　　　　　　　 　□ 同一労働同一賃金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生産性向上（業務効率化・</a:t>
                      </a:r>
                      <a:r>
                        <a:rPr kumimoji="1" lang="en-US" altLang="ja-JP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IT</a:t>
                      </a: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活用）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多様な働き方の実現（多様な正社員・勤務間インターバル・週休３日制）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人手不足解消に向けた雇用管理改善　　□ 外国人、高齢者の雇用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給与体系、就業規則の見直し　　　　　　　□ 人材育成・教育訓練　　　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育児・介護休業規定の整備　　　　　　　　 □ ハラスメント対策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女性の活躍推進　　　　　　　　　　　　　　　□ テレワーク勤務の導入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 marL="0" marR="0" lvl="0" indent="0" algn="l" defTabSz="697779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年次有給休暇・特別休暇　　　　　　　 　　 □ </a:t>
                      </a:r>
                      <a:r>
                        <a:rPr kumimoji="1" lang="en-US" altLang="ja-JP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36</a:t>
                      </a: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協定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 marL="0" marR="0" lvl="0" indent="0" algn="l" defTabSz="697779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50" spc="5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柔軟な労働時間制度（変形労働時間制、フレックスタイム制など）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補助金・助成金制度の活用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spc="50" baseline="0" dirty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□ その他（　　　　　　　　　　　　　　　　　　　　　　　　）</a:t>
                      </a:r>
                      <a:endParaRPr kumimoji="1" lang="en-US" altLang="ja-JP" sz="1050" spc="50" baseline="0" dirty="0">
                        <a:latin typeface="BIZ UDPゴシック" panose="020B0400000000000000" pitchFamily="50" charset="-128"/>
                        <a:ea typeface="BIZ UDPゴシック" panose="020B0400000000000000" pitchFamily="50" charset="-128"/>
                      </a:endParaRPr>
                    </a:p>
                  </a:txBody>
                  <a:tcPr marL="180000" marR="180000" marT="108000" marB="10800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219575"/>
                  </a:ext>
                </a:extLst>
              </a:tr>
              <a:tr h="1504645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100" b="1" spc="0" baseline="0"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</a:rPr>
                        <a:t>専門家相談を知ったきっかけ</a:t>
                      </a:r>
                    </a:p>
                  </a:txBody>
                  <a:tcPr marL="144000" marR="108000" marT="108000" marB="108000" anchor="ctr"/>
                </a:tc>
                <a:tc gridSpan="3">
                  <a:txBody>
                    <a:bodyPr/>
                    <a:lstStyle/>
                    <a:p>
                      <a:pPr marL="0" algn="l" defTabSz="697779" rtl="0" eaLnBrk="1" latinLnBrk="0" hangingPunct="1">
                        <a:lnSpc>
                          <a:spcPct val="120000"/>
                        </a:lnSpc>
                        <a:tabLst>
                          <a:tab pos="2066925" algn="l"/>
                        </a:tabLst>
                      </a:pP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□ 労働局からの紹介　　　　　　　　　　　　　　　□ 労働基準監督署からの紹介</a:t>
                      </a:r>
                      <a:endParaRPr kumimoji="1" lang="en-US" altLang="ja-JP" sz="1050" kern="1200" spc="50" baseline="0" dirty="0">
                        <a:solidFill>
                          <a:schemeClr val="tx1"/>
                        </a:solidFill>
                        <a:latin typeface="BIZ UDPゴシック" panose="020B0400000000000000" pitchFamily="50" charset="-128"/>
                        <a:ea typeface="BIZ UDPゴシック" panose="020B0400000000000000" pitchFamily="50" charset="-128"/>
                        <a:cs typeface="+mn-cs"/>
                      </a:endParaRPr>
                    </a:p>
                    <a:p>
                      <a:pPr marL="0" algn="l" defTabSz="697779" rtl="0" eaLnBrk="1" latinLnBrk="0" hangingPunct="1">
                        <a:lnSpc>
                          <a:spcPct val="120000"/>
                        </a:lnSpc>
                        <a:tabLst>
                          <a:tab pos="2505075" algn="l"/>
                        </a:tabLst>
                      </a:pP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□ ハローワークからの紹介　　　　　　　　　　　□ 商工会議所・商工会からの紹介</a:t>
                      </a:r>
                      <a:endParaRPr kumimoji="1" lang="en-US" altLang="ja-JP" sz="1050" kern="1200" spc="50" baseline="0" dirty="0">
                        <a:solidFill>
                          <a:schemeClr val="tx1"/>
                        </a:solidFill>
                        <a:latin typeface="BIZ UDPゴシック" panose="020B0400000000000000" pitchFamily="50" charset="-128"/>
                        <a:ea typeface="BIZ UDPゴシック" panose="020B0400000000000000" pitchFamily="50" charset="-128"/>
                        <a:cs typeface="+mn-cs"/>
                      </a:endParaRPr>
                    </a:p>
                    <a:p>
                      <a:pPr marL="0" algn="l" defTabSz="697779" rtl="0" eaLnBrk="1" latinLnBrk="0" hangingPunct="1">
                        <a:lnSpc>
                          <a:spcPct val="120000"/>
                        </a:lnSpc>
                        <a:tabLst>
                          <a:tab pos="2505075" algn="l"/>
                        </a:tabLst>
                      </a:pP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□ 厚生労働省</a:t>
                      </a:r>
                      <a:r>
                        <a:rPr kumimoji="1" lang="en-US" altLang="ja-JP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HP</a:t>
                      </a: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（働き方改革特設サイト）　 □ 労働局</a:t>
                      </a:r>
                      <a:r>
                        <a:rPr kumimoji="1" lang="en-US" altLang="ja-JP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HP</a:t>
                      </a:r>
                    </a:p>
                    <a:p>
                      <a:pPr marL="0" algn="l" defTabSz="697779" rtl="0" eaLnBrk="1" latinLnBrk="0" hangingPunct="1">
                        <a:lnSpc>
                          <a:spcPct val="120000"/>
                        </a:lnSpc>
                        <a:tabLst>
                          <a:tab pos="2505075" algn="l"/>
                        </a:tabLst>
                      </a:pP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□ 過去にセンターを利用したことがある　　　□ 金融機関からの紹介　　　　　　　　　　　　　 □ よろず支援拠点からの紹介</a:t>
                      </a:r>
                      <a:endParaRPr kumimoji="1" lang="en-US" altLang="ja-JP" sz="1050" kern="1200" spc="50" baseline="0" dirty="0">
                        <a:solidFill>
                          <a:schemeClr val="tx1"/>
                        </a:solidFill>
                        <a:latin typeface="BIZ UDPゴシック" panose="020B0400000000000000" pitchFamily="50" charset="-128"/>
                        <a:ea typeface="BIZ UDPゴシック" panose="020B0400000000000000" pitchFamily="50" charset="-128"/>
                        <a:cs typeface="+mn-cs"/>
                      </a:endParaRPr>
                    </a:p>
                    <a:p>
                      <a:pPr marL="0" algn="l" defTabSz="697779" rtl="0" eaLnBrk="1" latinLnBrk="0" hangingPunct="1">
                        <a:lnSpc>
                          <a:spcPct val="120000"/>
                        </a:lnSpc>
                        <a:tabLst>
                          <a:tab pos="2505075" algn="l"/>
                        </a:tabLst>
                      </a:pP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□ 知人・取引先企業からの紹介　　　　　　　　 □ 案内ポスター・チラシ</a:t>
                      </a:r>
                      <a:endParaRPr kumimoji="1" lang="en-US" altLang="ja-JP" sz="1050" kern="1200" spc="50" baseline="0" dirty="0">
                        <a:solidFill>
                          <a:schemeClr val="tx1"/>
                        </a:solidFill>
                        <a:latin typeface="BIZ UDPゴシック" panose="020B0400000000000000" pitchFamily="50" charset="-128"/>
                        <a:ea typeface="BIZ UDPゴシック" panose="020B0400000000000000" pitchFamily="50" charset="-128"/>
                        <a:cs typeface="+mn-cs"/>
                      </a:endParaRPr>
                    </a:p>
                    <a:p>
                      <a:pPr marL="0" algn="l" defTabSz="697779" rtl="0" eaLnBrk="1" latinLnBrk="0" hangingPunct="1">
                        <a:lnSpc>
                          <a:spcPct val="120000"/>
                        </a:lnSpc>
                        <a:tabLst>
                          <a:tab pos="2505075" algn="l"/>
                        </a:tabLst>
                      </a:pPr>
                      <a:r>
                        <a:rPr kumimoji="1" lang="ja-JP" altLang="en-US" sz="1050" kern="1200" spc="50" baseline="0" dirty="0">
                          <a:solidFill>
                            <a:schemeClr val="tx1"/>
                          </a:solidFill>
                          <a:latin typeface="BIZ UDPゴシック" panose="020B0400000000000000" pitchFamily="50" charset="-128"/>
                          <a:ea typeface="BIZ UDPゴシック" panose="020B0400000000000000" pitchFamily="50" charset="-128"/>
                          <a:cs typeface="+mn-cs"/>
                        </a:rPr>
                        <a:t>□ その他（　　　　　　　　　　　　　　　　　　　）</a:t>
                      </a:r>
                    </a:p>
                  </a:txBody>
                  <a:tcPr marL="180000" marR="180000" marT="108000" marB="10800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7797808"/>
                  </a:ext>
                </a:extLst>
              </a:tr>
            </a:tbl>
          </a:graphicData>
        </a:graphic>
      </p:graphicFrame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13D3ED69-8706-11FF-B221-CF985F4093D1}"/>
              </a:ext>
            </a:extLst>
          </p:cNvPr>
          <p:cNvSpPr txBox="1"/>
          <p:nvPr/>
        </p:nvSpPr>
        <p:spPr>
          <a:xfrm>
            <a:off x="1097005" y="10320600"/>
            <a:ext cx="5246949" cy="240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965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※</a:t>
            </a:r>
            <a:r>
              <a:rPr lang="ja-JP" altLang="en-US" sz="965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ご記入いただいた情報は当センターが厳重に管理し、本事業の目的以外では使用しません。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FC9AC4C-323B-54E7-5B93-D7FFCA65C366}"/>
              </a:ext>
            </a:extLst>
          </p:cNvPr>
          <p:cNvSpPr txBox="1"/>
          <p:nvPr/>
        </p:nvSpPr>
        <p:spPr>
          <a:xfrm>
            <a:off x="4620053" y="4745058"/>
            <a:ext cx="2470548" cy="2571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</a:pPr>
            <a:r>
              <a:rPr kumimoji="1" lang="ja-JP" altLang="en-US" sz="1050" spc="5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□ 専門家と後日日程調整を希望する</a:t>
            </a:r>
            <a:endParaRPr kumimoji="1" lang="ja-JP" altLang="en-US" sz="105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1" name="正方形/長方形 10">
            <a:extLst>
              <a:ext uri="{FF2B5EF4-FFF2-40B4-BE49-F238E27FC236}">
                <a16:creationId xmlns:a16="http://schemas.microsoft.com/office/drawing/2014/main" id="{88445FC8-8F64-805A-CEA0-A439027A0C99}"/>
              </a:ext>
            </a:extLst>
          </p:cNvPr>
          <p:cNvSpPr/>
          <p:nvPr/>
        </p:nvSpPr>
        <p:spPr>
          <a:xfrm>
            <a:off x="5004148" y="548103"/>
            <a:ext cx="2160240" cy="2155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>
                <a:solidFill>
                  <a:sysClr val="windowText" lastClr="000000"/>
                </a:solidFill>
              </a:rPr>
              <a:t>FAX</a:t>
            </a:r>
            <a:r>
              <a:rPr kumimoji="1" lang="ja-JP" altLang="en-US" sz="1200">
                <a:solidFill>
                  <a:sysClr val="windowText" lastClr="000000"/>
                </a:solidFill>
              </a:rPr>
              <a:t>番号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4DE6DBD9-DC9C-9584-27F1-2DBD6E8CCF4F}"/>
              </a:ext>
            </a:extLst>
          </p:cNvPr>
          <p:cNvSpPr txBox="1"/>
          <p:nvPr/>
        </p:nvSpPr>
        <p:spPr>
          <a:xfrm>
            <a:off x="4931966" y="1599515"/>
            <a:ext cx="2463390" cy="265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Clr>
                <a:schemeClr val="tx2"/>
              </a:buClr>
            </a:pPr>
            <a:r>
              <a:rPr lang="ja-JP" altLang="en-US" sz="1100" b="1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申込日：　   　　年　　　　月　　　　日</a:t>
            </a:r>
            <a:endParaRPr kumimoji="1" lang="ja-JP" altLang="en-US" sz="1100" b="1"/>
          </a:p>
        </p:txBody>
      </p:sp>
      <p:sp>
        <p:nvSpPr>
          <p:cNvPr id="14" name="四角形: 角を丸くする 13">
            <a:extLst>
              <a:ext uri="{FF2B5EF4-FFF2-40B4-BE49-F238E27FC236}">
                <a16:creationId xmlns:a16="http://schemas.microsoft.com/office/drawing/2014/main" id="{B0AD8D02-C91B-2B86-FF26-977216D709FA}"/>
              </a:ext>
            </a:extLst>
          </p:cNvPr>
          <p:cNvSpPr/>
          <p:nvPr/>
        </p:nvSpPr>
        <p:spPr>
          <a:xfrm>
            <a:off x="376751" y="9847785"/>
            <a:ext cx="720254" cy="541571"/>
          </a:xfrm>
          <a:prstGeom prst="roundRect">
            <a:avLst>
              <a:gd name="adj" fmla="val 8129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ja-JP" altLang="en-US" sz="9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お問い</a:t>
            </a:r>
            <a:endParaRPr lang="en-US" altLang="ja-JP" sz="900" spc="80" dirty="0">
              <a:solidFill>
                <a:schemeClr val="tx1">
                  <a:lumMod val="85000"/>
                  <a:lumOff val="1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ctr">
              <a:lnSpc>
                <a:spcPct val="110000"/>
              </a:lnSpc>
            </a:pPr>
            <a:r>
              <a:rPr lang="ja-JP" altLang="en-US" sz="9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合わせ先</a:t>
            </a:r>
          </a:p>
        </p:txBody>
      </p:sp>
      <p:sp>
        <p:nvSpPr>
          <p:cNvPr id="17" name="正方形/長方形 16">
            <a:extLst>
              <a:ext uri="{FF2B5EF4-FFF2-40B4-BE49-F238E27FC236}">
                <a16:creationId xmlns:a16="http://schemas.microsoft.com/office/drawing/2014/main" id="{F9159872-A783-0125-E933-9E84FD7A2FF1}"/>
              </a:ext>
            </a:extLst>
          </p:cNvPr>
          <p:cNvSpPr/>
          <p:nvPr/>
        </p:nvSpPr>
        <p:spPr>
          <a:xfrm>
            <a:off x="-1980803" y="0"/>
            <a:ext cx="1767085" cy="7456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943" spc="80">
                <a:solidFill>
                  <a:srgbClr val="103185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チラシ裏面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0FEA1602-9200-ECE5-C2A8-9F663CA523C3}"/>
              </a:ext>
            </a:extLst>
          </p:cNvPr>
          <p:cNvSpPr txBox="1"/>
          <p:nvPr/>
        </p:nvSpPr>
        <p:spPr>
          <a:xfrm>
            <a:off x="316658" y="480515"/>
            <a:ext cx="707869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群馬働き方改革推進支援センター</a:t>
            </a:r>
            <a:endParaRPr lang="en-US" altLang="ja-JP" b="1" spc="1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>
              <a:lnSpc>
                <a:spcPct val="110000"/>
              </a:lnSpc>
            </a:pPr>
            <a:r>
              <a:rPr lang="ja-JP" altLang="en-US" sz="200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専門家による無料相談</a:t>
            </a:r>
            <a:r>
              <a:rPr lang="en-US" altLang="ja-JP" sz="200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FAX</a:t>
            </a:r>
            <a:r>
              <a:rPr lang="ja-JP" altLang="en-US" sz="2000" b="1" spc="1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申込書</a:t>
            </a:r>
            <a:endParaRPr lang="ja-JP" altLang="en-US" sz="2400" b="1" spc="1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A531513D-CB6E-1E70-F9EE-D1F4ED921CD8}"/>
              </a:ext>
            </a:extLst>
          </p:cNvPr>
          <p:cNvSpPr txBox="1"/>
          <p:nvPr/>
        </p:nvSpPr>
        <p:spPr>
          <a:xfrm>
            <a:off x="5004149" y="759625"/>
            <a:ext cx="2188844" cy="40011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ja-JP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027-226-1524</a:t>
            </a:r>
            <a:endParaRPr lang="ja-JP" altLang="en-US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68D7E3F7-045E-9BE7-A99A-BF2DD37C9877}"/>
              </a:ext>
            </a:extLst>
          </p:cNvPr>
          <p:cNvSpPr txBox="1"/>
          <p:nvPr/>
        </p:nvSpPr>
        <p:spPr>
          <a:xfrm>
            <a:off x="1097005" y="9783824"/>
            <a:ext cx="2060463" cy="303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1100" b="1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群馬働き方改革推進支援</a:t>
            </a:r>
            <a:endParaRPr lang="en-US" altLang="ja-JP" sz="1079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DF8D81EC-1704-1BEC-6030-BEA856E54746}"/>
              </a:ext>
            </a:extLst>
          </p:cNvPr>
          <p:cNvSpPr txBox="1"/>
          <p:nvPr/>
        </p:nvSpPr>
        <p:spPr>
          <a:xfrm>
            <a:off x="2847988" y="9815259"/>
            <a:ext cx="4242613" cy="267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9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〒</a:t>
            </a:r>
            <a:r>
              <a:rPr lang="en-US" altLang="ja-JP" sz="9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371-0846</a:t>
            </a:r>
            <a:r>
              <a:rPr lang="ja-JP" altLang="en-US" sz="9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　</a:t>
            </a:r>
            <a:r>
              <a:rPr lang="zh-TW" altLang="en-US" sz="9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前橋市元総社町</a:t>
            </a:r>
            <a:r>
              <a:rPr lang="en-US" altLang="zh-TW" sz="9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528-9</a:t>
            </a:r>
            <a:r>
              <a:rPr lang="ja-JP" altLang="en-US" sz="9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群馬県社会保険労務士会 内</a:t>
            </a:r>
            <a:endParaRPr lang="en-US" altLang="ja-JP" sz="1079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60E6FB5B-AF99-33D4-04FA-982FAE8A9CB3}"/>
              </a:ext>
            </a:extLst>
          </p:cNvPr>
          <p:cNvSpPr txBox="1"/>
          <p:nvPr/>
        </p:nvSpPr>
        <p:spPr>
          <a:xfrm>
            <a:off x="1097005" y="10062021"/>
            <a:ext cx="4818089" cy="283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10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TEL</a:t>
            </a:r>
            <a:r>
              <a:rPr lang="ja-JP" altLang="en-US" sz="10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： </a:t>
            </a:r>
            <a:r>
              <a:rPr lang="en-US" altLang="ja-JP" sz="10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0120-486-450   MAIL : gunma@workstylereform.net</a:t>
            </a:r>
            <a:r>
              <a:rPr lang="ja-JP" altLang="en-US" sz="1000" spc="8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endParaRPr lang="en-US" altLang="ja-JP" sz="1000" spc="8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1202138"/>
      </p:ext>
    </p:extLst>
  </p:cSld>
  <p:clrMapOvr>
    <a:masterClrMapping/>
  </p:clrMapOvr>
</p:sld>
</file>

<file path=ppt/theme/theme1.xml><?xml version="1.0" encoding="utf-8"?>
<a:theme xmlns:a="http://schemas.openxmlformats.org/drawingml/2006/main" name="テーマ1">
  <a:themeElements>
    <a:clrScheme name="厚生労働省カラースキーム">
      <a:dk1>
        <a:srgbClr val="000000"/>
      </a:dk1>
      <a:lt1>
        <a:srgbClr val="FFFFFF"/>
      </a:lt1>
      <a:dk2>
        <a:srgbClr val="103185"/>
      </a:dk2>
      <a:lt2>
        <a:srgbClr val="E4E2ED"/>
      </a:lt2>
      <a:accent1>
        <a:srgbClr val="005CAF"/>
      </a:accent1>
      <a:accent2>
        <a:srgbClr val="DB4D6D"/>
      </a:accent2>
      <a:accent3>
        <a:srgbClr val="66BAB7"/>
      </a:accent3>
      <a:accent4>
        <a:srgbClr val="FEDFE1"/>
      </a:accent4>
      <a:accent5>
        <a:srgbClr val="C9E7E7"/>
      </a:accent5>
      <a:accent6>
        <a:srgbClr val="FDF3B9"/>
      </a:accent6>
      <a:hlink>
        <a:srgbClr val="00489E"/>
      </a:hlink>
      <a:folHlink>
        <a:srgbClr val="00489E"/>
      </a:folHlink>
    </a:clrScheme>
    <a:fontScheme name="厚生労働省推奨フォント">
      <a:majorFont>
        <a:latin typeface="BIZ UDPゴシック"/>
        <a:ea typeface="BIZ UDPゴシック"/>
        <a:cs typeface=""/>
      </a:majorFont>
      <a:minorFont>
        <a:latin typeface="BIZ UDPゴシック"/>
        <a:ea typeface="BIZ UDPゴシック"/>
        <a:cs typeface="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5"/>
        </a:solidFill>
        <a:ln>
          <a:noFill/>
        </a:ln>
      </a:spPr>
      <a:bodyPr rtlCol="0" anchor="ctr"/>
      <a:lstStyle>
        <a:defPPr algn="ctr">
          <a:defRPr kumimoji="1" sz="1200" dirty="0" smtClean="0">
            <a:solidFill>
              <a:sysClr val="windowText" lastClr="000000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lnSpc>
            <a:spcPct val="120000"/>
          </a:lnSpc>
          <a:spcAft>
            <a:spcPts val="600"/>
          </a:spcAft>
          <a:buClr>
            <a:schemeClr val="tx2"/>
          </a:buClr>
          <a:defRPr kumimoji="1" sz="12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テーマ1" id="{B8680BF0-AF34-4D4D-A58A-6EE543DC5A41}" vid="{2011E3C7-A2DA-4E89-9333-0F9C6FC8E3DF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0e86db0-997c-4cb6-bb34-f88ecb8e7e9c" xsi:nil="true"/>
    <lcf76f155ced4ddcb4097134ff3c332f xmlns="e4a5da64-351d-442f-9ec7-ee4fd955b27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34E48676145E704EA8A350D2E1084413" ma:contentTypeVersion="14" ma:contentTypeDescription="新しいドキュメントを作成します。" ma:contentTypeScope="" ma:versionID="06ce01b54bea706f4741e61877c9fbda">
  <xsd:schema xmlns:xsd="http://www.w3.org/2001/XMLSchema" xmlns:xs="http://www.w3.org/2001/XMLSchema" xmlns:p="http://schemas.microsoft.com/office/2006/metadata/properties" xmlns:ns2="e4a5da64-351d-442f-9ec7-ee4fd955b273" xmlns:ns3="e0e86db0-997c-4cb6-bb34-f88ecb8e7e9c" targetNamespace="http://schemas.microsoft.com/office/2006/metadata/properties" ma:root="true" ma:fieldsID="71639266b8c62d43c51b585003d5781a" ns2:_="" ns3:_="">
    <xsd:import namespace="e4a5da64-351d-442f-9ec7-ee4fd955b273"/>
    <xsd:import namespace="e0e86db0-997c-4cb6-bb34-f88ecb8e7e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a5da64-351d-442f-9ec7-ee4fd955b2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画像タグ" ma:readOnly="false" ma:fieldId="{5cf76f15-5ced-4ddc-b409-7134ff3c332f}" ma:taxonomyMulti="true" ma:sspId="0347f584-7be2-4218-8e94-402d99aedf0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e86db0-997c-4cb6-bb34-f88ecb8e7e9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88e4ca12-712c-47a5-8e1b-c500e4080a46}" ma:internalName="TaxCatchAll" ma:showField="CatchAllData" ma:web="e0e86db0-997c-4cb6-bb34-f88ecb8e7e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6E7941-E540-4535-B3B9-0A3FCC7F163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665F32-FA56-4F98-B277-0823034A040C}">
  <ds:schemaRefs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8f04e03f-9209-46ee-9f7e-bd4ad17f0b47"/>
    <ds:schemaRef ds:uri="da403b65-2863-4fac-9bf3-1b8b0c5a37f2"/>
    <ds:schemaRef ds:uri="http://purl.org/dc/elements/1.1/"/>
    <ds:schemaRef ds:uri="e0e86db0-997c-4cb6-bb34-f88ecb8e7e9c"/>
    <ds:schemaRef ds:uri="e4a5da64-351d-442f-9ec7-ee4fd955b273"/>
  </ds:schemaRefs>
</ds:datastoreItem>
</file>

<file path=customXml/itemProps3.xml><?xml version="1.0" encoding="utf-8"?>
<ds:datastoreItem xmlns:ds="http://schemas.openxmlformats.org/officeDocument/2006/customXml" ds:itemID="{20AD651D-1B54-4D6D-9A81-B886261632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a5da64-351d-442f-9ec7-ee4fd955b273"/>
    <ds:schemaRef ds:uri="e0e86db0-997c-4cb6-bb34-f88ecb8e7e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テーマ1</Template>
  <TotalTime>496</TotalTime>
  <Words>705</Words>
  <Application>Microsoft Office PowerPoint</Application>
  <PresentationFormat>ユーザー設定</PresentationFormat>
  <Paragraphs>94</Paragraphs>
  <Slides>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8" baseType="lpstr">
      <vt:lpstr>BIZ UDPゴシック</vt:lpstr>
      <vt:lpstr>Meiryo</vt:lpstr>
      <vt:lpstr>Arial</vt:lpstr>
      <vt:lpstr>Calibri</vt:lpstr>
      <vt:lpstr>Wingdings</vt:lpstr>
      <vt:lpstr>テーマ1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中西 里菜(nakanishi-rina.9x1)</dc:creator>
  <cp:lastModifiedBy>群馬県2</cp:lastModifiedBy>
  <cp:revision>4</cp:revision>
  <dcterms:created xsi:type="dcterms:W3CDTF">2019-07-03T05:37:38Z</dcterms:created>
  <dcterms:modified xsi:type="dcterms:W3CDTF">2026-08-28T06:07:19Z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0x01010034E48676145E704EA8A350D2E1084413</vt:lpwstr>
  </property>
  <property fmtid="{D5CDD505-2E9C-101B-9397-08002B2CF9AE}" pid="3" name="MediaServiceImageTags">
    <vt:lpwstr/>
  </property>
</Properties>
</file>